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298" r:id="rId4"/>
    <p:sldId id="264" r:id="rId5"/>
    <p:sldId id="300" r:id="rId6"/>
    <p:sldId id="318" r:id="rId7"/>
    <p:sldId id="322" r:id="rId8"/>
    <p:sldId id="275" r:id="rId9"/>
    <p:sldId id="28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D1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1297" autoAdjust="0"/>
  </p:normalViewPr>
  <p:slideViewPr>
    <p:cSldViewPr>
      <p:cViewPr>
        <p:scale>
          <a:sx n="68" d="100"/>
          <a:sy n="68" d="100"/>
        </p:scale>
        <p:origin x="-2874" y="-12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6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FBF1B-EC23-48FC-8C4A-E80D16D71C21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3EA7E-7A52-48BB-96E0-1D1A6E90D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08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E845C66B-E8EE-4D9D-9999-3CBE2491E6BD}" type="datetime1">
              <a:rPr lang="en-US"/>
              <a:pPr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A7DD5EC8-50CB-420E-A208-52B87D194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80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D5EC8-50CB-420E-A208-52B87D1940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</a:t>
            </a:r>
            <a:r>
              <a:rPr lang="en-US" dirty="0" err="1" smtClean="0"/>
              <a:t>Iin</a:t>
            </a:r>
            <a:r>
              <a:rPr lang="en-US" baseline="0" dirty="0" smtClean="0"/>
              <a:t> a wireless sensor network, we may want to find two records with small time different but the readings are different.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D5EC8-50CB-420E-A208-52B87D1940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object in sliding</a:t>
            </a:r>
            <a:r>
              <a:rPr lang="en-US" baseline="0" dirty="0" smtClean="0"/>
              <a:t> window should be kept.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D5EC8-50CB-420E-A208-52B87D1940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18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practice</a:t>
            </a:r>
            <a:r>
              <a:rPr lang="en-US" baseline="0" dirty="0" smtClean="0"/>
              <a:t> k is small. Explain…..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D5EC8-50CB-420E-A208-52B87D1940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25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D5EC8-50CB-420E-A208-52B87D1940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7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ad.unsw.edu.au\oneunsw\PVS\MS\All Staff\Branding\Branding - Never Stand Still\Templates\Faculty and Unit Bands\RGB - for screen - med quality, 600 ppi\ENG bann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717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392488" y="3340800"/>
            <a:ext cx="4283968" cy="28803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92000" y="1772469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Arial Black" pitchFamily="34" charset="0"/>
                <a:cs typeface="Aharoni" pitchFamily="2" charset="-79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592000" y="2322000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+mn-lt"/>
                <a:cs typeface="Aharoni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098"/>
            <a:ext cx="8229600" cy="4606232"/>
          </a:xfrm>
          <a:prstGeom prst="rect">
            <a:avLst/>
          </a:prstGeom>
        </p:spPr>
        <p:txBody>
          <a:bodyPr/>
          <a:lstStyle>
            <a:lvl1pPr>
              <a:buNone/>
              <a:defRPr sz="2000" baseline="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81328"/>
            <a:ext cx="432048" cy="30777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fld id="{1E68D9CC-A35B-46D6-B9EB-7E054D54F5E5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t>‹#›</a:t>
            </a:fld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mmet bold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X:\Brand Guidelines\2010 Branding - Never Stand Still\Templates\Faculty and Unit Bands\RGB - for screen - med quality, 600 ppi\ENG bann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3068638"/>
            <a:ext cx="914717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592000" y="3356645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2592000" y="3906176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07904" y="4924800"/>
            <a:ext cx="4283968" cy="28803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30993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cs typeface="Microsoft Sans Serif" pitchFamily="34" charset="0"/>
              </a:defRPr>
            </a:lvl1pPr>
            <a:lvl2pPr>
              <a:defRPr sz="1800">
                <a:latin typeface="+mn-lt"/>
                <a:cs typeface="Microsoft Sans Serif" pitchFamily="34" charset="0"/>
              </a:defRPr>
            </a:lvl2pPr>
            <a:lvl3pPr>
              <a:defRPr sz="1600">
                <a:latin typeface="+mn-lt"/>
                <a:cs typeface="Microsoft Sans Serif" pitchFamily="34" charset="0"/>
              </a:defRPr>
            </a:lvl3pPr>
            <a:lvl4pPr>
              <a:defRPr sz="1400">
                <a:latin typeface="+mn-lt"/>
                <a:cs typeface="Microsoft Sans Serif" pitchFamily="34" charset="0"/>
              </a:defRPr>
            </a:lvl4pPr>
            <a:lvl5pPr>
              <a:defRPr sz="1400">
                <a:latin typeface="+mn-lt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32048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cs typeface="Microsoft Sans Serif" pitchFamily="34" charset="0"/>
              </a:defRPr>
            </a:lvl1pPr>
            <a:lvl2pPr>
              <a:defRPr sz="1800">
                <a:latin typeface="+mn-lt"/>
                <a:cs typeface="Microsoft Sans Serif" pitchFamily="34" charset="0"/>
              </a:defRPr>
            </a:lvl2pPr>
            <a:lvl3pPr>
              <a:defRPr sz="1600">
                <a:latin typeface="+mn-lt"/>
                <a:cs typeface="Microsoft Sans Serif" pitchFamily="34" charset="0"/>
              </a:defRPr>
            </a:lvl3pPr>
            <a:lvl4pPr>
              <a:defRPr sz="1400">
                <a:latin typeface="+mn-lt"/>
                <a:cs typeface="Microsoft Sans Serif" pitchFamily="34" charset="0"/>
              </a:defRPr>
            </a:lvl4pPr>
            <a:lvl5pPr>
              <a:defRPr sz="1400">
                <a:latin typeface="+mn-lt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ommet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75200"/>
            <a:ext cx="8229600" cy="793560"/>
          </a:xfrm>
          <a:prstGeom prst="rect">
            <a:avLst/>
          </a:prstGeom>
        </p:spPr>
        <p:txBody>
          <a:bodyPr/>
          <a:lstStyle>
            <a:lvl1pPr algn="l">
              <a:defRPr sz="300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+mn-lt"/>
                <a:cs typeface="Microsoft Sans Serif" pitchFamily="34" charset="0"/>
              </a:defRPr>
            </a:lvl1pPr>
            <a:lvl2pPr>
              <a:defRPr sz="2000">
                <a:latin typeface="+mn-lt"/>
                <a:cs typeface="Microsoft Sans Serif" pitchFamily="34" charset="0"/>
              </a:defRPr>
            </a:lvl2pPr>
            <a:lvl3pPr>
              <a:defRPr sz="1800">
                <a:latin typeface="+mn-lt"/>
                <a:cs typeface="Microsoft Sans Serif" pitchFamily="34" charset="0"/>
              </a:defRPr>
            </a:lvl3pPr>
            <a:lvl4pPr>
              <a:defRPr sz="1600">
                <a:latin typeface="+mn-lt"/>
                <a:cs typeface="Microsoft Sans Serif" pitchFamily="34" charset="0"/>
              </a:defRPr>
            </a:lvl4pPr>
            <a:lvl5pPr>
              <a:defRPr sz="1600">
                <a:latin typeface="+mn-lt"/>
                <a:cs typeface="Microsoft Sans Serif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n-lt"/>
                <a:cs typeface="Microsoft Sans Serif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icrosoft Sans Serif" pitchFamily="34" charset="0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-8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392613" y="3334040"/>
            <a:ext cx="4283075" cy="2889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+mn-lt"/>
              </a:rPr>
              <a:t>Computer Science and Engineering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33600" y="1752600"/>
            <a:ext cx="6830888" cy="1371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/>
              <a:t>Loyalty-based Selection: Retrieving Objects That Persistently Satisfy Criteria</a:t>
            </a:r>
            <a:endParaRPr lang="en-US" sz="28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592388" y="2322513"/>
            <a:ext cx="5689600" cy="431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4000504"/>
            <a:ext cx="8964488" cy="134806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en-US" sz="2400" dirty="0" smtClean="0">
                <a:latin typeface="+mn-lt"/>
                <a:cs typeface="+mn-cs"/>
              </a:rPr>
              <a:t>Presented By: </a:t>
            </a:r>
            <a:r>
              <a:rPr lang="en-US" sz="2400" dirty="0" err="1" smtClean="0">
                <a:latin typeface="+mn-lt"/>
                <a:cs typeface="+mn-cs"/>
              </a:rPr>
              <a:t>Zhitao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Shen</a:t>
            </a:r>
            <a:endParaRPr lang="en-US" sz="2400" baseline="30000" dirty="0" smtClean="0">
              <a:latin typeface="+mn-lt"/>
              <a:cs typeface="+mn-cs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en-US" sz="2400" dirty="0" smtClean="0">
                <a:latin typeface="+mn-lt"/>
                <a:cs typeface="+mn-cs"/>
              </a:rPr>
              <a:t>Joint work with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en-US" sz="2400" dirty="0" smtClean="0">
                <a:latin typeface="+mn-lt"/>
              </a:rPr>
              <a:t>Muhammad </a:t>
            </a:r>
            <a:r>
              <a:rPr lang="en-US" sz="2400" dirty="0" err="1">
                <a:latin typeface="+mn-lt"/>
              </a:rPr>
              <a:t>Aamir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Cheema</a:t>
            </a:r>
            <a:r>
              <a:rPr lang="en-US" sz="2400" dirty="0" smtClean="0">
                <a:latin typeface="+mn-lt"/>
              </a:rPr>
              <a:t>,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Xuemin</a:t>
            </a:r>
            <a:r>
              <a:rPr lang="en-US" sz="2400" dirty="0" smtClean="0">
                <a:latin typeface="+mn-lt"/>
                <a:cs typeface="+mn-cs"/>
              </a:rPr>
              <a:t> Lin </a:t>
            </a:r>
            <a:endParaRPr lang="en-US" sz="2400" baseline="30000" dirty="0" smtClean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5543490"/>
            <a:ext cx="5500726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en-US" sz="2000" dirty="0" smtClean="0">
                <a:latin typeface="+mn-lt"/>
                <a:cs typeface="+mn-cs"/>
              </a:rPr>
              <a:t>The </a:t>
            </a:r>
            <a:r>
              <a:rPr lang="en-US" sz="2000" dirty="0">
                <a:latin typeface="+mn-lt"/>
                <a:cs typeface="+mn-cs"/>
              </a:rPr>
              <a:t>University of New South Wales, </a:t>
            </a:r>
            <a:r>
              <a:rPr lang="en-US" sz="2000" dirty="0" smtClean="0">
                <a:latin typeface="+mn-lt"/>
                <a:cs typeface="+mn-cs"/>
              </a:rPr>
              <a:t>Australia</a:t>
            </a:r>
            <a:endParaRPr lang="en-US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enzt\AppData\Local\Microsoft\Windows\Temporary Internet Files\Content.IE5\RVDL027O\MP90044848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"/>
            <a:ext cx="1473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606232"/>
          </a:xfrm>
        </p:spPr>
        <p:txBody>
          <a:bodyPr/>
          <a:lstStyle/>
          <a:p>
            <a:pPr marL="0" indent="0"/>
            <a:r>
              <a:rPr lang="en-US" dirty="0" smtClean="0"/>
              <a:t>Loyalty </a:t>
            </a:r>
            <a:r>
              <a:rPr lang="en-US" dirty="0"/>
              <a:t>of an object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loyalty of an object shows how long the object satisfying the given criteria during the last T time </a:t>
            </a:r>
            <a:r>
              <a:rPr lang="en-US" dirty="0" smtClean="0"/>
              <a:t>units.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marL="0" indent="0"/>
            <a:r>
              <a:rPr lang="en-US" dirty="0" smtClean="0"/>
              <a:t>Loyalty Queries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Find the objects satisfying the given criteria for the majority of the most recent time (top loyal objects</a:t>
            </a:r>
            <a:r>
              <a:rPr lang="en-US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Threshold Loyalty Queries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Top-k Loyalty Queries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Online processing.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Applications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location based services, wireless sensor network, </a:t>
            </a:r>
            <a:r>
              <a:rPr lang="en-US" dirty="0" smtClean="0"/>
              <a:t>stock market</a:t>
            </a:r>
            <a:r>
              <a:rPr lang="en-US" dirty="0"/>
              <a:t>, traffic monitoring, </a:t>
            </a:r>
            <a:r>
              <a:rPr lang="en-US" dirty="0" smtClean="0"/>
              <a:t>internet </a:t>
            </a:r>
            <a:r>
              <a:rPr lang="en-US" dirty="0"/>
              <a:t>applications, etc.</a:t>
            </a:r>
            <a:endParaRPr lang="en-US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95600" y="2819400"/>
            <a:ext cx="2895600" cy="280263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Monitoring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098"/>
            <a:ext cx="8229600" cy="1724903"/>
          </a:xfrm>
        </p:spPr>
        <p:txBody>
          <a:bodyPr/>
          <a:lstStyle/>
          <a:p>
            <a:pPr lvl="0">
              <a:defRPr/>
            </a:pPr>
            <a:r>
              <a:rPr lang="en-US" sz="1800" dirty="0" smtClean="0"/>
              <a:t>Example:</a:t>
            </a:r>
          </a:p>
          <a:p>
            <a:pPr lvl="0">
              <a:defRPr/>
            </a:pPr>
            <a:r>
              <a:rPr lang="en-US" sz="1800" dirty="0" smtClean="0"/>
              <a:t>Car park advertising </a:t>
            </a:r>
          </a:p>
          <a:p>
            <a:pPr lvl="1">
              <a:defRPr/>
            </a:pPr>
            <a:r>
              <a:rPr lang="en-US" sz="1800" dirty="0" smtClean="0"/>
              <a:t>Find the cars appearing in the monitoring area for the majority of the recent time. </a:t>
            </a:r>
          </a:p>
          <a:p>
            <a:endParaRPr lang="en-US" sz="1800" dirty="0" smtClean="0"/>
          </a:p>
        </p:txBody>
      </p:sp>
      <p:pic>
        <p:nvPicPr>
          <p:cNvPr id="1028" name="Picture 4" descr="C:\Users\shenzt\AppData\Local\Microsoft\Windows\Temporary Internet Files\Content.IE5\RVDL027O\MC9004403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971800"/>
            <a:ext cx="1397000" cy="85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enzt\AppData\Local\Microsoft\Windows\Temporary Internet Files\Content.IE5\8MR4J0LN\MC9004403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4272818"/>
            <a:ext cx="1549400" cy="83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5375 0.048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C 0.00208 0.01365 0.00503 0.03495 0.0125 0.04629 C 0.0151 0.05023 0.01719 0.05578 0.02083 0.0574 C 0.025 0.05925 0.02552 0.05902 0.02917 0.06296 C 0.03455 0.06898 0.03906 0.07662 0.04583 0.07962 C 0.04844 0.0831 0.04983 0.08796 0.05278 0.09074 C 0.05642 0.09398 0.07083 0.09745 0.07639 0.1 C 0.08247 0.0993 0.08854 0.1 0.09444 0.09814 C 0.09774 0.09699 0.10226 0.08611 0.10556 0.08333 C 0.11024 0.07407 0.11441 0.06527 0.11806 0.05555 C 0.11875 0.05347 0.12014 0.05208 0.12083 0.05 C 0.12205 0.04652 0.12361 0.03888 0.12361 0.03888 C 0.12465 0.02245 0.12656 0.00717 0.12778 -0.00926 C 0.1283 -0.02963 0.12847 -0.05 0.12917 -0.07038 C 0.13003 -0.09769 0.13194 -0.13056 0.14028 -0.15556 C 0.14201 -0.16088 0.14132 -0.16806 0.14444 -0.17223 C 0.14965 -0.17917 0.15938 -0.18473 0.16667 -0.18704 C 0.1783 -0.18565 0.18646 -0.18612 0.19583 -0.17778 C 0.20208 -0.16505 0.20556 -0.14792 0.20833 -0.13334 C 0.21024 -0.07616 0.20538 -0.02153 0.20278 0.03518 C 0.20382 0.04907 0.20434 0.07962 0.21667 0.08518 C 0.22101 0.09398 0.22639 0.09398 0.23333 0.09629 C 0.24253 0.0956 0.25191 0.09537 0.26111 0.09444 C 0.26354 0.09421 0.26615 0.09444 0.26806 0.09259 C 0.26927 0.09143 0.26875 0.08865 0.26944 0.08703 C 0.27066 0.08425 0.27222 0.08217 0.27361 0.07962 C 0.27622 0.0655 0.28125 0.05138 0.28333 0.03703 C 0.2842 0.03078 0.28611 0.01851 0.28611 0.01851 C 0.28576 0.00231 0.28663 -0.07385 0.28056 -0.09815 C 0.27969 -0.11274 0.28003 -0.13149 0.27361 -0.14445 C 0.27274 -0.14931 0.27205 -0.1544 0.27083 -0.15926 C 0.26997 -0.16297 0.26806 -0.17038 0.26806 -0.17038 C 0.26701 -0.18288 0.26337 -0.19885 0.26667 -0.21112 C 0.26719 -0.21297 0.26944 -0.21227 0.27083 -0.21297 C 0.27969 -0.22477 0.29392 -0.22454 0.30556 -0.22963 C 0.3184 -0.22778 0.32813 -0.22431 0.33889 -0.21482 C 0.34462 -0.20348 0.34688 -0.19167 0.35139 -0.17963 C 0.35052 -0.15186 0.35017 -0.12408 0.34861 -0.0963 C 0.34774 -0.08241 0.34201 -0.06899 0.34028 -0.05556 C 0.33733 -0.03195 0.33125 -0.0088 0.32778 0.01481 C 0.32865 0.03518 0.32448 0.05601 0.34028 0.06296 C 0.34635 0.06226 0.3526 0.06342 0.35833 0.06111 C 0.35972 0.06064 0.35903 0.0574 0.35972 0.05555 C 0.36024 0.05347 0.36146 0.05162 0.36233 0.05 C 0.3684 0.04027 0.37205 0.03402 0.375 0.02222 C 0.38559 -0.01991 0.37517 -0.07084 0.39444 -0.10926 C 0.39635 -0.11991 0.39792 -0.12362 0.40278 -0.13334 C 0.40347 -0.13519 0.40399 -0.1382 0.40538 -0.13889 C 0.41615 -0.14352 0.41076 -0.1419 0.42066 -0.14445 C 0.42083 -0.14445 0.44271 -0.14375 0.44861 -0.14075 C 0.45521 -0.1375 0.46094 -0.13195 0.46806 -0.12963 C 0.46927 -0.12848 0.47066 -0.12686 0.47222 -0.12593 C 0.47344 -0.125 0.475 -0.125 0.47639 -0.12408 C 0.47917 -0.122 0.48472 -0.11667 0.48472 -0.11667 C 0.48628 -0.11065 0.48524 -0.11042 0.49028 -0.10741 C 0.49288 -0.10579 0.49861 -0.10371 0.49861 -0.10371 C 0.50139 -0.1 0.50556 -0.09746 0.50694 -0.0926 C 0.5099 -0.08311 0.51181 -0.07963 0.51806 -0.07408 C 0.51892 -0.07038 0.51927 -0.06621 0.52083 -0.06297 C 0.52378 -0.05695 0.52361 -0.05973 0.52361 -0.05556 " pathEditMode="relative" ptsTypes="fffffffffffffffffffffffffffffffffffffffffffffffffffffffffffA">
                                      <p:cBhvr>
                                        <p:cTn id="10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912"/>
            <a:ext cx="8229600" cy="792088"/>
          </a:xfrm>
        </p:spPr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240" y="1066800"/>
            <a:ext cx="8229600" cy="1648702"/>
          </a:xfrm>
        </p:spPr>
        <p:txBody>
          <a:bodyPr/>
          <a:lstStyle/>
          <a:p>
            <a:r>
              <a:rPr lang="en-US" sz="2400" dirty="0" smtClean="0"/>
              <a:t>Map objects to loyalty-time space.</a:t>
            </a:r>
          </a:p>
          <a:p>
            <a:r>
              <a:rPr lang="en-US" sz="2400" dirty="0" smtClean="0"/>
              <a:t>Example: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2 objects;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top-1 loyalty query</a:t>
            </a:r>
            <a:endParaRPr lang="en-US" sz="24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578105" y="5496225"/>
            <a:ext cx="62642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578108" y="3591225"/>
            <a:ext cx="12138" cy="19061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04195" y="5496225"/>
            <a:ext cx="714380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794266" y="3777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Loyalty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1905000" y="4753327"/>
            <a:ext cx="678180" cy="744059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583180" y="4753327"/>
            <a:ext cx="617220" cy="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04585" y="3571875"/>
            <a:ext cx="2043965" cy="1924350"/>
          </a:xfrm>
          <a:prstGeom prst="straightConnector1">
            <a:avLst/>
          </a:prstGeom>
          <a:ln>
            <a:solidFill>
              <a:srgbClr val="0070C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352567" y="557522"/>
            <a:ext cx="2303585" cy="220852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Monitoring Area</a:t>
            </a:r>
            <a:endParaRPr lang="en-US" dirty="0"/>
          </a:p>
        </p:txBody>
      </p:sp>
      <p:pic>
        <p:nvPicPr>
          <p:cNvPr id="18" name="Picture 4" descr="C:\Users\shenzt\AppData\Local\Microsoft\Windows\Temporary Internet Files\Content.IE5\RVDL027O\MC9004403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015" y="645346"/>
            <a:ext cx="812953" cy="49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shenzt\AppData\Local\Microsoft\Windows\Temporary Internet Files\Content.IE5\8MR4J0LN\MC900440337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320" y="1658263"/>
            <a:ext cx="927100" cy="50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3048000" y="4267200"/>
            <a:ext cx="1143000" cy="1230189"/>
            <a:chOff x="3048000" y="4495800"/>
            <a:chExt cx="1143000" cy="1230189"/>
          </a:xfrm>
        </p:grpSpPr>
        <p:cxnSp>
          <p:nvCxnSpPr>
            <p:cNvPr id="24" name="Straight Arrow Connector 23"/>
            <p:cNvCxnSpPr/>
            <p:nvPr/>
          </p:nvCxnSpPr>
          <p:spPr>
            <a:xfrm flipV="1">
              <a:off x="3048000" y="4495800"/>
              <a:ext cx="1143000" cy="1230189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200400" y="4981927"/>
              <a:ext cx="9906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800600" y="3591225"/>
            <a:ext cx="609600" cy="0"/>
          </a:xfrm>
          <a:prstGeom prst="straightConnector1">
            <a:avLst/>
          </a:prstGeom>
          <a:ln>
            <a:solidFill>
              <a:srgbClr val="0070C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796314" y="5386448"/>
            <a:ext cx="217372" cy="21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970328" y="5386684"/>
            <a:ext cx="217372" cy="21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184650" y="3581550"/>
            <a:ext cx="844550" cy="1914675"/>
            <a:chOff x="4184650" y="3810150"/>
            <a:chExt cx="844550" cy="1914675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4191000" y="4981927"/>
              <a:ext cx="838200" cy="742898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4184650" y="3810150"/>
              <a:ext cx="615950" cy="685650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796314" y="5615947"/>
            <a:ext cx="2439515" cy="228600"/>
            <a:chOff x="1796314" y="5620337"/>
            <a:chExt cx="2547086" cy="184666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796314" y="5715000"/>
              <a:ext cx="2547086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/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209800" y="5620337"/>
              <a:ext cx="1752601" cy="184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Sliding Window (T)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895600" y="5867400"/>
            <a:ext cx="2547086" cy="184666"/>
            <a:chOff x="1796314" y="5638800"/>
            <a:chExt cx="2547086" cy="184666"/>
          </a:xfrm>
        </p:grpSpPr>
        <p:cxnSp>
          <p:nvCxnSpPr>
            <p:cNvPr id="70" name="Straight Arrow Connector 69"/>
            <p:cNvCxnSpPr/>
            <p:nvPr/>
          </p:nvCxnSpPr>
          <p:spPr>
            <a:xfrm>
              <a:off x="1796314" y="5715000"/>
              <a:ext cx="2547086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/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2209800" y="5638800"/>
              <a:ext cx="1752600" cy="184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Sliding Window (T)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926017" y="3562050"/>
            <a:ext cx="5465383" cy="1924350"/>
            <a:chOff x="1926017" y="3562050"/>
            <a:chExt cx="5465383" cy="1924350"/>
          </a:xfrm>
        </p:grpSpPr>
        <p:cxnSp>
          <p:nvCxnSpPr>
            <p:cNvPr id="78" name="Straight Arrow Connector 77"/>
            <p:cNvCxnSpPr/>
            <p:nvPr/>
          </p:nvCxnSpPr>
          <p:spPr>
            <a:xfrm flipV="1">
              <a:off x="1926017" y="4733827"/>
              <a:ext cx="678180" cy="74405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2604197" y="4733827"/>
              <a:ext cx="111887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3713542" y="3562050"/>
              <a:ext cx="1044575" cy="1171777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4751767" y="3562050"/>
              <a:ext cx="609600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5347435" y="3562050"/>
              <a:ext cx="2043965" cy="192435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4307312" y="2971800"/>
            <a:ext cx="3846088" cy="490145"/>
            <a:chOff x="4307312" y="2971800"/>
            <a:chExt cx="3846088" cy="490145"/>
          </a:xfrm>
        </p:grpSpPr>
        <p:sp>
          <p:nvSpPr>
            <p:cNvPr id="93" name="Rounded Rectangle 92"/>
            <p:cNvSpPr/>
            <p:nvPr/>
          </p:nvSpPr>
          <p:spPr>
            <a:xfrm>
              <a:off x="5265199" y="2971800"/>
              <a:ext cx="2888201" cy="45735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Find the upper envelope</a:t>
              </a:r>
              <a:endParaRPr lang="en-US" dirty="0"/>
            </a:p>
          </p:txBody>
        </p:sp>
        <p:sp>
          <p:nvSpPr>
            <p:cNvPr id="94" name="Down Arrow 93"/>
            <p:cNvSpPr/>
            <p:nvPr/>
          </p:nvSpPr>
          <p:spPr>
            <a:xfrm rot="16200000">
              <a:off x="4553846" y="2750591"/>
              <a:ext cx="464820" cy="957887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85749" y="4581914"/>
            <a:ext cx="1542398" cy="835876"/>
            <a:chOff x="285749" y="4581914"/>
            <a:chExt cx="1542398" cy="835876"/>
          </a:xfrm>
        </p:grpSpPr>
        <p:sp>
          <p:nvSpPr>
            <p:cNvPr id="96" name="Rectangle 95"/>
            <p:cNvSpPr/>
            <p:nvPr/>
          </p:nvSpPr>
          <p:spPr>
            <a:xfrm>
              <a:off x="285749" y="4581914"/>
              <a:ext cx="1022867" cy="34282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Update</a:t>
              </a:r>
              <a:endParaRPr lang="en-US" dirty="0"/>
            </a:p>
          </p:txBody>
        </p:sp>
        <p:cxnSp>
          <p:nvCxnSpPr>
            <p:cNvPr id="98" name="Straight Arrow Connector 97"/>
            <p:cNvCxnSpPr>
              <a:stCxn id="96" idx="2"/>
              <a:endCxn id="46" idx="1"/>
            </p:cNvCxnSpPr>
            <p:nvPr/>
          </p:nvCxnSpPr>
          <p:spPr>
            <a:xfrm>
              <a:off x="797183" y="4924740"/>
              <a:ext cx="1030964" cy="493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4283076" y="4191000"/>
            <a:ext cx="1584324" cy="522090"/>
            <a:chOff x="78370" y="5509884"/>
            <a:chExt cx="1584324" cy="522090"/>
          </a:xfrm>
        </p:grpSpPr>
        <p:sp>
          <p:nvSpPr>
            <p:cNvPr id="104" name="Rectangle 103"/>
            <p:cNvSpPr/>
            <p:nvPr/>
          </p:nvSpPr>
          <p:spPr>
            <a:xfrm>
              <a:off x="411309" y="5509884"/>
              <a:ext cx="1251385" cy="23943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Echo Update</a:t>
              </a:r>
              <a:endParaRPr lang="en-US" sz="1400" dirty="0"/>
            </a:p>
          </p:txBody>
        </p:sp>
        <p:cxnSp>
          <p:nvCxnSpPr>
            <p:cNvPr id="105" name="Straight Arrow Connector 104"/>
            <p:cNvCxnSpPr>
              <a:stCxn id="104" idx="2"/>
            </p:cNvCxnSpPr>
            <p:nvPr/>
          </p:nvCxnSpPr>
          <p:spPr>
            <a:xfrm flipH="1">
              <a:off x="78370" y="5749319"/>
              <a:ext cx="958632" cy="2826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2086641" y="2997125"/>
            <a:ext cx="2227518" cy="1560239"/>
            <a:chOff x="2086641" y="2997125"/>
            <a:chExt cx="2227518" cy="1560239"/>
          </a:xfrm>
        </p:grpSpPr>
        <p:sp>
          <p:nvSpPr>
            <p:cNvPr id="89" name="Rounded Rectangle 88"/>
            <p:cNvSpPr/>
            <p:nvPr/>
          </p:nvSpPr>
          <p:spPr>
            <a:xfrm>
              <a:off x="2086641" y="2997125"/>
              <a:ext cx="2227518" cy="45735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Top loyal objects</a:t>
              </a:r>
              <a:endParaRPr lang="en-US" dirty="0"/>
            </a:p>
          </p:txBody>
        </p:sp>
        <p:sp>
          <p:nvSpPr>
            <p:cNvPr id="91" name="Down Arrow 90"/>
            <p:cNvSpPr/>
            <p:nvPr/>
          </p:nvSpPr>
          <p:spPr>
            <a:xfrm>
              <a:off x="2967990" y="3454476"/>
              <a:ext cx="464820" cy="1102888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1407 0.013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07 0.01388 L 0.33073 0.04722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166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073 0.04722 L 0.45573 0.0694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111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46 L 0.03941 0.03982 C 0.04774 0.04884 0.06007 0.05394 0.07291 0.05394 C 0.08767 0.05394 0.0993 0.04884 0.10764 0.03982 L 0.14722 -0.00046 " pathEditMode="relative" rAng="0" ptsTypes="FffFF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61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22 -0.00047 C 0.16597 -0.00555 0.14617 0.00115 0.15989 -0.00694 C 0.16718 -0.01133 0.17117 -0.01156 0.17899 -0.01318 C 0.18402 -0.02359 0.18472 -0.03399 0.19166 -0.04278 C 0.19236 -0.05711 0.19322 -0.10706 0.19947 -0.12093 C 0.20208 -0.12648 0.20833 -0.1281 0.21232 -0.13156 C 0.22517 -0.12879 0.21857 -0.13087 0.23124 -0.12532 C 0.23281 -0.12463 0.23611 -0.12324 0.23611 -0.12324 C 0.23836 -0.12 0.24183 -0.11815 0.24392 -0.11469 C 0.24444 -0.11376 0.24704 -0.10289 0.24722 -0.10197 C 0.2467 -0.08093 0.24704 -0.05966 0.24565 -0.03862 C 0.24548 -0.03607 0.24322 -0.03445 0.24236 -0.03214 C 0.2401 -0.02544 0.23888 -0.01804 0.23767 -0.0111 C 0.23576 0.01271 0.2302 0.04462 0.24392 0.06289 C 0.25295 0.06219 0.26215 0.06335 0.271 0.06081 C 0.27291 0.06034 0.27256 0.05595 0.27413 0.05433 C 0.27933 0.04855 0.28489 0.04647 0.2901 0.03953 C 0.29374 0.0252 0.29097 0.03029 0.29635 0.02266 C 0.29791 0.01456 0.29826 0.00948 0.30277 0.0037 C 0.30451 -0.00555 0.30676 -0.01457 0.30902 -0.02382 C 0.31024 -0.02867 0.31232 -0.03353 0.31232 -0.03862 " pathEditMode="relative" ptsTypes="ffffffffffffffffffffA">
                                      <p:cBhvr>
                                        <p:cTn id="3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233 -0.03861 C 0.31511 -0.04254 0.31667 -0.04439 0.31858 -0.04924 C 0.31997 -0.05294 0.31962 -0.05826 0.32344 -0.05988 C 0.32691 -0.0615 0.33091 -0.06127 0.33455 -0.06196 C 0.34306 -0.06127 0.35157 -0.06173 0.3599 -0.05988 C 0.36146 -0.05965 0.36163 -0.05641 0.36302 -0.05549 C 0.36493 -0.0541 0.36736 -0.0541 0.36945 -0.05341 C 0.37118 -0.0467 0.37396 -0.04115 0.3757 -0.03445 C 0.37413 -0.01896 0.3717 0.0007 0.36146 0.00995 C 0.35521 0.02243 0.3467 0.01804 0.33924 0.02474 C 0.33611 0.02752 0.32969 0.0333 0.32969 0.0333 C 0.32639 0.03977 0.32257 0.04255 0.31858 0.0481 C 0.31684 0.05503 0.31407 0.06012 0.31233 0.06706 C 0.31337 0.07931 0.31268 0.08625 0.31858 0.09457 C 0.32205 0.10821 0.33073 0.1022 0.3408 0.10081 C 0.34236 0.09943 0.34393 0.09781 0.34566 0.09665 C 0.34723 0.09573 0.35035 0.09457 0.35035 0.09457 " pathEditMode="relative" ptsTypes="ffffffffffffffffA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 0.08681 L 0.39115 0.04491 C 0.40157 0.03542 0.40955 0.03241 0.41528 0.03727 C 0.42171 0.04306 0.42396 0.05347 0.42171 0.06875 L 0.41459 0.13819 " pathEditMode="relative" rAng="-19730112" ptsTypes="FffFF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-115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458 0.13843 C 0.41302 0.15232 0.41094 0.17176 0.40764 0.18472 C 0.40816 0.19213 0.40833 0.19954 0.40903 0.20695 C 0.41042 0.22107 0.42083 0.22246 0.42847 0.22917 C 0.43941 0.22778 0.44827 0.22546 0.45903 0.22361 C 0.46215 0.22153 0.46632 0.2213 0.46875 0.21806 C 0.46979 0.21667 0.46927 0.21412 0.47014 0.2125 C 0.4717 0.20972 0.47396 0.20764 0.4757 0.20509 C 0.47674 0.20347 0.47761 0.20139 0.47847 0.19954 C 0.48038 0.18958 0.4842 0.1831 0.48681 0.17361 C 0.48993 0.16227 0.49427 0.15046 0.49931 0.14028 C 0.50313 0.11991 0.4974 0.14537 0.50486 0.12732 C 0.50625 0.12384 0.50625 0.11968 0.50764 0.11621 C 0.51372 0.10023 0.51458 0.09144 0.51458 0.07361 " pathEditMode="relative" ptsTypes="fffffffffffffA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Propose a novel measure, loyalty of the object, for a variety of applications.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First to study threshold and top-k loyalty queries over sliding windows.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worst cost for processing each update is log (N), which is optimal.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endParaRPr lang="en-US" sz="18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roup 318"/>
          <p:cNvGrpSpPr/>
          <p:nvPr/>
        </p:nvGrpSpPr>
        <p:grpSpPr>
          <a:xfrm>
            <a:off x="3886200" y="3745469"/>
            <a:ext cx="1852782" cy="908038"/>
            <a:chOff x="3886200" y="3896025"/>
            <a:chExt cx="1852782" cy="908038"/>
          </a:xfrm>
        </p:grpSpPr>
        <p:cxnSp>
          <p:nvCxnSpPr>
            <p:cNvPr id="241" name="Straight Arrow Connector 240"/>
            <p:cNvCxnSpPr/>
            <p:nvPr/>
          </p:nvCxnSpPr>
          <p:spPr>
            <a:xfrm>
              <a:off x="3995760" y="4572000"/>
              <a:ext cx="1735812" cy="967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886200" y="3896025"/>
              <a:ext cx="1852782" cy="1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3989410" y="4800600"/>
              <a:ext cx="1725590" cy="3463"/>
            </a:xfrm>
            <a:prstGeom prst="straightConnector1">
              <a:avLst/>
            </a:prstGeom>
            <a:ln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2" name="Straight Arrow Connector 311"/>
            <p:cNvCxnSpPr/>
            <p:nvPr/>
          </p:nvCxnSpPr>
          <p:spPr>
            <a:xfrm>
              <a:off x="3995760" y="4254702"/>
              <a:ext cx="1743222" cy="6927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4" name="Group 293"/>
          <p:cNvGrpSpPr/>
          <p:nvPr/>
        </p:nvGrpSpPr>
        <p:grpSpPr>
          <a:xfrm>
            <a:off x="3733800" y="3745470"/>
            <a:ext cx="261960" cy="908037"/>
            <a:chOff x="3733800" y="3896026"/>
            <a:chExt cx="261960" cy="908037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3733800" y="3896026"/>
              <a:ext cx="152400" cy="142574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/>
            <p:nvPr/>
          </p:nvCxnSpPr>
          <p:spPr>
            <a:xfrm>
              <a:off x="3751378" y="4574353"/>
              <a:ext cx="244382" cy="320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Arrow Connector 286"/>
            <p:cNvCxnSpPr/>
            <p:nvPr/>
          </p:nvCxnSpPr>
          <p:spPr>
            <a:xfrm>
              <a:off x="3753547" y="4800600"/>
              <a:ext cx="235863" cy="3463"/>
            </a:xfrm>
            <a:prstGeom prst="straightConnector1">
              <a:avLst/>
            </a:prstGeom>
            <a:ln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1" name="Straight Arrow Connector 290"/>
            <p:cNvCxnSpPr/>
            <p:nvPr/>
          </p:nvCxnSpPr>
          <p:spPr>
            <a:xfrm>
              <a:off x="3753547" y="4256477"/>
              <a:ext cx="242213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94498"/>
            <a:ext cx="3429000" cy="1039102"/>
          </a:xfrm>
        </p:spPr>
        <p:txBody>
          <a:bodyPr/>
          <a:lstStyle/>
          <a:p>
            <a:r>
              <a:rPr lang="en-US" dirty="0" smtClean="0"/>
              <a:t>Sweep line algorithm</a:t>
            </a:r>
          </a:p>
          <a:p>
            <a:endParaRPr lang="en-US" dirty="0"/>
          </a:p>
          <a:p>
            <a:r>
              <a:rPr lang="en-US" dirty="0" smtClean="0"/>
              <a:t>1. Handle the updates</a:t>
            </a:r>
          </a:p>
          <a:p>
            <a:r>
              <a:rPr lang="en-US" dirty="0" smtClean="0"/>
              <a:t>    Create potential events</a:t>
            </a:r>
          </a:p>
          <a:p>
            <a:r>
              <a:rPr lang="en-US" dirty="0" smtClean="0"/>
              <a:t>2. Handle the valid events</a:t>
            </a:r>
          </a:p>
          <a:p>
            <a:r>
              <a:rPr lang="en-US" dirty="0"/>
              <a:t> </a:t>
            </a:r>
            <a:r>
              <a:rPr lang="en-US" dirty="0" smtClean="0"/>
              <a:t>   Create </a:t>
            </a:r>
            <a:r>
              <a:rPr lang="en-US" dirty="0"/>
              <a:t>potential events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491514" y="5650469"/>
            <a:ext cx="62642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491517" y="3507044"/>
            <a:ext cx="12138" cy="2144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17604" y="5650469"/>
            <a:ext cx="714380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707675" y="393197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Loyalty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59028" y="4445612"/>
            <a:ext cx="655522" cy="672619"/>
          </a:xfrm>
          <a:prstGeom prst="straightConnector1">
            <a:avLst/>
          </a:prstGeom>
          <a:ln>
            <a:solidFill>
              <a:srgbClr val="00B05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97586" y="4421444"/>
            <a:ext cx="636014" cy="1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961870" y="457200"/>
            <a:ext cx="1877330" cy="729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423275" y="76200"/>
            <a:ext cx="7620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</a:t>
            </a:r>
            <a:endParaRPr kumimoji="0" lang="en-US" sz="115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962062" y="1595734"/>
            <a:ext cx="1877138" cy="6521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6962062" y="2438400"/>
            <a:ext cx="1877138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363730" y="1187025"/>
            <a:ext cx="124687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Border</a:t>
            </a:r>
            <a:endParaRPr kumimoji="0" lang="en-US" sz="115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315200" y="3124200"/>
            <a:ext cx="124687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2400" dirty="0" smtClean="0">
                <a:latin typeface="+mn-lt"/>
                <a:cs typeface="+mn-cs"/>
              </a:rPr>
              <a:t>Bottom</a:t>
            </a:r>
            <a:endParaRPr kumimoji="0" lang="en-US" sz="115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37569" y="1419894"/>
            <a:ext cx="19812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Queue</a:t>
            </a:r>
            <a:endParaRPr kumimoji="0" lang="en-US" sz="115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7255044" y="719730"/>
            <a:ext cx="217372" cy="21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7376099" y="537865"/>
            <a:ext cx="271571" cy="277576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8028670" y="700384"/>
            <a:ext cx="516784" cy="214016"/>
            <a:chOff x="6689158" y="852784"/>
            <a:chExt cx="516784" cy="214016"/>
          </a:xfrm>
          <a:solidFill>
            <a:srgbClr val="FF0000"/>
          </a:solidFill>
        </p:grpSpPr>
        <p:sp>
          <p:nvSpPr>
            <p:cNvPr id="77" name="Oval 76"/>
            <p:cNvSpPr/>
            <p:nvPr/>
          </p:nvSpPr>
          <p:spPr>
            <a:xfrm>
              <a:off x="6689158" y="852784"/>
              <a:ext cx="217372" cy="214016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V="1">
              <a:off x="6790935" y="959791"/>
              <a:ext cx="415007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7723870" y="1690022"/>
            <a:ext cx="348816" cy="367378"/>
            <a:chOff x="6790935" y="602600"/>
            <a:chExt cx="348816" cy="367378"/>
          </a:xfrm>
        </p:grpSpPr>
        <p:sp>
          <p:nvSpPr>
            <p:cNvPr id="82" name="Oval 81"/>
            <p:cNvSpPr/>
            <p:nvPr/>
          </p:nvSpPr>
          <p:spPr>
            <a:xfrm>
              <a:off x="6790935" y="755962"/>
              <a:ext cx="217372" cy="21401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879719" y="602600"/>
              <a:ext cx="260032" cy="260516"/>
            </a:xfrm>
            <a:prstGeom prst="straightConnector1">
              <a:avLst/>
            </a:prstGeom>
            <a:ln>
              <a:solidFill>
                <a:srgbClr val="0070C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5" name="Oval 84"/>
          <p:cNvSpPr/>
          <p:nvPr/>
        </p:nvSpPr>
        <p:spPr>
          <a:xfrm>
            <a:off x="7758488" y="2778452"/>
            <a:ext cx="217372" cy="21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969190" y="5543461"/>
            <a:ext cx="217372" cy="21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382828" y="4995261"/>
            <a:ext cx="217372" cy="21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382828" y="4309816"/>
            <a:ext cx="217372" cy="21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754428" y="5566288"/>
            <a:ext cx="217372" cy="21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/>
          <p:cNvGrpSpPr/>
          <p:nvPr/>
        </p:nvGrpSpPr>
        <p:grpSpPr>
          <a:xfrm>
            <a:off x="4915367" y="2163031"/>
            <a:ext cx="758403" cy="704392"/>
            <a:chOff x="3677801" y="1447800"/>
            <a:chExt cx="758403" cy="704392"/>
          </a:xfrm>
        </p:grpSpPr>
        <p:cxnSp>
          <p:nvCxnSpPr>
            <p:cNvPr id="118" name="Straight Arrow Connector 117"/>
            <p:cNvCxnSpPr/>
            <p:nvPr/>
          </p:nvCxnSpPr>
          <p:spPr>
            <a:xfrm flipV="1">
              <a:off x="3932854" y="1871809"/>
              <a:ext cx="415007" cy="1"/>
            </a:xfrm>
            <a:prstGeom prst="straightConnector1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V="1">
              <a:off x="3916411" y="1543507"/>
              <a:ext cx="337762" cy="358239"/>
            </a:xfrm>
            <a:prstGeom prst="straightConnector1">
              <a:avLst/>
            </a:prstGeom>
            <a:ln>
              <a:solidFill>
                <a:srgbClr val="0070C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5-Point Star 121"/>
            <p:cNvSpPr/>
            <p:nvPr/>
          </p:nvSpPr>
          <p:spPr>
            <a:xfrm>
              <a:off x="3808705" y="1745600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677801" y="1447800"/>
              <a:ext cx="758403" cy="7043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077876" y="4097218"/>
            <a:ext cx="355990" cy="1554417"/>
            <a:chOff x="2077876" y="4247774"/>
            <a:chExt cx="355990" cy="1554417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2077876" y="5410200"/>
              <a:ext cx="355990" cy="391991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V="1">
              <a:off x="2114550" y="4247774"/>
              <a:ext cx="319316" cy="348394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2114550" y="4572000"/>
              <a:ext cx="31931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2830628" y="4104145"/>
            <a:ext cx="457200" cy="1547485"/>
            <a:chOff x="2830628" y="4254701"/>
            <a:chExt cx="457200" cy="1547485"/>
          </a:xfrm>
        </p:grpSpPr>
        <p:cxnSp>
          <p:nvCxnSpPr>
            <p:cNvPr id="35" name="Straight Arrow Connector 34"/>
            <p:cNvCxnSpPr/>
            <p:nvPr/>
          </p:nvCxnSpPr>
          <p:spPr>
            <a:xfrm flipV="1">
              <a:off x="2830628" y="5304857"/>
              <a:ext cx="457200" cy="497329"/>
            </a:xfrm>
            <a:prstGeom prst="straightConnector1">
              <a:avLst/>
            </a:prstGeom>
            <a:ln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V="1">
              <a:off x="2895600" y="4572002"/>
              <a:ext cx="325276" cy="367437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2895600" y="4572000"/>
              <a:ext cx="331004" cy="2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/>
            <p:nvPr/>
          </p:nvCxnSpPr>
          <p:spPr>
            <a:xfrm flipV="1">
              <a:off x="2863114" y="4254701"/>
              <a:ext cx="357762" cy="1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2114895" y="4300794"/>
            <a:ext cx="1180528" cy="1351149"/>
            <a:chOff x="2191970" y="2903553"/>
            <a:chExt cx="1180528" cy="1351149"/>
          </a:xfrm>
        </p:grpSpPr>
        <p:grpSp>
          <p:nvGrpSpPr>
            <p:cNvPr id="155" name="Group 154"/>
            <p:cNvGrpSpPr/>
            <p:nvPr/>
          </p:nvGrpSpPr>
          <p:grpSpPr>
            <a:xfrm>
              <a:off x="2191970" y="3019892"/>
              <a:ext cx="1106326" cy="1234810"/>
              <a:chOff x="2114550" y="4567380"/>
              <a:chExt cx="1106326" cy="1234810"/>
            </a:xfrm>
          </p:grpSpPr>
          <p:cxnSp>
            <p:nvCxnSpPr>
              <p:cNvPr id="149" name="Straight Arrow Connector 148"/>
              <p:cNvCxnSpPr/>
              <p:nvPr/>
            </p:nvCxnSpPr>
            <p:spPr>
              <a:xfrm flipV="1">
                <a:off x="2114550" y="4567380"/>
                <a:ext cx="1106326" cy="1234810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>
                <a:off x="2133600" y="4571126"/>
                <a:ext cx="1087276" cy="8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5" name="5-Point Star 174"/>
            <p:cNvSpPr/>
            <p:nvPr/>
          </p:nvSpPr>
          <p:spPr>
            <a:xfrm>
              <a:off x="3124200" y="2903553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2433866" y="4104145"/>
            <a:ext cx="461734" cy="1155499"/>
            <a:chOff x="2433866" y="4254701"/>
            <a:chExt cx="461734" cy="1155499"/>
          </a:xfrm>
        </p:grpSpPr>
        <p:cxnSp>
          <p:nvCxnSpPr>
            <p:cNvPr id="184" name="Straight Arrow Connector 183"/>
            <p:cNvCxnSpPr/>
            <p:nvPr/>
          </p:nvCxnSpPr>
          <p:spPr>
            <a:xfrm flipV="1">
              <a:off x="2433866" y="4254701"/>
              <a:ext cx="440303" cy="1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>
              <a:off x="2433866" y="4572002"/>
              <a:ext cx="461734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V="1">
              <a:off x="2438400" y="4932478"/>
              <a:ext cx="457200" cy="477722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5" name="Straight Arrow Connector 214"/>
          <p:cNvCxnSpPr>
            <a:stCxn id="55" idx="6"/>
          </p:cNvCxnSpPr>
          <p:nvPr/>
        </p:nvCxnSpPr>
        <p:spPr>
          <a:xfrm>
            <a:off x="7472416" y="826738"/>
            <a:ext cx="331859" cy="0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8" name="Group 227"/>
          <p:cNvGrpSpPr/>
          <p:nvPr/>
        </p:nvGrpSpPr>
        <p:grpSpPr>
          <a:xfrm>
            <a:off x="2863114" y="4302195"/>
            <a:ext cx="1244028" cy="1332099"/>
            <a:chOff x="2128470" y="2903553"/>
            <a:chExt cx="1244028" cy="1332099"/>
          </a:xfrm>
        </p:grpSpPr>
        <p:grpSp>
          <p:nvGrpSpPr>
            <p:cNvPr id="229" name="Group 228"/>
            <p:cNvGrpSpPr/>
            <p:nvPr/>
          </p:nvGrpSpPr>
          <p:grpSpPr>
            <a:xfrm>
              <a:off x="2128470" y="3000842"/>
              <a:ext cx="1169826" cy="1234810"/>
              <a:chOff x="2051050" y="4548330"/>
              <a:chExt cx="1169826" cy="1234810"/>
            </a:xfrm>
          </p:grpSpPr>
          <p:cxnSp>
            <p:nvCxnSpPr>
              <p:cNvPr id="231" name="Straight Arrow Connector 230"/>
              <p:cNvCxnSpPr/>
              <p:nvPr/>
            </p:nvCxnSpPr>
            <p:spPr>
              <a:xfrm flipV="1">
                <a:off x="2051050" y="4548330"/>
                <a:ext cx="1106326" cy="1234810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2" name="Straight Arrow Connector 231"/>
              <p:cNvCxnSpPr/>
              <p:nvPr/>
            </p:nvCxnSpPr>
            <p:spPr>
              <a:xfrm>
                <a:off x="2475701" y="4561550"/>
                <a:ext cx="745175" cy="689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0" name="5-Point Star 229"/>
            <p:cNvSpPr/>
            <p:nvPr/>
          </p:nvSpPr>
          <p:spPr>
            <a:xfrm>
              <a:off x="3124200" y="2903553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4928764" y="2151202"/>
            <a:ext cx="758403" cy="704392"/>
            <a:chOff x="3677801" y="1447800"/>
            <a:chExt cx="758403" cy="704392"/>
          </a:xfrm>
        </p:grpSpPr>
        <p:cxnSp>
          <p:nvCxnSpPr>
            <p:cNvPr id="235" name="Straight Arrow Connector 234"/>
            <p:cNvCxnSpPr/>
            <p:nvPr/>
          </p:nvCxnSpPr>
          <p:spPr>
            <a:xfrm flipV="1">
              <a:off x="3932854" y="1871809"/>
              <a:ext cx="415007" cy="1"/>
            </a:xfrm>
            <a:prstGeom prst="straightConnector1">
              <a:avLst/>
            </a:prstGeom>
            <a:solidFill>
              <a:srgbClr val="FF0000"/>
            </a:solidFill>
            <a:ln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/>
            <p:nvPr/>
          </p:nvCxnSpPr>
          <p:spPr>
            <a:xfrm flipV="1">
              <a:off x="3916411" y="1543507"/>
              <a:ext cx="337762" cy="358239"/>
            </a:xfrm>
            <a:prstGeom prst="straightConnector1">
              <a:avLst/>
            </a:prstGeom>
            <a:ln>
              <a:solidFill>
                <a:srgbClr val="FF0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7" name="5-Point Star 236"/>
            <p:cNvSpPr/>
            <p:nvPr/>
          </p:nvSpPr>
          <p:spPr>
            <a:xfrm>
              <a:off x="3808705" y="1745600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677801" y="1447800"/>
              <a:ext cx="758403" cy="7043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3198155" y="3888044"/>
            <a:ext cx="555392" cy="1266257"/>
            <a:chOff x="3198155" y="4038600"/>
            <a:chExt cx="555392" cy="1266257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3200400" y="4572000"/>
              <a:ext cx="549972" cy="277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 flipV="1">
              <a:off x="3287828" y="4800600"/>
              <a:ext cx="459369" cy="504257"/>
            </a:xfrm>
            <a:prstGeom prst="straightConnector1">
              <a:avLst/>
            </a:prstGeom>
            <a:ln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Straight Arrow Connector 251"/>
            <p:cNvCxnSpPr/>
            <p:nvPr/>
          </p:nvCxnSpPr>
          <p:spPr>
            <a:xfrm>
              <a:off x="3223224" y="4254701"/>
              <a:ext cx="530323" cy="1774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/>
            <p:nvPr/>
          </p:nvCxnSpPr>
          <p:spPr>
            <a:xfrm flipV="1">
              <a:off x="3198155" y="4038600"/>
              <a:ext cx="535645" cy="538960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7" name="Straight Arrow Connector 266"/>
          <p:cNvCxnSpPr/>
          <p:nvPr/>
        </p:nvCxnSpPr>
        <p:spPr>
          <a:xfrm flipV="1">
            <a:off x="7944027" y="2590800"/>
            <a:ext cx="193329" cy="218994"/>
          </a:xfrm>
          <a:prstGeom prst="straightConnector1">
            <a:avLst/>
          </a:prstGeom>
          <a:solidFill>
            <a:srgbClr val="FFC000"/>
          </a:solidFill>
          <a:ln>
            <a:solidFill>
              <a:srgbClr val="FFC000"/>
            </a:solidFill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9" name="Straight Arrow Connector 268"/>
          <p:cNvCxnSpPr>
            <a:stCxn id="85" idx="6"/>
          </p:cNvCxnSpPr>
          <p:nvPr/>
        </p:nvCxnSpPr>
        <p:spPr>
          <a:xfrm>
            <a:off x="7975860" y="2885460"/>
            <a:ext cx="313896" cy="0"/>
          </a:xfrm>
          <a:prstGeom prst="straightConnector1">
            <a:avLst/>
          </a:prstGeom>
          <a:solidFill>
            <a:srgbClr val="FFC000"/>
          </a:solidFill>
          <a:ln>
            <a:solidFill>
              <a:srgbClr val="FFC000"/>
            </a:solidFill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4800600" y="2876490"/>
            <a:ext cx="990600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</a:t>
            </a:r>
            <a:endParaRPr kumimoji="0" lang="en-US" sz="115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0" name="Group 299"/>
          <p:cNvGrpSpPr/>
          <p:nvPr/>
        </p:nvGrpSpPr>
        <p:grpSpPr>
          <a:xfrm>
            <a:off x="8062692" y="700384"/>
            <a:ext cx="547908" cy="214016"/>
            <a:chOff x="6790935" y="755962"/>
            <a:chExt cx="547908" cy="214016"/>
          </a:xfrm>
        </p:grpSpPr>
        <p:sp>
          <p:nvSpPr>
            <p:cNvPr id="301" name="Oval 300"/>
            <p:cNvSpPr/>
            <p:nvPr/>
          </p:nvSpPr>
          <p:spPr>
            <a:xfrm>
              <a:off x="6790935" y="755962"/>
              <a:ext cx="217372" cy="21401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2" name="Straight Arrow Connector 301"/>
            <p:cNvCxnSpPr/>
            <p:nvPr/>
          </p:nvCxnSpPr>
          <p:spPr>
            <a:xfrm flipV="1">
              <a:off x="6847876" y="862970"/>
              <a:ext cx="490967" cy="12216"/>
            </a:xfrm>
            <a:prstGeom prst="straightConnector1">
              <a:avLst/>
            </a:prstGeom>
            <a:ln>
              <a:solidFill>
                <a:srgbClr val="0070C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0" name="Group 319"/>
          <p:cNvGrpSpPr/>
          <p:nvPr/>
        </p:nvGrpSpPr>
        <p:grpSpPr>
          <a:xfrm>
            <a:off x="5715000" y="3745470"/>
            <a:ext cx="303318" cy="911501"/>
            <a:chOff x="5715000" y="3896026"/>
            <a:chExt cx="303318" cy="91150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736962" y="4261252"/>
              <a:ext cx="281356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8" name="Straight Arrow Connector 307"/>
            <p:cNvCxnSpPr/>
            <p:nvPr/>
          </p:nvCxnSpPr>
          <p:spPr>
            <a:xfrm>
              <a:off x="5715000" y="4807527"/>
              <a:ext cx="285333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715000" y="4572000"/>
              <a:ext cx="285333" cy="2286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4" name="Straight Arrow Connector 313"/>
            <p:cNvCxnSpPr/>
            <p:nvPr/>
          </p:nvCxnSpPr>
          <p:spPr>
            <a:xfrm>
              <a:off x="5731572" y="3896026"/>
              <a:ext cx="268761" cy="1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6" name="Group 335"/>
          <p:cNvGrpSpPr/>
          <p:nvPr/>
        </p:nvGrpSpPr>
        <p:grpSpPr>
          <a:xfrm>
            <a:off x="4925167" y="2151202"/>
            <a:ext cx="758403" cy="704392"/>
            <a:chOff x="3677801" y="1447800"/>
            <a:chExt cx="758403" cy="704392"/>
          </a:xfrm>
        </p:grpSpPr>
        <p:cxnSp>
          <p:nvCxnSpPr>
            <p:cNvPr id="337" name="Straight Arrow Connector 336"/>
            <p:cNvCxnSpPr/>
            <p:nvPr/>
          </p:nvCxnSpPr>
          <p:spPr>
            <a:xfrm>
              <a:off x="3932854" y="1847392"/>
              <a:ext cx="321319" cy="280381"/>
            </a:xfrm>
            <a:prstGeom prst="straightConnector1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/>
            <p:nvPr/>
          </p:nvCxnSpPr>
          <p:spPr>
            <a:xfrm flipV="1">
              <a:off x="3932854" y="1785776"/>
              <a:ext cx="427150" cy="14220"/>
            </a:xfrm>
            <a:prstGeom prst="straightConnector1">
              <a:avLst/>
            </a:prstGeom>
            <a:ln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9" name="5-Point Star 338"/>
            <p:cNvSpPr/>
            <p:nvPr/>
          </p:nvSpPr>
          <p:spPr>
            <a:xfrm>
              <a:off x="3808705" y="1671175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3677801" y="1447800"/>
              <a:ext cx="758403" cy="7043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7678320" y="1826567"/>
            <a:ext cx="409934" cy="307033"/>
            <a:chOff x="6660224" y="852784"/>
            <a:chExt cx="409934" cy="307033"/>
          </a:xfrm>
          <a:solidFill>
            <a:srgbClr val="FF0000"/>
          </a:solidFill>
        </p:grpSpPr>
        <p:sp>
          <p:nvSpPr>
            <p:cNvPr id="353" name="Oval 352"/>
            <p:cNvSpPr/>
            <p:nvPr/>
          </p:nvSpPr>
          <p:spPr>
            <a:xfrm>
              <a:off x="6660224" y="852784"/>
              <a:ext cx="217372" cy="214016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4" name="Straight Arrow Connector 353"/>
            <p:cNvCxnSpPr/>
            <p:nvPr/>
          </p:nvCxnSpPr>
          <p:spPr>
            <a:xfrm>
              <a:off x="6790935" y="959793"/>
              <a:ext cx="279223" cy="200024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stealth" w="lg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6" name="Group 365"/>
          <p:cNvGrpSpPr/>
          <p:nvPr/>
        </p:nvGrpSpPr>
        <p:grpSpPr>
          <a:xfrm>
            <a:off x="6000333" y="3735645"/>
            <a:ext cx="1499753" cy="1915986"/>
            <a:chOff x="6000333" y="3886201"/>
            <a:chExt cx="1499753" cy="1915986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6018318" y="4807527"/>
              <a:ext cx="992082" cy="99466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6018318" y="4800600"/>
              <a:ext cx="1456476" cy="6927"/>
            </a:xfrm>
            <a:prstGeom prst="straightConnector1">
              <a:avLst/>
            </a:prstGeom>
            <a:ln w="76200">
              <a:solidFill>
                <a:srgbClr val="FFC00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8" name="Straight Arrow Connector 357"/>
            <p:cNvCxnSpPr/>
            <p:nvPr/>
          </p:nvCxnSpPr>
          <p:spPr>
            <a:xfrm flipV="1">
              <a:off x="6000333" y="3886201"/>
              <a:ext cx="1499753" cy="4912"/>
            </a:xfrm>
            <a:prstGeom prst="straightConnector1">
              <a:avLst/>
            </a:prstGeom>
            <a:ln>
              <a:solidFill>
                <a:srgbClr val="0070C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9" name="Straight Arrow Connector 358"/>
            <p:cNvCxnSpPr/>
            <p:nvPr/>
          </p:nvCxnSpPr>
          <p:spPr>
            <a:xfrm>
              <a:off x="6018318" y="4263736"/>
              <a:ext cx="1481768" cy="3464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6" name="Group 325"/>
          <p:cNvGrpSpPr/>
          <p:nvPr/>
        </p:nvGrpSpPr>
        <p:grpSpPr>
          <a:xfrm>
            <a:off x="5738982" y="4421444"/>
            <a:ext cx="393056" cy="340392"/>
            <a:chOff x="2979442" y="2815578"/>
            <a:chExt cx="393056" cy="340392"/>
          </a:xfrm>
        </p:grpSpPr>
        <p:grpSp>
          <p:nvGrpSpPr>
            <p:cNvPr id="327" name="Group 326"/>
            <p:cNvGrpSpPr/>
            <p:nvPr/>
          </p:nvGrpSpPr>
          <p:grpSpPr>
            <a:xfrm>
              <a:off x="2979442" y="2815578"/>
              <a:ext cx="345635" cy="340391"/>
              <a:chOff x="2902022" y="4363066"/>
              <a:chExt cx="345635" cy="340391"/>
            </a:xfrm>
          </p:grpSpPr>
          <p:cxnSp>
            <p:nvCxnSpPr>
              <p:cNvPr id="329" name="Straight Arrow Connector 328"/>
              <p:cNvCxnSpPr/>
              <p:nvPr/>
            </p:nvCxnSpPr>
            <p:spPr>
              <a:xfrm flipV="1">
                <a:off x="2954240" y="4598593"/>
                <a:ext cx="227118" cy="1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0" name="Straight Arrow Connector 329"/>
              <p:cNvCxnSpPr>
                <a:endCxn id="328" idx="3"/>
              </p:cNvCxnSpPr>
              <p:nvPr/>
            </p:nvCxnSpPr>
            <p:spPr>
              <a:xfrm>
                <a:off x="2902022" y="4363066"/>
                <a:ext cx="345635" cy="34039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28" name="5-Point Star 327"/>
            <p:cNvSpPr/>
            <p:nvPr/>
          </p:nvSpPr>
          <p:spPr>
            <a:xfrm>
              <a:off x="3124200" y="2903553"/>
              <a:ext cx="248298" cy="252417"/>
            </a:xfrm>
            <a:prstGeom prst="star5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7" name="TextBox 366"/>
          <p:cNvSpPr txBox="1"/>
          <p:nvPr/>
        </p:nvSpPr>
        <p:spPr>
          <a:xfrm>
            <a:off x="1899881" y="5747034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2224088" y="5743576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369" name="TextBox 368"/>
          <p:cNvSpPr txBox="1"/>
          <p:nvPr/>
        </p:nvSpPr>
        <p:spPr>
          <a:xfrm>
            <a:off x="2681288" y="5743576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3505200" y="5743576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371" name="TextBox 370"/>
          <p:cNvSpPr txBox="1"/>
          <p:nvPr/>
        </p:nvSpPr>
        <p:spPr>
          <a:xfrm>
            <a:off x="3733800" y="5743158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5562015" y="5743575"/>
            <a:ext cx="53398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1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116" name="Content Placeholder 2"/>
          <p:cNvSpPr txBox="1">
            <a:spLocks/>
          </p:cNvSpPr>
          <p:nvPr/>
        </p:nvSpPr>
        <p:spPr>
          <a:xfrm>
            <a:off x="4039185" y="149367"/>
            <a:ext cx="2584795" cy="9643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Example:</a:t>
            </a:r>
          </a:p>
          <a:p>
            <a:r>
              <a:rPr lang="en-US" dirty="0" smtClean="0"/>
              <a:t>Top-2 Loyalty Query</a:t>
            </a:r>
          </a:p>
        </p:txBody>
      </p:sp>
    </p:spTree>
    <p:extLst>
      <p:ext uri="{BB962C8B-B14F-4D97-AF65-F5344CB8AC3E}">
        <p14:creationId xmlns:p14="http://schemas.microsoft.com/office/powerpoint/2010/main" val="2349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1111 L -0.02951 0.1601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" y="8565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0.00463 L 0.05469 -0.1620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-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12199 L -0.00069 0.12801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394 L 0.00208 -0.13565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597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0.00162 L -0.0125 -0.14305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112" grpId="0" animBg="1"/>
      <p:bldP spid="115" grpId="0" animBg="1"/>
      <p:bldP spid="296" grpId="0"/>
      <p:bldP spid="296" grpId="1"/>
      <p:bldP spid="367" grpId="0"/>
      <p:bldP spid="368" grpId="0"/>
      <p:bldP spid="369" grpId="0"/>
      <p:bldP spid="370" grpId="0"/>
      <p:bldP spid="371" grpId="0"/>
      <p:bldP spid="3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We prove that the cost for processing each update is log (N)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We show that the lower bound cost for each update in the worst case is log(N). (optimality)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Pruning Rule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Further ignore the unnecessary updates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If the object is not possible to be a border object in the next D time, then the updates in the next D time can be ignored.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968"/>
            <a:ext cx="8229600" cy="4606232"/>
          </a:xfrm>
        </p:spPr>
        <p:txBody>
          <a:bodyPr/>
          <a:lstStyle/>
          <a:p>
            <a:r>
              <a:rPr lang="en-US" sz="2400" dirty="0" smtClean="0"/>
              <a:t>Synthetic data.</a:t>
            </a:r>
          </a:p>
          <a:p>
            <a:pPr lvl="1"/>
            <a:r>
              <a:rPr lang="en-US" sz="2400" dirty="0" smtClean="0"/>
              <a:t>a two state Markov chain Model</a:t>
            </a:r>
          </a:p>
          <a:p>
            <a:r>
              <a:rPr lang="en-US" dirty="0" smtClean="0"/>
              <a:t>Compare with classic </a:t>
            </a:r>
            <a:r>
              <a:rPr lang="en-US" dirty="0" err="1" smtClean="0"/>
              <a:t>Bently-Ottmann</a:t>
            </a:r>
            <a:r>
              <a:rPr lang="en-US" dirty="0" smtClean="0"/>
              <a:t> algorithm (BO)</a:t>
            </a:r>
          </a:p>
          <a:p>
            <a:pPr lvl="1"/>
            <a:endParaRPr lang="en-US" sz="24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2" y="2819400"/>
            <a:ext cx="8476468" cy="25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28984" y="5498068"/>
            <a:ext cx="12348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Varying k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410200" y="5467290"/>
            <a:ext cx="34309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Varying window size (x1000)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and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i="1" dirty="0" smtClean="0">
                <a:latin typeface="+mj-lt"/>
              </a:rPr>
              <a:t>Thank You!</a:t>
            </a:r>
          </a:p>
          <a:p>
            <a:pPr algn="ctr">
              <a:buNone/>
            </a:pPr>
            <a:r>
              <a:rPr lang="en-US" sz="4800" i="1" dirty="0" smtClean="0">
                <a:latin typeface="+mj-lt"/>
              </a:rPr>
              <a:t>Any Questions?</a:t>
            </a:r>
            <a:endParaRPr lang="en-US" sz="4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- ENG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11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ommet bold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ENG</Template>
  <TotalTime>5028</TotalTime>
  <Words>418</Words>
  <Application>Microsoft Office PowerPoint</Application>
  <PresentationFormat>On-screen Show (4:3)</PresentationFormat>
  <Paragraphs>92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Powerpoint Template - ENG</vt:lpstr>
      <vt:lpstr>PowerPoint Presentation</vt:lpstr>
      <vt:lpstr>Introduction</vt:lpstr>
      <vt:lpstr>Motivation</vt:lpstr>
      <vt:lpstr>Preliminaries</vt:lpstr>
      <vt:lpstr>Contributions</vt:lpstr>
      <vt:lpstr>Our Solution</vt:lpstr>
      <vt:lpstr>What else in the paper</vt:lpstr>
      <vt:lpstr>Experimental Settings</vt:lpstr>
      <vt:lpstr>Question and Answer</vt:lpstr>
    </vt:vector>
  </TitlesOfParts>
  <Company>University of New South Wales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Brad Hall</dc:creator>
  <cp:lastModifiedBy>Zhitao Shen</cp:lastModifiedBy>
  <cp:revision>315</cp:revision>
  <dcterms:created xsi:type="dcterms:W3CDTF">2011-09-09T04:59:58Z</dcterms:created>
  <dcterms:modified xsi:type="dcterms:W3CDTF">2012-11-16T04:17:01Z</dcterms:modified>
</cp:coreProperties>
</file>