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93" r:id="rId3"/>
    <p:sldId id="323" r:id="rId4"/>
    <p:sldId id="324" r:id="rId5"/>
    <p:sldId id="325" r:id="rId6"/>
    <p:sldId id="326" r:id="rId7"/>
    <p:sldId id="327" r:id="rId8"/>
    <p:sldId id="329" r:id="rId9"/>
    <p:sldId id="333" r:id="rId10"/>
    <p:sldId id="331" r:id="rId11"/>
    <p:sldId id="332" r:id="rId12"/>
    <p:sldId id="334" r:id="rId13"/>
    <p:sldId id="335" r:id="rId14"/>
    <p:sldId id="337" r:id="rId15"/>
    <p:sldId id="275" r:id="rId16"/>
    <p:sldId id="276" r:id="rId17"/>
    <p:sldId id="338" r:id="rId18"/>
    <p:sldId id="339" r:id="rId19"/>
    <p:sldId id="340" r:id="rId20"/>
    <p:sldId id="287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D1FD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8" autoAdjust="0"/>
    <p:restoredTop sz="94068" autoAdjust="0"/>
  </p:normalViewPr>
  <p:slideViewPr>
    <p:cSldViewPr>
      <p:cViewPr>
        <p:scale>
          <a:sx n="78" d="100"/>
          <a:sy n="78" d="100"/>
        </p:scale>
        <p:origin x="-100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6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A9FBF1B-EC23-48FC-8C4A-E80D16D71C21}" type="datetimeFigureOut">
              <a:rPr lang="en-US"/>
              <a:pPr>
                <a:defRPr/>
              </a:pPr>
              <a:t>3/20/2013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EE58318-2C0E-4A73-981F-640D802C18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837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8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84" charset="0"/>
                <a:cs typeface="Arial" charset="0"/>
              </a:defRPr>
            </a:lvl1pPr>
          </a:lstStyle>
          <a:p>
            <a:pPr>
              <a:defRPr/>
            </a:pPr>
            <a:fld id="{711637F1-8D42-44D0-8BBB-2BD92166AE34}" type="datetime1">
              <a:rPr lang="en-US"/>
              <a:pPr>
                <a:defRPr/>
              </a:pPr>
              <a:t>3/20/2013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8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84" charset="0"/>
                <a:cs typeface="Arial" charset="0"/>
              </a:defRPr>
            </a:lvl1pPr>
          </a:lstStyle>
          <a:p>
            <a:pPr>
              <a:defRPr/>
            </a:pPr>
            <a:fld id="{3DFC7845-DA8C-4A0C-9E3E-89CBD1C43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688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6DB00E6-C543-411F-A112-8BCBA113313F}" type="slidenum">
              <a:rPr lang="en-US" smtClean="0">
                <a:latin typeface="Calibri" pitchFamily="34" charset="0"/>
              </a:rPr>
              <a:pPr eaLnBrk="1" hangingPunct="1"/>
              <a:t>1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3410E4E-81E5-44DC-9638-DEC887215E93}" type="slidenum">
              <a:rPr lang="en-US" smtClean="0">
                <a:latin typeface="Calibri" pitchFamily="34" charset="0"/>
              </a:rPr>
              <a:pPr eaLnBrk="1" hangingPunct="1"/>
              <a:t>10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3410E4E-81E5-44DC-9638-DEC887215E93}" type="slidenum">
              <a:rPr lang="en-US" smtClean="0">
                <a:latin typeface="Calibri" pitchFamily="34" charset="0"/>
              </a:rPr>
              <a:pPr eaLnBrk="1" hangingPunct="1"/>
              <a:t>11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3410E4E-81E5-44DC-9638-DEC887215E93}" type="slidenum">
              <a:rPr lang="en-US" smtClean="0">
                <a:latin typeface="Calibri" pitchFamily="34" charset="0"/>
              </a:rPr>
              <a:pPr eaLnBrk="1" hangingPunct="1"/>
              <a:t>12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3410E4E-81E5-44DC-9638-DEC887215E93}" type="slidenum">
              <a:rPr lang="en-US" smtClean="0">
                <a:latin typeface="Calibri" pitchFamily="34" charset="0"/>
              </a:rPr>
              <a:pPr eaLnBrk="1" hangingPunct="1"/>
              <a:t>13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3410E4E-81E5-44DC-9638-DEC887215E93}" type="slidenum">
              <a:rPr lang="en-US" smtClean="0">
                <a:latin typeface="Calibri" pitchFamily="34" charset="0"/>
              </a:rPr>
              <a:pPr eaLnBrk="1" hangingPunct="1"/>
              <a:t>14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DC2A6A7-64ED-4106-B590-559E11E7A1BB}" type="slidenum">
              <a:rPr lang="en-US" smtClean="0">
                <a:latin typeface="Calibri" pitchFamily="34" charset="0"/>
              </a:rPr>
              <a:pPr eaLnBrk="1" hangingPunct="1"/>
              <a:t>16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DC2A6A7-64ED-4106-B590-559E11E7A1BB}" type="slidenum">
              <a:rPr lang="en-US" smtClean="0">
                <a:latin typeface="Calibri" pitchFamily="34" charset="0"/>
              </a:rPr>
              <a:pPr eaLnBrk="1" hangingPunct="1"/>
              <a:t>17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DC2A6A7-64ED-4106-B590-559E11E7A1BB}" type="slidenum">
              <a:rPr lang="en-US" smtClean="0">
                <a:latin typeface="Calibri" pitchFamily="34" charset="0"/>
              </a:rPr>
              <a:pPr eaLnBrk="1" hangingPunct="1"/>
              <a:t>18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DC2A6A7-64ED-4106-B590-559E11E7A1BB}" type="slidenum">
              <a:rPr lang="en-US" smtClean="0">
                <a:latin typeface="Calibri" pitchFamily="34" charset="0"/>
              </a:rPr>
              <a:pPr eaLnBrk="1" hangingPunct="1"/>
              <a:t>19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3410E4E-81E5-44DC-9638-DEC887215E93}" type="slidenum">
              <a:rPr lang="en-US" smtClean="0">
                <a:latin typeface="Calibri" pitchFamily="34" charset="0"/>
              </a:rPr>
              <a:pPr eaLnBrk="1" hangingPunct="1"/>
              <a:t>2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3410E4E-81E5-44DC-9638-DEC887215E93}" type="slidenum">
              <a:rPr lang="en-US" smtClean="0">
                <a:latin typeface="Calibri" pitchFamily="34" charset="0"/>
              </a:rPr>
              <a:pPr eaLnBrk="1" hangingPunct="1"/>
              <a:t>3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3410E4E-81E5-44DC-9638-DEC887215E93}" type="slidenum">
              <a:rPr lang="en-US" smtClean="0">
                <a:latin typeface="Calibri" pitchFamily="34" charset="0"/>
              </a:rPr>
              <a:pPr eaLnBrk="1" hangingPunct="1"/>
              <a:t>4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3410E4E-81E5-44DC-9638-DEC887215E93}" type="slidenum">
              <a:rPr lang="en-US" smtClean="0">
                <a:latin typeface="Calibri" pitchFamily="34" charset="0"/>
              </a:rPr>
              <a:pPr eaLnBrk="1" hangingPunct="1"/>
              <a:t>5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3410E4E-81E5-44DC-9638-DEC887215E93}" type="slidenum">
              <a:rPr lang="en-US" smtClean="0">
                <a:latin typeface="Calibri" pitchFamily="34" charset="0"/>
              </a:rPr>
              <a:pPr eaLnBrk="1" hangingPunct="1"/>
              <a:t>6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3410E4E-81E5-44DC-9638-DEC887215E93}" type="slidenum">
              <a:rPr lang="en-US" smtClean="0">
                <a:latin typeface="Calibri" pitchFamily="34" charset="0"/>
              </a:rPr>
              <a:pPr eaLnBrk="1" hangingPunct="1"/>
              <a:t>7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3410E4E-81E5-44DC-9638-DEC887215E93}" type="slidenum">
              <a:rPr lang="en-US" smtClean="0">
                <a:latin typeface="Calibri" pitchFamily="34" charset="0"/>
              </a:rPr>
              <a:pPr eaLnBrk="1" hangingPunct="1"/>
              <a:t>8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3410E4E-81E5-44DC-9638-DEC887215E93}" type="slidenum">
              <a:rPr lang="en-US" smtClean="0">
                <a:latin typeface="Calibri" pitchFamily="34" charset="0"/>
              </a:rPr>
              <a:pPr eaLnBrk="1" hangingPunct="1"/>
              <a:t>9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\\ad.unsw.edu.au\oneunsw\PVS\MS\All Staff\Branding\Branding - Never Stand Still\Templates\Faculty and Unit Bands\RGB - for screen - med quality, 600 ppi\ENG bann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313"/>
            <a:ext cx="9147175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392488" y="3340800"/>
            <a:ext cx="4283968" cy="288032"/>
          </a:xfrm>
          <a:prstGeom prst="rect">
            <a:avLst/>
          </a:prstGeom>
        </p:spPr>
        <p:txBody>
          <a:bodyPr/>
          <a:lstStyle>
            <a:lvl1pPr>
              <a:buNone/>
              <a:defRPr sz="1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592000" y="1772469"/>
            <a:ext cx="5688012" cy="576411"/>
          </a:xfrm>
          <a:prstGeom prst="rect">
            <a:avLst/>
          </a:prstGeom>
        </p:spPr>
        <p:txBody>
          <a:bodyPr/>
          <a:lstStyle>
            <a:lvl1pPr>
              <a:buNone/>
              <a:defRPr baseline="0">
                <a:latin typeface="Sommet"/>
                <a:cs typeface="Aharoni" pitchFamily="2" charset="-79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2592000" y="2322000"/>
            <a:ext cx="5689600" cy="431800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312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X:\Brand Guidelines\2010 Branding - Never Stand Still\Templates\Faculty and Unit Bands\RGB - for screen - med quality, 600 ppi\ENG foot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9813"/>
            <a:ext cx="91471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2"/>
          <p:cNvSpPr txBox="1">
            <a:spLocks noChangeArrowheads="1"/>
          </p:cNvSpPr>
          <p:nvPr userDrawn="1"/>
        </p:nvSpPr>
        <p:spPr bwMode="auto">
          <a:xfrm>
            <a:off x="395288" y="6381750"/>
            <a:ext cx="431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fld id="{248CA590-A482-49C6-B7FA-A8C6DC4B7538}" type="slidenum">
              <a:rPr lang="en-US" sz="1400" b="1">
                <a:latin typeface="Sommet bold"/>
              </a:rPr>
              <a:pPr eaLnBrk="1" hangingPunct="1">
                <a:spcBef>
                  <a:spcPct val="20000"/>
                </a:spcBef>
                <a:buFont typeface="Arial" pitchFamily="34" charset="0"/>
                <a:buNone/>
              </a:pPr>
              <a:t>‹#›</a:t>
            </a:fld>
            <a:endParaRPr lang="en-US" sz="1400" b="1">
              <a:latin typeface="Sommet bold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  <a:prstGeom prst="rect">
            <a:avLst/>
          </a:prstGeom>
        </p:spPr>
        <p:txBody>
          <a:bodyPr/>
          <a:lstStyle>
            <a:lvl1pPr algn="l">
              <a:defRPr sz="3000" baseline="0">
                <a:latin typeface="Sommet"/>
                <a:cs typeface="Aharoni" pitchFamily="2" charset="-79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098"/>
            <a:ext cx="8229600" cy="4606232"/>
          </a:xfrm>
          <a:prstGeom prst="rect">
            <a:avLst/>
          </a:prstGeom>
        </p:spPr>
        <p:txBody>
          <a:bodyPr/>
          <a:lstStyle>
            <a:lvl1pPr>
              <a:buNone/>
              <a:defRPr sz="1400" baseline="0">
                <a:latin typeface="+mn-lt"/>
                <a:cs typeface="Microsoft Sans Serif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5206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X:\Brand Guidelines\2010 Branding - Never Stand Still\Templates\Faculty and Unit Bands\RGB - for screen - med quality, 600 ppi\ENG bann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3068638"/>
            <a:ext cx="9147175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592000" y="3356645"/>
            <a:ext cx="5688012" cy="576411"/>
          </a:xfrm>
          <a:prstGeom prst="rect">
            <a:avLst/>
          </a:prstGeom>
        </p:spPr>
        <p:txBody>
          <a:bodyPr/>
          <a:lstStyle>
            <a:lvl1pPr>
              <a:buNone/>
              <a:defRPr baseline="0"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2592000" y="3906176"/>
            <a:ext cx="5689600" cy="431800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3707904" y="4924800"/>
            <a:ext cx="4283968" cy="288032"/>
          </a:xfrm>
          <a:prstGeom prst="rect">
            <a:avLst/>
          </a:prstGeom>
        </p:spPr>
        <p:txBody>
          <a:bodyPr/>
          <a:lstStyle>
            <a:lvl1pPr>
              <a:buNone/>
              <a:defRPr sz="1200" b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663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X:\Brand Guidelines\2010 Branding - Never Stand Still\Templates\Faculty and Unit Bands\RGB - for screen - med quality, 600 ppi\ENG foot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9813"/>
            <a:ext cx="91471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95325"/>
            <a:ext cx="4038600" cy="4309939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n-lt"/>
                <a:cs typeface="Microsoft Sans Serif" pitchFamily="34" charset="0"/>
              </a:defRPr>
            </a:lvl1pPr>
            <a:lvl2pPr>
              <a:defRPr sz="1800">
                <a:latin typeface="+mn-lt"/>
                <a:cs typeface="Microsoft Sans Serif" pitchFamily="34" charset="0"/>
              </a:defRPr>
            </a:lvl2pPr>
            <a:lvl3pPr>
              <a:defRPr sz="1600">
                <a:latin typeface="+mn-lt"/>
                <a:cs typeface="Microsoft Sans Serif" pitchFamily="34" charset="0"/>
              </a:defRPr>
            </a:lvl3pPr>
            <a:lvl4pPr>
              <a:defRPr sz="1400">
                <a:latin typeface="+mn-lt"/>
                <a:cs typeface="Microsoft Sans Serif" pitchFamily="34" charset="0"/>
              </a:defRPr>
            </a:lvl4pPr>
            <a:lvl5pPr>
              <a:defRPr sz="1400">
                <a:latin typeface="+mn-lt"/>
                <a:cs typeface="Microsoft Sans Serif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784"/>
            <a:ext cx="4038600" cy="432048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n-lt"/>
                <a:cs typeface="Microsoft Sans Serif" pitchFamily="34" charset="0"/>
              </a:defRPr>
            </a:lvl1pPr>
            <a:lvl2pPr>
              <a:defRPr sz="1800">
                <a:latin typeface="+mn-lt"/>
                <a:cs typeface="Microsoft Sans Serif" pitchFamily="34" charset="0"/>
              </a:defRPr>
            </a:lvl2pPr>
            <a:lvl3pPr>
              <a:defRPr sz="1600">
                <a:latin typeface="+mn-lt"/>
                <a:cs typeface="Microsoft Sans Serif" pitchFamily="34" charset="0"/>
              </a:defRPr>
            </a:lvl3pPr>
            <a:lvl4pPr>
              <a:defRPr sz="1400">
                <a:latin typeface="+mn-lt"/>
                <a:cs typeface="Microsoft Sans Serif" pitchFamily="34" charset="0"/>
              </a:defRPr>
            </a:lvl4pPr>
            <a:lvl5pPr>
              <a:defRPr sz="1400">
                <a:latin typeface="+mn-lt"/>
                <a:cs typeface="Microsoft Sans Serif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  <a:prstGeom prst="rect">
            <a:avLst/>
          </a:prstGeom>
        </p:spPr>
        <p:txBody>
          <a:bodyPr/>
          <a:lstStyle>
            <a:lvl1pPr algn="l">
              <a:defRPr sz="3000" baseline="0">
                <a:latin typeface="Sommet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38815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X:\Brand Guidelines\2010 Branding - Never Stand Still\Templates\Faculty and Unit Bands\RGB - for screen - med quality, 600 ppi\ENG foot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9813"/>
            <a:ext cx="91471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latin typeface="+mn-lt"/>
                <a:cs typeface="Microsoft Sans Serif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30389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+mn-lt"/>
                <a:cs typeface="Microsoft Sans Serif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latin typeface="+mn-lt"/>
                <a:cs typeface="Microsoft Sans Serif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30389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+mn-lt"/>
                <a:cs typeface="Microsoft Sans Serif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  <a:prstGeom prst="rect">
            <a:avLst/>
          </a:prstGeom>
        </p:spPr>
        <p:txBody>
          <a:bodyPr/>
          <a:lstStyle>
            <a:lvl1pPr algn="l">
              <a:defRPr sz="3000" baseline="0">
                <a:latin typeface="Sommet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6877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X:\Brand Guidelines\2010 Branding - Never Stand Still\Templates\Faculty and Unit Bands\RGB - for screen - med quality, 600 ppi\ENG foot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9813"/>
            <a:ext cx="91471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75200"/>
            <a:ext cx="8229600" cy="793560"/>
          </a:xfrm>
          <a:prstGeom prst="rect">
            <a:avLst/>
          </a:prstGeom>
        </p:spPr>
        <p:txBody>
          <a:bodyPr/>
          <a:lstStyle>
            <a:lvl1pPr algn="l">
              <a:defRPr sz="3000">
                <a:latin typeface="Sommet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31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X:\Brand Guidelines\2010 Branding - Never Stand Still\Templates\Faculty and Unit Bands\RGB - for screen - med quality, 600 ppi\ENG foot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9813"/>
            <a:ext cx="91471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1497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X:\Brand Guidelines\2010 Branding - Never Stand Still\Templates\Faculty and Unit Bands\RGB - for screen - med quality, 600 ppi\ENG foot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9813"/>
            <a:ext cx="91471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0">
                <a:latin typeface="Sommet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32214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+mn-lt"/>
                <a:cs typeface="Microsoft Sans Serif" pitchFamily="34" charset="0"/>
              </a:defRPr>
            </a:lvl1pPr>
            <a:lvl2pPr>
              <a:defRPr sz="2000">
                <a:latin typeface="+mn-lt"/>
                <a:cs typeface="Microsoft Sans Serif" pitchFamily="34" charset="0"/>
              </a:defRPr>
            </a:lvl2pPr>
            <a:lvl3pPr>
              <a:defRPr sz="1800">
                <a:latin typeface="+mn-lt"/>
                <a:cs typeface="Microsoft Sans Serif" pitchFamily="34" charset="0"/>
              </a:defRPr>
            </a:lvl3pPr>
            <a:lvl4pPr>
              <a:defRPr sz="1600">
                <a:latin typeface="+mn-lt"/>
                <a:cs typeface="Microsoft Sans Serif" pitchFamily="34" charset="0"/>
              </a:defRPr>
            </a:lvl4pPr>
            <a:lvl5pPr>
              <a:defRPr sz="1600">
                <a:latin typeface="+mn-lt"/>
                <a:cs typeface="Microsoft Sans Serif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3701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+mn-lt"/>
                <a:cs typeface="Microsoft Sans Serif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4358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X:\Brand Guidelines\2010 Branding - Never Stand Still\Templates\Faculty and Unit Bands\RGB - for screen - med quality, 600 ppi\ENG foot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9813"/>
            <a:ext cx="914717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0">
                <a:latin typeface="Sommet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+mn-lt"/>
                <a:cs typeface="Microsoft Sans Serif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A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Microsoft Sans Serif" pitchFamily="34" charset="0"/>
                <a:cs typeface="Microsoft Sans Serif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0103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ommet" pitchFamily="5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392613" y="3340100"/>
            <a:ext cx="4283075" cy="2889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en-US" smtClean="0">
                <a:ea typeface="ＭＳ Ｐゴシック" pitchFamily="-84" charset="-128"/>
              </a:rPr>
              <a:t>Computer Science and Engineering</a:t>
            </a:r>
          </a:p>
        </p:txBody>
      </p:sp>
      <p:sp>
        <p:nvSpPr>
          <p:cNvPr id="10243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2071687" y="1773238"/>
            <a:ext cx="6892925" cy="5762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A Safe Zone Based Approach for Monitoring Moving Skyline Queries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4000500"/>
            <a:ext cx="8964613" cy="7017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b="1" dirty="0">
              <a:latin typeface="Sommet bold"/>
              <a:cs typeface="+mn-cs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Sommet bold"/>
                <a:cs typeface="Arial" charset="0"/>
              </a:rPr>
              <a:t>Muhammad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Sommet bold"/>
                <a:cs typeface="Arial" charset="0"/>
              </a:rPr>
              <a:t>Aamir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Sommet bold"/>
                <a:cs typeface="Arial" charset="0"/>
              </a:rPr>
              <a:t> Cheema</a:t>
            </a:r>
            <a:r>
              <a:rPr lang="en-US" b="1" baseline="30000" dirty="0">
                <a:latin typeface="Sommet bold"/>
                <a:cs typeface="Arial" charset="0"/>
              </a:rPr>
              <a:t>1</a:t>
            </a:r>
            <a:r>
              <a:rPr lang="en-US" b="1" dirty="0">
                <a:latin typeface="Sommet bold"/>
                <a:cs typeface="Arial" charset="0"/>
              </a:rPr>
              <a:t>,</a:t>
            </a:r>
            <a:r>
              <a:rPr lang="en-US" b="1" dirty="0">
                <a:latin typeface="Sommet bold"/>
                <a:cs typeface="+mn-cs"/>
              </a:rPr>
              <a:t> </a:t>
            </a:r>
            <a:r>
              <a:rPr lang="en-US" b="1" dirty="0" err="1">
                <a:latin typeface="Sommet bold"/>
                <a:cs typeface="+mn-cs"/>
              </a:rPr>
              <a:t>Xuemin</a:t>
            </a:r>
            <a:r>
              <a:rPr lang="en-US" b="1" dirty="0">
                <a:latin typeface="Sommet bold"/>
                <a:cs typeface="+mn-cs"/>
              </a:rPr>
              <a:t> </a:t>
            </a:r>
            <a:r>
              <a:rPr lang="en-US" b="1" dirty="0" smtClean="0">
                <a:latin typeface="Sommet bold"/>
                <a:cs typeface="+mn-cs"/>
              </a:rPr>
              <a:t>Lin</a:t>
            </a:r>
            <a:r>
              <a:rPr lang="en-US" b="1" baseline="30000" dirty="0" smtClean="0">
                <a:latin typeface="Sommet bold"/>
                <a:cs typeface="+mn-cs"/>
              </a:rPr>
              <a:t>2,1</a:t>
            </a:r>
            <a:r>
              <a:rPr lang="en-US" b="1" dirty="0">
                <a:latin typeface="Sommet bold"/>
                <a:cs typeface="+mn-cs"/>
              </a:rPr>
              <a:t>,  </a:t>
            </a:r>
            <a:r>
              <a:rPr lang="en-US" b="1" dirty="0" err="1">
                <a:latin typeface="Sommet bold"/>
                <a:cs typeface="+mn-cs"/>
              </a:rPr>
              <a:t>Wenjie</a:t>
            </a:r>
            <a:r>
              <a:rPr lang="en-US" b="1" dirty="0">
                <a:latin typeface="Sommet bold"/>
                <a:cs typeface="+mn-cs"/>
              </a:rPr>
              <a:t> Zhang</a:t>
            </a:r>
            <a:r>
              <a:rPr lang="en-US" b="1" baseline="30000" dirty="0">
                <a:latin typeface="Sommet bold"/>
                <a:cs typeface="+mn-cs"/>
              </a:rPr>
              <a:t>1</a:t>
            </a:r>
            <a:r>
              <a:rPr lang="en-US" b="1" dirty="0">
                <a:latin typeface="Sommet bold"/>
                <a:cs typeface="+mn-cs"/>
              </a:rPr>
              <a:t>, </a:t>
            </a:r>
            <a:r>
              <a:rPr lang="en-US" b="1" dirty="0" smtClean="0">
                <a:latin typeface="Sommet bold"/>
                <a:cs typeface="Arial" charset="0"/>
              </a:rPr>
              <a:t>Ying Zhang</a:t>
            </a:r>
            <a:r>
              <a:rPr lang="en-US" b="1" baseline="30000" dirty="0" smtClean="0">
                <a:latin typeface="Sommet bold"/>
                <a:cs typeface="Arial" charset="0"/>
              </a:rPr>
              <a:t>1</a:t>
            </a:r>
            <a:endParaRPr lang="en-US" b="1" baseline="30000" dirty="0">
              <a:latin typeface="Sommet bold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1688" y="5500688"/>
            <a:ext cx="5500687" cy="7017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baseline="30000" dirty="0">
                <a:latin typeface="Sommet bold"/>
                <a:cs typeface="+mn-cs"/>
              </a:rPr>
              <a:t>1</a:t>
            </a:r>
            <a:r>
              <a:rPr lang="en-US" b="1" dirty="0">
                <a:latin typeface="Sommet bold"/>
                <a:cs typeface="+mn-cs"/>
              </a:rPr>
              <a:t>The University of New South Wales, Australia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baseline="30000" dirty="0">
                <a:latin typeface="Sommet bold"/>
                <a:cs typeface="+mn-cs"/>
              </a:rPr>
              <a:t>2</a:t>
            </a:r>
            <a:r>
              <a:rPr lang="en-US" b="1" dirty="0">
                <a:latin typeface="Sommet bold"/>
                <a:cs typeface="+mn-cs"/>
              </a:rPr>
              <a:t> East China Normal </a:t>
            </a:r>
            <a:r>
              <a:rPr lang="en-US" b="1" dirty="0" smtClean="0">
                <a:latin typeface="Sommet bold"/>
                <a:cs typeface="+mn-cs"/>
              </a:rPr>
              <a:t>University</a:t>
            </a:r>
            <a:endParaRPr lang="en-US" b="1" dirty="0">
              <a:latin typeface="Sommet bold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>
            <a:off x="1179985" y="4896564"/>
            <a:ext cx="1715615" cy="7503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0" name="Rectangle 69"/>
          <p:cNvSpPr/>
          <p:nvPr/>
        </p:nvSpPr>
        <p:spPr>
          <a:xfrm>
            <a:off x="1179985" y="4764762"/>
            <a:ext cx="2587961" cy="8675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9" name="Rectangle 68"/>
          <p:cNvSpPr/>
          <p:nvPr/>
        </p:nvSpPr>
        <p:spPr>
          <a:xfrm>
            <a:off x="1179985" y="3798072"/>
            <a:ext cx="2130762" cy="1834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4" name="Rectangle 63"/>
          <p:cNvSpPr/>
          <p:nvPr/>
        </p:nvSpPr>
        <p:spPr>
          <a:xfrm>
            <a:off x="1177148" y="5418296"/>
            <a:ext cx="1229340" cy="220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7" name="Rectangle 66"/>
          <p:cNvSpPr/>
          <p:nvPr/>
        </p:nvSpPr>
        <p:spPr>
          <a:xfrm>
            <a:off x="1179984" y="4199096"/>
            <a:ext cx="267816" cy="1433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287" name="Isosceles Triangle 11286"/>
          <p:cNvSpPr/>
          <p:nvPr/>
        </p:nvSpPr>
        <p:spPr>
          <a:xfrm rot="1987245">
            <a:off x="6128323" y="3778481"/>
            <a:ext cx="1461674" cy="1410574"/>
          </a:xfrm>
          <a:prstGeom prst="triangle">
            <a:avLst>
              <a:gd name="adj" fmla="val 3356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6892147" y="3284696"/>
            <a:ext cx="1371600" cy="990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0" name="Rectangle 49"/>
          <p:cNvSpPr/>
          <p:nvPr/>
        </p:nvSpPr>
        <p:spPr>
          <a:xfrm>
            <a:off x="5215747" y="3278076"/>
            <a:ext cx="609600" cy="236882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Isosceles Triangle 52"/>
          <p:cNvSpPr/>
          <p:nvPr/>
        </p:nvSpPr>
        <p:spPr>
          <a:xfrm rot="5400000">
            <a:off x="5564278" y="3537667"/>
            <a:ext cx="2370297" cy="1848163"/>
          </a:xfrm>
          <a:prstGeom prst="triangle">
            <a:avLst>
              <a:gd name="adj" fmla="val 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457200" y="76200"/>
            <a:ext cx="82296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Formalizing Safe Zone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177147" y="5646896"/>
            <a:ext cx="2895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1177147" y="3437096"/>
            <a:ext cx="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234547" y="37418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Oval 9"/>
          <p:cNvSpPr/>
          <p:nvPr/>
        </p:nvSpPr>
        <p:spPr>
          <a:xfrm>
            <a:off x="3691747" y="46562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Oval 10"/>
          <p:cNvSpPr/>
          <p:nvPr/>
        </p:nvSpPr>
        <p:spPr>
          <a:xfrm>
            <a:off x="1405747" y="41228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Oval 11"/>
          <p:cNvSpPr/>
          <p:nvPr/>
        </p:nvSpPr>
        <p:spPr>
          <a:xfrm>
            <a:off x="2819400" y="48086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2330287" y="53420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Oval 13"/>
          <p:cNvSpPr/>
          <p:nvPr/>
        </p:nvSpPr>
        <p:spPr>
          <a:xfrm>
            <a:off x="6511147" y="44276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/>
          <p:cNvSpPr/>
          <p:nvPr/>
        </p:nvSpPr>
        <p:spPr>
          <a:xfrm>
            <a:off x="6053947" y="38942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7501747" y="38942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Oval 16"/>
          <p:cNvSpPr/>
          <p:nvPr/>
        </p:nvSpPr>
        <p:spPr>
          <a:xfrm>
            <a:off x="5977747" y="53420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Oval 17"/>
          <p:cNvSpPr/>
          <p:nvPr/>
        </p:nvSpPr>
        <p:spPr>
          <a:xfrm>
            <a:off x="7501747" y="44276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5-Point Star 7"/>
          <p:cNvSpPr/>
          <p:nvPr/>
        </p:nvSpPr>
        <p:spPr>
          <a:xfrm>
            <a:off x="6663547" y="4732496"/>
            <a:ext cx="228600" cy="2286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ectangle 19"/>
          <p:cNvSpPr/>
          <p:nvPr/>
        </p:nvSpPr>
        <p:spPr>
          <a:xfrm>
            <a:off x="1664390" y="388820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12190" y="462403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502590" y="520315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371525" y="355723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874190" y="434340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705042" y="515743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825347" y="354630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654147" y="4460962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270537" y="436316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665084" y="3677364"/>
            <a:ext cx="21873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  <a:endParaRPr lang="en-US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651537" y="489656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1828800" y="-838200"/>
            <a:ext cx="1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2" name="TextBox 11291"/>
          <p:cNvSpPr txBox="1"/>
          <p:nvPr/>
        </p:nvSpPr>
        <p:spPr>
          <a:xfrm>
            <a:off x="3469685" y="5767030"/>
            <a:ext cx="748923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Price</a:t>
            </a:r>
          </a:p>
        </p:txBody>
      </p:sp>
      <p:sp>
        <p:nvSpPr>
          <p:cNvPr id="65" name="TextBox 64"/>
          <p:cNvSpPr txBox="1"/>
          <p:nvPr/>
        </p:nvSpPr>
        <p:spPr>
          <a:xfrm rot="16200000">
            <a:off x="428224" y="3847843"/>
            <a:ext cx="1095172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Ranking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516509" y="5646896"/>
            <a:ext cx="2518638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Location coordinates</a:t>
            </a:r>
          </a:p>
        </p:txBody>
      </p:sp>
      <p:sp>
        <p:nvSpPr>
          <p:cNvPr id="68" name="Rounded Rectangular Callout 67"/>
          <p:cNvSpPr/>
          <p:nvPr/>
        </p:nvSpPr>
        <p:spPr>
          <a:xfrm>
            <a:off x="668938" y="5880433"/>
            <a:ext cx="1956009" cy="444167"/>
          </a:xfrm>
          <a:prstGeom prst="wedgeRoundRectCallout">
            <a:avLst>
              <a:gd name="adj1" fmla="val 36090"/>
              <a:gd name="adj2" fmla="val -79905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/>
              <a:t>Static dimensions</a:t>
            </a:r>
            <a:endParaRPr lang="en-US" sz="1600" dirty="0"/>
          </a:p>
        </p:txBody>
      </p:sp>
      <p:sp>
        <p:nvSpPr>
          <p:cNvPr id="11294" name="Rectangle 11293"/>
          <p:cNvSpPr/>
          <p:nvPr/>
        </p:nvSpPr>
        <p:spPr>
          <a:xfrm>
            <a:off x="4589981" y="328023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15240" y="609600"/>
            <a:ext cx="90678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Microsoft Sans Serif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1800" dirty="0" smtClean="0"/>
              <a:t>	Impact region of Y = </a:t>
            </a:r>
            <a:r>
              <a:rPr lang="en-US" sz="1800" dirty="0" err="1" smtClean="0"/>
              <a:t>Voronoi</a:t>
            </a:r>
            <a:r>
              <a:rPr lang="en-US" sz="1800" dirty="0" smtClean="0"/>
              <a:t> Cell of Y computed using Y and the objects that are better than Y on every static dimension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Y is a skyline object if and only if q is in the impact region of Y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Note that result remains unchanged as long as q does not enter (or leave) an impact region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Safe Zone = </a:t>
            </a:r>
            <a:r>
              <a:rPr lang="en-US" sz="1800" dirty="0" smtClean="0">
                <a:solidFill>
                  <a:srgbClr val="00B050"/>
                </a:solidFill>
              </a:rPr>
              <a:t>IR(D) ∩ IR(C) ∩ IR(A) </a:t>
            </a:r>
            <a:r>
              <a:rPr lang="en-US" sz="1800" dirty="0"/>
              <a:t>-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IR(B) – IR(E)</a:t>
            </a:r>
          </a:p>
          <a:p>
            <a:pPr marL="0" indent="0"/>
            <a:r>
              <a:rPr lang="en-US" sz="1800" dirty="0" smtClean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73509" y="2578298"/>
            <a:ext cx="723275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IR</a:t>
            </a:r>
            <a:r>
              <a:rPr kumimoji="0" lang="en-AU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(E)</a:t>
            </a:r>
            <a:endParaRPr kumimoji="0" lang="en-AU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ommet bold"/>
              <a:ea typeface="+mn-ea"/>
              <a:cs typeface="+mn-cs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7894757" y="2947630"/>
            <a:ext cx="140390" cy="5372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287" idx="2"/>
          </p:cNvCxnSpPr>
          <p:nvPr/>
        </p:nvCxnSpPr>
        <p:spPr>
          <a:xfrm flipV="1">
            <a:off x="5861696" y="3779996"/>
            <a:ext cx="1182851" cy="895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11287" idx="4"/>
          </p:cNvCxnSpPr>
          <p:nvPr/>
        </p:nvCxnSpPr>
        <p:spPr>
          <a:xfrm>
            <a:off x="7044547" y="3818096"/>
            <a:ext cx="41332" cy="1655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8331701" y="4732496"/>
            <a:ext cx="736099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IR</a:t>
            </a:r>
            <a:r>
              <a:rPr kumimoji="0" lang="en-AU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(A)</a:t>
            </a:r>
            <a:endParaRPr kumimoji="0" lang="en-AU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ommet bold"/>
              <a:ea typeface="+mn-ea"/>
              <a:cs typeface="+mn-cs"/>
            </a:endParaRPr>
          </a:p>
        </p:txBody>
      </p:sp>
      <p:cxnSp>
        <p:nvCxnSpPr>
          <p:cNvPr id="52" name="Straight Arrow Connector 51"/>
          <p:cNvCxnSpPr>
            <a:stCxn id="51" idx="1"/>
          </p:cNvCxnSpPr>
          <p:nvPr/>
        </p:nvCxnSpPr>
        <p:spPr>
          <a:xfrm flipH="1" flipV="1">
            <a:off x="6946068" y="4675127"/>
            <a:ext cx="1385633" cy="2420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646282" y="2838538"/>
            <a:ext cx="1614545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IR</a:t>
            </a:r>
            <a:r>
              <a:rPr kumimoji="0" lang="en-AU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(D) =  IR(C)</a:t>
            </a:r>
            <a:endParaRPr kumimoji="0" lang="en-AU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ommet bold"/>
              <a:ea typeface="+mn-ea"/>
              <a:cs typeface="+mn-cs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4844907" y="3223474"/>
            <a:ext cx="370840" cy="5074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823294" y="3320849"/>
            <a:ext cx="1796706" cy="2326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1287" idx="2"/>
            <a:endCxn id="11287" idx="4"/>
          </p:cNvCxnSpPr>
          <p:nvPr/>
        </p:nvCxnSpPr>
        <p:spPr>
          <a:xfrm>
            <a:off x="5861696" y="4675127"/>
            <a:ext cx="1224183" cy="7986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645848" y="2797978"/>
            <a:ext cx="736099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IR</a:t>
            </a:r>
            <a:r>
              <a:rPr kumimoji="0" lang="en-AU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(B)</a:t>
            </a:r>
            <a:endParaRPr kumimoji="0" lang="en-AU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ommet bold"/>
              <a:ea typeface="+mn-ea"/>
              <a:cs typeface="+mn-cs"/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6065957" y="3168449"/>
            <a:ext cx="315990" cy="3887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6892147" y="4275296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892147" y="3320849"/>
            <a:ext cx="0" cy="954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215747" y="3284696"/>
            <a:ext cx="3048000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32" name="Straight Connector 31"/>
          <p:cNvCxnSpPr>
            <a:endCxn id="11287" idx="4"/>
          </p:cNvCxnSpPr>
          <p:nvPr/>
        </p:nvCxnSpPr>
        <p:spPr>
          <a:xfrm>
            <a:off x="6349563" y="4953000"/>
            <a:ext cx="736316" cy="52079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endCxn id="11287" idx="4"/>
          </p:cNvCxnSpPr>
          <p:nvPr/>
        </p:nvCxnSpPr>
        <p:spPr>
          <a:xfrm>
            <a:off x="7085879" y="4275296"/>
            <a:ext cx="0" cy="119849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6892147" y="4275296"/>
            <a:ext cx="1937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6381947" y="4275296"/>
            <a:ext cx="510200" cy="685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Picture 2" descr="C:\Users\cse\AppData\Local\Microsoft\Windows\Temporary Internet Files\Content.IE5\0XMJ8R9X\MC9004347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490" y="3665019"/>
            <a:ext cx="260513" cy="27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4" descr="C:\Users\cse\AppData\Local\Microsoft\Windows\Temporary Internet Files\Content.IE5\PIPA71RR\MC900432538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545" y="4553645"/>
            <a:ext cx="362575" cy="357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Picture 2" descr="C:\Users\cse\AppData\Local\Microsoft\Windows\Temporary Internet Files\Content.IE5\0XMJ8R9X\MC9004347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096" y="4062752"/>
            <a:ext cx="260513" cy="27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2" descr="C:\Users\cse\AppData\Local\Microsoft\Windows\Temporary Internet Files\Content.IE5\0XMJ8R9X\MC9004347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230" y="5299795"/>
            <a:ext cx="260513" cy="27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Picture 4" descr="C:\Users\cse\AppData\Local\Microsoft\Windows\Temporary Internet Files\Content.IE5\PIPA71RR\MC900432538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312" y="4732496"/>
            <a:ext cx="362575" cy="357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4435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8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0" grpId="0" animBg="1"/>
      <p:bldP spid="70" grpId="1" animBg="1"/>
      <p:bldP spid="69" grpId="0" animBg="1"/>
      <p:bldP spid="69" grpId="1" animBg="1"/>
      <p:bldP spid="64" grpId="0" animBg="1"/>
      <p:bldP spid="64" grpId="1" animBg="1"/>
      <p:bldP spid="67" grpId="0" animBg="1"/>
      <p:bldP spid="67" grpId="1" animBg="1"/>
      <p:bldP spid="11287" grpId="0" animBg="1"/>
      <p:bldP spid="4" grpId="0" animBg="1"/>
      <p:bldP spid="50" grpId="0" animBg="1"/>
      <p:bldP spid="53" grpId="0" animBg="1"/>
      <p:bldP spid="2" grpId="0"/>
      <p:bldP spid="51" grpId="0"/>
      <p:bldP spid="57" grpId="0"/>
      <p:bldP spid="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5226384" y="3284696"/>
            <a:ext cx="3013853" cy="237029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287" name="Isosceles Triangle 11286"/>
          <p:cNvSpPr/>
          <p:nvPr/>
        </p:nvSpPr>
        <p:spPr>
          <a:xfrm rot="1987245">
            <a:off x="6128323" y="3778481"/>
            <a:ext cx="1461674" cy="1410574"/>
          </a:xfrm>
          <a:prstGeom prst="triangle">
            <a:avLst>
              <a:gd name="adj" fmla="val 3356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6892147" y="3284696"/>
            <a:ext cx="1371600" cy="990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Rectangle 48"/>
          <p:cNvSpPr/>
          <p:nvPr/>
        </p:nvSpPr>
        <p:spPr>
          <a:xfrm>
            <a:off x="6892147" y="3276600"/>
            <a:ext cx="1371600" cy="998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Rectangle 43"/>
          <p:cNvSpPr/>
          <p:nvPr/>
        </p:nvSpPr>
        <p:spPr>
          <a:xfrm>
            <a:off x="5215747" y="3278076"/>
            <a:ext cx="609600" cy="236882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Isosceles Triangle 44"/>
          <p:cNvSpPr/>
          <p:nvPr/>
        </p:nvSpPr>
        <p:spPr>
          <a:xfrm rot="5400000">
            <a:off x="5564278" y="3537667"/>
            <a:ext cx="2370297" cy="1848163"/>
          </a:xfrm>
          <a:prstGeom prst="triangle">
            <a:avLst>
              <a:gd name="adj" fmla="val 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A Basic Algorithm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177147" y="5646896"/>
            <a:ext cx="2895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1177147" y="3437096"/>
            <a:ext cx="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234547" y="37418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Oval 9"/>
          <p:cNvSpPr/>
          <p:nvPr/>
        </p:nvSpPr>
        <p:spPr>
          <a:xfrm>
            <a:off x="3691747" y="46562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Oval 10"/>
          <p:cNvSpPr/>
          <p:nvPr/>
        </p:nvSpPr>
        <p:spPr>
          <a:xfrm>
            <a:off x="1405747" y="41228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Oval 11"/>
          <p:cNvSpPr/>
          <p:nvPr/>
        </p:nvSpPr>
        <p:spPr>
          <a:xfrm>
            <a:off x="2819400" y="48086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2330287" y="53420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7501747" y="38942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Oval 17"/>
          <p:cNvSpPr/>
          <p:nvPr/>
        </p:nvSpPr>
        <p:spPr>
          <a:xfrm>
            <a:off x="7501747" y="44276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5-Point Star 7"/>
          <p:cNvSpPr/>
          <p:nvPr/>
        </p:nvSpPr>
        <p:spPr>
          <a:xfrm>
            <a:off x="6663547" y="4732496"/>
            <a:ext cx="228600" cy="2286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ectangle 19"/>
          <p:cNvSpPr/>
          <p:nvPr/>
        </p:nvSpPr>
        <p:spPr>
          <a:xfrm>
            <a:off x="1558147" y="388820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971800" y="462403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502590" y="520315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371525" y="355723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848628" y="439543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654147" y="4460962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665084" y="3677364"/>
            <a:ext cx="21873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  <a:endParaRPr lang="en-US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651537" y="489656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1828800" y="-838200"/>
            <a:ext cx="1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2" name="TextBox 11291"/>
          <p:cNvSpPr txBox="1"/>
          <p:nvPr/>
        </p:nvSpPr>
        <p:spPr>
          <a:xfrm>
            <a:off x="3469685" y="5767030"/>
            <a:ext cx="748923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Price</a:t>
            </a:r>
          </a:p>
        </p:txBody>
      </p:sp>
      <p:sp>
        <p:nvSpPr>
          <p:cNvPr id="65" name="TextBox 64"/>
          <p:cNvSpPr txBox="1"/>
          <p:nvPr/>
        </p:nvSpPr>
        <p:spPr>
          <a:xfrm rot="16200000">
            <a:off x="428224" y="3847843"/>
            <a:ext cx="1095172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Ranking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516509" y="5646896"/>
            <a:ext cx="2518638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Location coordinates</a:t>
            </a:r>
          </a:p>
        </p:txBody>
      </p:sp>
      <p:sp>
        <p:nvSpPr>
          <p:cNvPr id="68" name="Rounded Rectangular Callout 67"/>
          <p:cNvSpPr/>
          <p:nvPr/>
        </p:nvSpPr>
        <p:spPr>
          <a:xfrm>
            <a:off x="668938" y="5880433"/>
            <a:ext cx="1956009" cy="444167"/>
          </a:xfrm>
          <a:prstGeom prst="wedgeRoundRectCallout">
            <a:avLst>
              <a:gd name="adj1" fmla="val 36090"/>
              <a:gd name="adj2" fmla="val -79905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/>
              <a:t>Static dimensions</a:t>
            </a:r>
            <a:endParaRPr lang="en-US" sz="1600" dirty="0"/>
          </a:p>
        </p:txBody>
      </p:sp>
      <p:sp>
        <p:nvSpPr>
          <p:cNvPr id="11294" name="Rectangle 11293"/>
          <p:cNvSpPr/>
          <p:nvPr/>
        </p:nvSpPr>
        <p:spPr>
          <a:xfrm>
            <a:off x="4589981" y="328023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15240" y="609600"/>
            <a:ext cx="90678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Microsoft Sans Serif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Z = whole data space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/>
              <a:t>For each object o</a:t>
            </a:r>
          </a:p>
          <a:p>
            <a:pPr marL="685800" lvl="1">
              <a:buFont typeface="Wingdings" pitchFamily="2" charset="2"/>
              <a:buChar char="Ø"/>
            </a:pPr>
            <a:r>
              <a:rPr lang="en-US" sz="1800" dirty="0"/>
              <a:t>Compute </a:t>
            </a:r>
            <a:r>
              <a:rPr lang="en-US" sz="1800" dirty="0" smtClean="0"/>
              <a:t>impact region IR (o) of o</a:t>
            </a:r>
            <a:endParaRPr lang="en-US" sz="1800" dirty="0"/>
          </a:p>
          <a:p>
            <a:pPr marL="685800" lvl="1">
              <a:buFont typeface="Wingdings" pitchFamily="2" charset="2"/>
              <a:buChar char="Ø"/>
            </a:pPr>
            <a:r>
              <a:rPr lang="en-US" sz="1800" dirty="0"/>
              <a:t>If q is inside IR(o) // o is a skyline object</a:t>
            </a:r>
          </a:p>
          <a:p>
            <a:pPr marL="1085850" lvl="2">
              <a:buFont typeface="Wingdings" pitchFamily="2" charset="2"/>
              <a:buChar char="Ø"/>
            </a:pPr>
            <a:r>
              <a:rPr lang="en-US" sz="1400" dirty="0"/>
              <a:t>Z = Z ∩ IR(o)</a:t>
            </a:r>
            <a:endParaRPr lang="en-US" sz="1800" dirty="0"/>
          </a:p>
          <a:p>
            <a:pPr marL="685800" lvl="1">
              <a:buFont typeface="Wingdings" pitchFamily="2" charset="2"/>
              <a:buChar char="Ø"/>
            </a:pPr>
            <a:r>
              <a:rPr lang="en-US" sz="1800" dirty="0"/>
              <a:t>Else</a:t>
            </a:r>
          </a:p>
          <a:p>
            <a:pPr marL="1085850" lvl="2">
              <a:buFont typeface="Wingdings" pitchFamily="2" charset="2"/>
              <a:buChar char="Ø"/>
            </a:pPr>
            <a:r>
              <a:rPr lang="en-US" sz="1400" dirty="0"/>
              <a:t>Z = Z – IR(o)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Return Z</a:t>
            </a:r>
          </a:p>
          <a:p>
            <a:endParaRPr lang="en-US" sz="1800" dirty="0" smtClean="0"/>
          </a:p>
        </p:txBody>
      </p:sp>
      <p:cxnSp>
        <p:nvCxnSpPr>
          <p:cNvPr id="34" name="Straight Connector 33"/>
          <p:cNvCxnSpPr>
            <a:stCxn id="11287" idx="2"/>
          </p:cNvCxnSpPr>
          <p:nvPr/>
        </p:nvCxnSpPr>
        <p:spPr>
          <a:xfrm flipV="1">
            <a:off x="5861696" y="3779996"/>
            <a:ext cx="1182851" cy="895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11287" idx="4"/>
          </p:cNvCxnSpPr>
          <p:nvPr/>
        </p:nvCxnSpPr>
        <p:spPr>
          <a:xfrm>
            <a:off x="7044547" y="3818096"/>
            <a:ext cx="41332" cy="1655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223653" y="3284696"/>
            <a:ext cx="3005947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50" name="Straight Connector 49"/>
          <p:cNvCxnSpPr/>
          <p:nvPr/>
        </p:nvCxnSpPr>
        <p:spPr>
          <a:xfrm>
            <a:off x="5882362" y="4656297"/>
            <a:ext cx="1203517" cy="8174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225479" y="3300095"/>
            <a:ext cx="609600" cy="2368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Isosceles Triangle 52"/>
          <p:cNvSpPr/>
          <p:nvPr/>
        </p:nvSpPr>
        <p:spPr>
          <a:xfrm rot="5400000">
            <a:off x="5574010" y="3559686"/>
            <a:ext cx="2370297" cy="1848163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Oval 13"/>
          <p:cNvSpPr/>
          <p:nvPr/>
        </p:nvSpPr>
        <p:spPr>
          <a:xfrm>
            <a:off x="6511147" y="44276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/>
          <p:cNvSpPr/>
          <p:nvPr/>
        </p:nvSpPr>
        <p:spPr>
          <a:xfrm>
            <a:off x="6053947" y="38942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Oval 16"/>
          <p:cNvSpPr/>
          <p:nvPr/>
        </p:nvSpPr>
        <p:spPr>
          <a:xfrm>
            <a:off x="5977747" y="53420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Rectangle 25"/>
          <p:cNvSpPr/>
          <p:nvPr/>
        </p:nvSpPr>
        <p:spPr>
          <a:xfrm>
            <a:off x="5705042" y="515743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825347" y="354630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270537" y="436316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0" y="1498937"/>
            <a:ext cx="1122914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←</a:t>
            </a:r>
            <a:endParaRPr kumimoji="0" lang="en-AU" sz="6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ommet bold"/>
              <a:cs typeface="+mn-c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346771" y="2108537"/>
            <a:ext cx="1122914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←</a:t>
            </a:r>
            <a:endParaRPr kumimoji="0" lang="en-AU" sz="6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ommet bold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610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8" grpId="1" animBg="1"/>
      <p:bldP spid="11287" grpId="0" animBg="1"/>
      <p:bldP spid="4" grpId="0" animBg="1"/>
      <p:bldP spid="49" grpId="0" animBg="1"/>
      <p:bldP spid="44" grpId="0" animBg="1"/>
      <p:bldP spid="45" grpId="0" animBg="1"/>
      <p:bldP spid="11" grpId="0" animBg="1"/>
      <p:bldP spid="13" grpId="0" animBg="1"/>
      <p:bldP spid="52" grpId="0" animBg="1"/>
      <p:bldP spid="53" grpId="0" animBg="1"/>
      <p:bldP spid="2" grpId="0"/>
      <p:bldP spid="2" grpId="1"/>
      <p:bldP spid="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1177147" y="3810000"/>
            <a:ext cx="217565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287" name="Isosceles Triangle 11286"/>
          <p:cNvSpPr/>
          <p:nvPr/>
        </p:nvSpPr>
        <p:spPr>
          <a:xfrm rot="1987245">
            <a:off x="6128323" y="3778481"/>
            <a:ext cx="1461674" cy="1410574"/>
          </a:xfrm>
          <a:prstGeom prst="triangle">
            <a:avLst>
              <a:gd name="adj" fmla="val 3356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A Basic Algorithm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177147" y="5646896"/>
            <a:ext cx="2895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1177147" y="3437096"/>
            <a:ext cx="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234547" y="37418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Oval 9"/>
          <p:cNvSpPr/>
          <p:nvPr/>
        </p:nvSpPr>
        <p:spPr>
          <a:xfrm>
            <a:off x="3691747" y="46562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Oval 10"/>
          <p:cNvSpPr/>
          <p:nvPr/>
        </p:nvSpPr>
        <p:spPr>
          <a:xfrm>
            <a:off x="1405747" y="41228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Oval 11"/>
          <p:cNvSpPr/>
          <p:nvPr/>
        </p:nvSpPr>
        <p:spPr>
          <a:xfrm>
            <a:off x="2807390" y="48086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2330287" y="53420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Oval 13"/>
          <p:cNvSpPr/>
          <p:nvPr/>
        </p:nvSpPr>
        <p:spPr>
          <a:xfrm>
            <a:off x="6511147" y="44276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/>
          <p:cNvSpPr/>
          <p:nvPr/>
        </p:nvSpPr>
        <p:spPr>
          <a:xfrm>
            <a:off x="6053947" y="38942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7501747" y="38942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Oval 16"/>
          <p:cNvSpPr/>
          <p:nvPr/>
        </p:nvSpPr>
        <p:spPr>
          <a:xfrm>
            <a:off x="5977747" y="53420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Oval 17"/>
          <p:cNvSpPr/>
          <p:nvPr/>
        </p:nvSpPr>
        <p:spPr>
          <a:xfrm>
            <a:off x="7501747" y="44276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5-Point Star 7"/>
          <p:cNvSpPr/>
          <p:nvPr/>
        </p:nvSpPr>
        <p:spPr>
          <a:xfrm>
            <a:off x="6663547" y="4732496"/>
            <a:ext cx="228600" cy="2286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ectangle 19"/>
          <p:cNvSpPr/>
          <p:nvPr/>
        </p:nvSpPr>
        <p:spPr>
          <a:xfrm>
            <a:off x="1558147" y="388820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959790" y="462403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502590" y="520315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371525" y="355723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848628" y="439543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705042" y="515743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825347" y="354630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654147" y="4460962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270537" y="436316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665084" y="3677364"/>
            <a:ext cx="21873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  <a:endParaRPr lang="en-US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651537" y="489656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1828800" y="-838200"/>
            <a:ext cx="1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2" name="TextBox 11291"/>
          <p:cNvSpPr txBox="1"/>
          <p:nvPr/>
        </p:nvSpPr>
        <p:spPr>
          <a:xfrm>
            <a:off x="3469685" y="5767030"/>
            <a:ext cx="748923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Price</a:t>
            </a:r>
          </a:p>
        </p:txBody>
      </p:sp>
      <p:sp>
        <p:nvSpPr>
          <p:cNvPr id="65" name="TextBox 64"/>
          <p:cNvSpPr txBox="1"/>
          <p:nvPr/>
        </p:nvSpPr>
        <p:spPr>
          <a:xfrm rot="16200000">
            <a:off x="428224" y="3847843"/>
            <a:ext cx="1095172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Ranking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516509" y="5646896"/>
            <a:ext cx="2518638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Location coordinates</a:t>
            </a:r>
          </a:p>
        </p:txBody>
      </p:sp>
      <p:sp>
        <p:nvSpPr>
          <p:cNvPr id="68" name="Rounded Rectangular Callout 67"/>
          <p:cNvSpPr/>
          <p:nvPr/>
        </p:nvSpPr>
        <p:spPr>
          <a:xfrm>
            <a:off x="668938" y="5880433"/>
            <a:ext cx="1956009" cy="444167"/>
          </a:xfrm>
          <a:prstGeom prst="wedgeRoundRectCallout">
            <a:avLst>
              <a:gd name="adj1" fmla="val 36090"/>
              <a:gd name="adj2" fmla="val -79905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/>
              <a:t>Static dimensions</a:t>
            </a:r>
            <a:endParaRPr lang="en-US" sz="1600" dirty="0"/>
          </a:p>
        </p:txBody>
      </p:sp>
      <p:sp>
        <p:nvSpPr>
          <p:cNvPr id="11294" name="Rectangle 11293"/>
          <p:cNvSpPr/>
          <p:nvPr/>
        </p:nvSpPr>
        <p:spPr>
          <a:xfrm>
            <a:off x="4589981" y="328023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15240" y="609600"/>
            <a:ext cx="90678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Microsoft Sans Serif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Z = whole data space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/>
              <a:t>For each object o</a:t>
            </a:r>
          </a:p>
          <a:p>
            <a:pPr marL="685800" lvl="1">
              <a:buFont typeface="Wingdings" pitchFamily="2" charset="2"/>
              <a:buChar char="Ø"/>
            </a:pPr>
            <a:r>
              <a:rPr lang="en-US" sz="1800" dirty="0"/>
              <a:t>Compute IR (o)</a:t>
            </a:r>
          </a:p>
          <a:p>
            <a:pPr marL="685800" lvl="1">
              <a:buFont typeface="Wingdings" pitchFamily="2" charset="2"/>
              <a:buChar char="Ø"/>
            </a:pPr>
            <a:r>
              <a:rPr lang="en-US" sz="1800" dirty="0"/>
              <a:t>If q is inside IR(o) // o is a skyline object</a:t>
            </a:r>
          </a:p>
          <a:p>
            <a:pPr marL="1085850" lvl="2">
              <a:buFont typeface="Wingdings" pitchFamily="2" charset="2"/>
              <a:buChar char="Ø"/>
            </a:pPr>
            <a:r>
              <a:rPr lang="en-US" sz="1400" dirty="0"/>
              <a:t>Z = Z ∩ IR(o)</a:t>
            </a:r>
            <a:endParaRPr lang="en-US" sz="1800" dirty="0"/>
          </a:p>
          <a:p>
            <a:pPr marL="685800" lvl="1">
              <a:buFont typeface="Wingdings" pitchFamily="2" charset="2"/>
              <a:buChar char="Ø"/>
            </a:pPr>
            <a:r>
              <a:rPr lang="en-US" sz="1800" dirty="0"/>
              <a:t>Else</a:t>
            </a:r>
          </a:p>
          <a:p>
            <a:pPr marL="1085850" lvl="2">
              <a:buFont typeface="Wingdings" pitchFamily="2" charset="2"/>
              <a:buChar char="Ø"/>
            </a:pPr>
            <a:r>
              <a:rPr lang="en-US" sz="1400" dirty="0"/>
              <a:t>Z = Z – IR(o)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Return Z</a:t>
            </a:r>
          </a:p>
          <a:p>
            <a:endParaRPr lang="en-US" sz="18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5223653" y="3284696"/>
            <a:ext cx="3005947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2" name="Rounded Rectangular Callout 41"/>
          <p:cNvSpPr/>
          <p:nvPr/>
        </p:nvSpPr>
        <p:spPr>
          <a:xfrm>
            <a:off x="3968933" y="457200"/>
            <a:ext cx="4489267" cy="1031645"/>
          </a:xfrm>
          <a:prstGeom prst="wedgeRoundRectCallout">
            <a:avLst>
              <a:gd name="adj1" fmla="val -84731"/>
              <a:gd name="adj2" fmla="val 45059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sz="1600" dirty="0" smtClean="0"/>
              <a:t>Find the objects that are better than o in every static dimension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sz="1600" dirty="0" smtClean="0"/>
              <a:t>Compute </a:t>
            </a:r>
            <a:r>
              <a:rPr lang="en-US" sz="1600" dirty="0" err="1" smtClean="0"/>
              <a:t>Voronoi</a:t>
            </a:r>
            <a:r>
              <a:rPr lang="en-US" sz="1600" dirty="0" smtClean="0"/>
              <a:t> cell of o using </a:t>
            </a:r>
            <a:r>
              <a:rPr lang="en-US" sz="1600" dirty="0" smtClean="0"/>
              <a:t>o and these </a:t>
            </a:r>
            <a:r>
              <a:rPr lang="en-US" sz="1600" dirty="0" smtClean="0"/>
              <a:t>objects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5610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1128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1177146" y="4884896"/>
            <a:ext cx="1782643" cy="7458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287" name="Isosceles Triangle 11286"/>
          <p:cNvSpPr/>
          <p:nvPr/>
        </p:nvSpPr>
        <p:spPr>
          <a:xfrm rot="1987245">
            <a:off x="6128323" y="3778481"/>
            <a:ext cx="1461674" cy="1410574"/>
          </a:xfrm>
          <a:prstGeom prst="triangle">
            <a:avLst>
              <a:gd name="adj" fmla="val 3356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5" name="Rectangle 54"/>
          <p:cNvSpPr/>
          <p:nvPr/>
        </p:nvSpPr>
        <p:spPr>
          <a:xfrm>
            <a:off x="6858000" y="3284696"/>
            <a:ext cx="1371600" cy="990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Rectangle 52"/>
          <p:cNvSpPr/>
          <p:nvPr/>
        </p:nvSpPr>
        <p:spPr>
          <a:xfrm>
            <a:off x="1219200" y="4764762"/>
            <a:ext cx="2590800" cy="8740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4" name="Rectangle 43"/>
          <p:cNvSpPr/>
          <p:nvPr/>
        </p:nvSpPr>
        <p:spPr>
          <a:xfrm>
            <a:off x="1185295" y="3810000"/>
            <a:ext cx="217565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Optimization: Pseudo-Impact Region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177147" y="5646896"/>
            <a:ext cx="2895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1177147" y="3437096"/>
            <a:ext cx="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234547" y="3741896"/>
            <a:ext cx="152400" cy="1524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Oval 9"/>
          <p:cNvSpPr/>
          <p:nvPr/>
        </p:nvSpPr>
        <p:spPr>
          <a:xfrm>
            <a:off x="3691747" y="46562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Oval 10"/>
          <p:cNvSpPr/>
          <p:nvPr/>
        </p:nvSpPr>
        <p:spPr>
          <a:xfrm>
            <a:off x="1405747" y="4122896"/>
            <a:ext cx="152400" cy="1524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Oval 11"/>
          <p:cNvSpPr/>
          <p:nvPr/>
        </p:nvSpPr>
        <p:spPr>
          <a:xfrm>
            <a:off x="2883590" y="48086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2330287" y="5342096"/>
            <a:ext cx="152400" cy="1524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Oval 13"/>
          <p:cNvSpPr/>
          <p:nvPr/>
        </p:nvSpPr>
        <p:spPr>
          <a:xfrm>
            <a:off x="6511147" y="44276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Oval 17"/>
          <p:cNvSpPr/>
          <p:nvPr/>
        </p:nvSpPr>
        <p:spPr>
          <a:xfrm>
            <a:off x="7501747" y="44276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5-Point Star 7"/>
          <p:cNvSpPr/>
          <p:nvPr/>
        </p:nvSpPr>
        <p:spPr>
          <a:xfrm>
            <a:off x="6663547" y="4732496"/>
            <a:ext cx="228600" cy="2286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ectangle 19"/>
          <p:cNvSpPr/>
          <p:nvPr/>
        </p:nvSpPr>
        <p:spPr>
          <a:xfrm>
            <a:off x="1558147" y="388820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12190" y="462403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502590" y="520315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371525" y="355723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874190" y="439543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654147" y="4460962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270537" y="436316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651537" y="489656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1828800" y="-838200"/>
            <a:ext cx="1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2" name="TextBox 11291"/>
          <p:cNvSpPr txBox="1"/>
          <p:nvPr/>
        </p:nvSpPr>
        <p:spPr>
          <a:xfrm>
            <a:off x="3469685" y="5767030"/>
            <a:ext cx="748923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Price</a:t>
            </a:r>
          </a:p>
        </p:txBody>
      </p:sp>
      <p:sp>
        <p:nvSpPr>
          <p:cNvPr id="65" name="TextBox 64"/>
          <p:cNvSpPr txBox="1"/>
          <p:nvPr/>
        </p:nvSpPr>
        <p:spPr>
          <a:xfrm rot="16200000">
            <a:off x="428224" y="3847843"/>
            <a:ext cx="1095172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Ranking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516509" y="5646896"/>
            <a:ext cx="2518638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Location coordinates</a:t>
            </a:r>
          </a:p>
        </p:txBody>
      </p:sp>
      <p:sp>
        <p:nvSpPr>
          <p:cNvPr id="68" name="Rounded Rectangular Callout 67"/>
          <p:cNvSpPr/>
          <p:nvPr/>
        </p:nvSpPr>
        <p:spPr>
          <a:xfrm>
            <a:off x="668938" y="5880433"/>
            <a:ext cx="1956009" cy="444167"/>
          </a:xfrm>
          <a:prstGeom prst="wedgeRoundRectCallout">
            <a:avLst>
              <a:gd name="adj1" fmla="val 36090"/>
              <a:gd name="adj2" fmla="val -79905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/>
              <a:t>Static dimensions</a:t>
            </a:r>
            <a:endParaRPr lang="en-US" sz="1600" dirty="0"/>
          </a:p>
        </p:txBody>
      </p:sp>
      <p:sp>
        <p:nvSpPr>
          <p:cNvPr id="11294" name="Rectangle 11293"/>
          <p:cNvSpPr/>
          <p:nvPr/>
        </p:nvSpPr>
        <p:spPr>
          <a:xfrm>
            <a:off x="4589981" y="328023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15240" y="533400"/>
            <a:ext cx="90678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Microsoft Sans Serif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Z = whole data space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/>
              <a:t>For each object o</a:t>
            </a:r>
          </a:p>
          <a:p>
            <a:pPr marL="685800" lvl="1">
              <a:buFont typeface="Wingdings" pitchFamily="2" charset="2"/>
              <a:buChar char="Ø"/>
            </a:pPr>
            <a:r>
              <a:rPr lang="en-US" sz="1800" dirty="0"/>
              <a:t>Compute IR (o)</a:t>
            </a:r>
          </a:p>
          <a:p>
            <a:pPr marL="685800" lvl="1">
              <a:buFont typeface="Wingdings" pitchFamily="2" charset="2"/>
              <a:buChar char="Ø"/>
            </a:pPr>
            <a:r>
              <a:rPr lang="en-US" sz="1800" dirty="0"/>
              <a:t>If q is inside IR(o) // o is a skyline object</a:t>
            </a:r>
          </a:p>
          <a:p>
            <a:pPr marL="1085850" lvl="2">
              <a:buFont typeface="Wingdings" pitchFamily="2" charset="2"/>
              <a:buChar char="Ø"/>
            </a:pPr>
            <a:r>
              <a:rPr lang="en-US" sz="1400" dirty="0"/>
              <a:t>Z = Z ∩ IR(o)</a:t>
            </a:r>
            <a:endParaRPr lang="en-US" sz="1800" dirty="0"/>
          </a:p>
          <a:p>
            <a:pPr marL="685800" lvl="1">
              <a:buFont typeface="Wingdings" pitchFamily="2" charset="2"/>
              <a:buChar char="Ø"/>
            </a:pPr>
            <a:r>
              <a:rPr lang="en-US" sz="1800" dirty="0"/>
              <a:t>Else</a:t>
            </a:r>
          </a:p>
          <a:p>
            <a:pPr marL="1085850" lvl="2">
              <a:buFont typeface="Wingdings" pitchFamily="2" charset="2"/>
              <a:buChar char="Ø"/>
            </a:pPr>
            <a:r>
              <a:rPr lang="en-US" sz="1400" dirty="0"/>
              <a:t>Z = Z – IR(o)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Return Z</a:t>
            </a:r>
          </a:p>
        </p:txBody>
      </p:sp>
      <p:sp>
        <p:nvSpPr>
          <p:cNvPr id="6" name="Rectangle 5"/>
          <p:cNvSpPr/>
          <p:nvPr/>
        </p:nvSpPr>
        <p:spPr>
          <a:xfrm>
            <a:off x="5223653" y="3284696"/>
            <a:ext cx="3005947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2" name="Rounded Rectangular Callout 41"/>
          <p:cNvSpPr/>
          <p:nvPr/>
        </p:nvSpPr>
        <p:spPr>
          <a:xfrm>
            <a:off x="3968933" y="568555"/>
            <a:ext cx="4489267" cy="1031645"/>
          </a:xfrm>
          <a:prstGeom prst="wedgeRoundRectCallout">
            <a:avLst>
              <a:gd name="adj1" fmla="val -85546"/>
              <a:gd name="adj2" fmla="val 32059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sz="1600" dirty="0" smtClean="0"/>
              <a:t>Find the objects that are better than o in every static dimension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sz="1600" dirty="0" smtClean="0"/>
              <a:t>Compute </a:t>
            </a:r>
            <a:r>
              <a:rPr lang="en-US" sz="1600" dirty="0" err="1" smtClean="0"/>
              <a:t>Voronoi</a:t>
            </a:r>
            <a:r>
              <a:rPr lang="en-US" sz="1600" dirty="0" smtClean="0"/>
              <a:t> cell of o </a:t>
            </a:r>
            <a:r>
              <a:rPr lang="en-US" sz="1600" dirty="0" smtClean="0"/>
              <a:t>using o and </a:t>
            </a:r>
            <a:r>
              <a:rPr lang="en-US" sz="1600" dirty="0" smtClean="0"/>
              <a:t>these objects</a:t>
            </a:r>
            <a:endParaRPr lang="en-US" sz="1600" dirty="0"/>
          </a:p>
        </p:txBody>
      </p:sp>
      <p:sp>
        <p:nvSpPr>
          <p:cNvPr id="38" name="Rounded Rectangular Callout 37"/>
          <p:cNvSpPr/>
          <p:nvPr/>
        </p:nvSpPr>
        <p:spPr>
          <a:xfrm>
            <a:off x="4072748" y="1904999"/>
            <a:ext cx="4898512" cy="1175251"/>
          </a:xfrm>
          <a:prstGeom prst="wedgeRoundRectCallout">
            <a:avLst>
              <a:gd name="adj1" fmla="val -20887"/>
              <a:gd name="adj2" fmla="val -135031"/>
              <a:gd name="adj3" fmla="val 16667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sz="1600" dirty="0" smtClean="0"/>
              <a:t>Find </a:t>
            </a:r>
            <a:r>
              <a:rPr lang="en-US" sz="1600" b="1" dirty="0" smtClean="0">
                <a:solidFill>
                  <a:srgbClr val="FFFF00"/>
                </a:solidFill>
              </a:rPr>
              <a:t>the skyline objects </a:t>
            </a:r>
            <a:r>
              <a:rPr lang="en-US" sz="1600" dirty="0" smtClean="0"/>
              <a:t>that are better than o in every static dimension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sz="1600" dirty="0" smtClean="0"/>
              <a:t>Compute </a:t>
            </a:r>
            <a:r>
              <a:rPr lang="en-US" sz="1600" dirty="0" err="1" smtClean="0"/>
              <a:t>Voronoi</a:t>
            </a:r>
            <a:r>
              <a:rPr lang="en-US" sz="1600" dirty="0" smtClean="0"/>
              <a:t> cell of o using </a:t>
            </a:r>
            <a:r>
              <a:rPr lang="en-US" sz="1600" dirty="0" smtClean="0"/>
              <a:t>o and </a:t>
            </a:r>
            <a:r>
              <a:rPr lang="en-US" sz="1600" smtClean="0"/>
              <a:t>these objects</a:t>
            </a:r>
            <a:endParaRPr lang="en-US" sz="1600" dirty="0" smtClean="0"/>
          </a:p>
        </p:txBody>
      </p:sp>
      <p:cxnSp>
        <p:nvCxnSpPr>
          <p:cNvPr id="45" name="Straight Connector 44"/>
          <p:cNvCxnSpPr>
            <a:endCxn id="11287" idx="4"/>
          </p:cNvCxnSpPr>
          <p:nvPr/>
        </p:nvCxnSpPr>
        <p:spPr>
          <a:xfrm>
            <a:off x="7044547" y="3284696"/>
            <a:ext cx="41332" cy="2189098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223653" y="4199096"/>
            <a:ext cx="1862947" cy="1287304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5223653" y="3280231"/>
            <a:ext cx="0" cy="923330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223653" y="3280231"/>
            <a:ext cx="1820894" cy="0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5223653" y="4257532"/>
            <a:ext cx="3005948" cy="1776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 flipV="1">
            <a:off x="8229600" y="3280231"/>
            <a:ext cx="1" cy="97730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223653" y="3280231"/>
            <a:ext cx="3005947" cy="446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215311" y="3284697"/>
            <a:ext cx="8342" cy="990599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5705042" y="3284697"/>
            <a:ext cx="1960042" cy="2362199"/>
          </a:xfrm>
          <a:prstGeom prst="line">
            <a:avLst/>
          </a:prstGeom>
          <a:ln w="47625">
            <a:solidFill>
              <a:srgbClr val="17D1F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5215311" y="3280231"/>
            <a:ext cx="2438836" cy="4466"/>
          </a:xfrm>
          <a:prstGeom prst="line">
            <a:avLst/>
          </a:prstGeom>
          <a:ln w="47625">
            <a:solidFill>
              <a:srgbClr val="17D1F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232963" y="3289163"/>
            <a:ext cx="0" cy="2357733"/>
          </a:xfrm>
          <a:prstGeom prst="line">
            <a:avLst/>
          </a:prstGeom>
          <a:ln w="47625">
            <a:solidFill>
              <a:srgbClr val="17D1F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232963" y="5646896"/>
            <a:ext cx="472079" cy="0"/>
          </a:xfrm>
          <a:prstGeom prst="line">
            <a:avLst/>
          </a:prstGeom>
          <a:ln w="47625">
            <a:solidFill>
              <a:srgbClr val="17D1F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5181600" y="3278076"/>
            <a:ext cx="609600" cy="2368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2" name="Isosceles Triangle 71"/>
          <p:cNvSpPr/>
          <p:nvPr/>
        </p:nvSpPr>
        <p:spPr>
          <a:xfrm rot="5400000">
            <a:off x="5530131" y="3537667"/>
            <a:ext cx="2370297" cy="1848163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3" name="Rectangle 72"/>
          <p:cNvSpPr/>
          <p:nvPr/>
        </p:nvSpPr>
        <p:spPr>
          <a:xfrm>
            <a:off x="6858000" y="3276600"/>
            <a:ext cx="1371600" cy="1036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7501747" y="38942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/>
          <p:cNvSpPr/>
          <p:nvPr/>
        </p:nvSpPr>
        <p:spPr>
          <a:xfrm>
            <a:off x="7665084" y="3677364"/>
            <a:ext cx="21873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  <a:endParaRPr lang="en-US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Oval 14"/>
          <p:cNvSpPr/>
          <p:nvPr/>
        </p:nvSpPr>
        <p:spPr>
          <a:xfrm>
            <a:off x="6053947" y="38942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Rectangle 26"/>
          <p:cNvSpPr/>
          <p:nvPr/>
        </p:nvSpPr>
        <p:spPr>
          <a:xfrm>
            <a:off x="5825347" y="354630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5977747" y="534209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Rectangle 25"/>
          <p:cNvSpPr/>
          <p:nvPr/>
        </p:nvSpPr>
        <p:spPr>
          <a:xfrm>
            <a:off x="5705042" y="5157430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230666" y="2996625"/>
            <a:ext cx="256993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Advantages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2" name="Picture 2" descr="C:\Users\cse\AppData\Local\Microsoft\Windows\Temporary Internet Files\Content.IE5\0XMJ8R9X\MC9004347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490" y="3665019"/>
            <a:ext cx="260513" cy="27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4" descr="C:\Users\cse\AppData\Local\Microsoft\Windows\Temporary Internet Files\Content.IE5\PIPA71RR\MC900432538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545" y="4553645"/>
            <a:ext cx="362575" cy="357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2" descr="C:\Users\cse\AppData\Local\Microsoft\Windows\Temporary Internet Files\Content.IE5\0XMJ8R9X\MC9004347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690" y="4072866"/>
            <a:ext cx="260513" cy="27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4" descr="C:\Users\cse\AppData\Local\Microsoft\Windows\Temporary Internet Files\Content.IE5\PIPA71RR\MC900432538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501" y="4692805"/>
            <a:ext cx="362575" cy="357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Picture 2" descr="C:\Users\cse\AppData\Local\Microsoft\Windows\Temporary Internet Files\Content.IE5\0XMJ8R9X\MC9004347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235" y="5285031"/>
            <a:ext cx="260513" cy="27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Flowchart: Punched Tape 73"/>
          <p:cNvSpPr/>
          <p:nvPr/>
        </p:nvSpPr>
        <p:spPr>
          <a:xfrm>
            <a:off x="2351343" y="3276600"/>
            <a:ext cx="4898513" cy="2209800"/>
          </a:xfrm>
          <a:prstGeom prst="flowChartPunchedTap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ü"/>
            </a:pPr>
            <a:r>
              <a:rPr lang="en-AU" dirty="0" smtClean="0">
                <a:solidFill>
                  <a:srgbClr val="FF0000"/>
                </a:solidFill>
              </a:rPr>
              <a:t>Have to look only in the set of skyline instead of the whole data set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AU" dirty="0" err="1" smtClean="0">
                <a:solidFill>
                  <a:srgbClr val="FF0000"/>
                </a:solidFill>
              </a:rPr>
              <a:t>Voronoi</a:t>
            </a:r>
            <a:r>
              <a:rPr lang="en-AU" dirty="0" smtClean="0">
                <a:solidFill>
                  <a:srgbClr val="FF0000"/>
                </a:solidFill>
              </a:rPr>
              <a:t> cell computation becomes cheaper  (due to fewer objects)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436" y="3080250"/>
            <a:ext cx="7549564" cy="301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522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5" grpId="0" animBg="1"/>
      <p:bldP spid="53" grpId="0" animBg="1"/>
      <p:bldP spid="53" grpId="1" animBg="1"/>
      <p:bldP spid="44" grpId="0" animBg="1"/>
      <p:bldP spid="11266" grpId="0"/>
      <p:bldP spid="68" grpId="0" animBg="1"/>
      <p:bldP spid="38" grpId="0" animBg="1"/>
      <p:bldP spid="71" grpId="0" animBg="1"/>
      <p:bldP spid="72" grpId="0" animBg="1"/>
      <p:bldP spid="73" grpId="0" animBg="1"/>
      <p:bldP spid="40" grpId="0"/>
      <p:bldP spid="7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Other optimizations: highlights</a:t>
            </a:r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1828800" y="-838200"/>
            <a:ext cx="1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94488" y="1033982"/>
            <a:ext cx="90678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Microsoft Sans Serif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Z = whole data space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/>
              <a:t>For each object o</a:t>
            </a:r>
          </a:p>
          <a:p>
            <a:pPr marL="685800" lvl="1">
              <a:buFont typeface="Wingdings" pitchFamily="2" charset="2"/>
              <a:buChar char="Ø"/>
            </a:pPr>
            <a:r>
              <a:rPr lang="en-US" sz="1800" dirty="0"/>
              <a:t>Compute IR (o)</a:t>
            </a:r>
          </a:p>
          <a:p>
            <a:pPr marL="685800" lvl="1">
              <a:buFont typeface="Wingdings" pitchFamily="2" charset="2"/>
              <a:buChar char="Ø"/>
            </a:pPr>
            <a:r>
              <a:rPr lang="en-US" sz="1800" dirty="0"/>
              <a:t>If q is inside IR(o) // o is a skyline object</a:t>
            </a:r>
          </a:p>
          <a:p>
            <a:pPr marL="1085850" lvl="2">
              <a:buFont typeface="Wingdings" pitchFamily="2" charset="2"/>
              <a:buChar char="Ø"/>
            </a:pPr>
            <a:r>
              <a:rPr lang="en-US" sz="1400" dirty="0"/>
              <a:t>Z = Z ∩ IR(o)</a:t>
            </a:r>
            <a:endParaRPr lang="en-US" sz="1800" dirty="0"/>
          </a:p>
          <a:p>
            <a:pPr marL="685800" lvl="1">
              <a:buFont typeface="Wingdings" pitchFamily="2" charset="2"/>
              <a:buChar char="Ø"/>
            </a:pPr>
            <a:r>
              <a:rPr lang="en-US" sz="1800" dirty="0"/>
              <a:t>Else</a:t>
            </a:r>
          </a:p>
          <a:p>
            <a:pPr marL="1085850" lvl="2">
              <a:buFont typeface="Wingdings" pitchFamily="2" charset="2"/>
              <a:buChar char="Ø"/>
            </a:pPr>
            <a:r>
              <a:rPr lang="en-US" sz="1400" dirty="0"/>
              <a:t>Z = Z – IR(o)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Return Z</a:t>
            </a:r>
          </a:p>
        </p:txBody>
      </p:sp>
      <p:sp>
        <p:nvSpPr>
          <p:cNvPr id="62" name="Rounded Rectangular Callout 61"/>
          <p:cNvSpPr/>
          <p:nvPr/>
        </p:nvSpPr>
        <p:spPr>
          <a:xfrm>
            <a:off x="4212336" y="1033982"/>
            <a:ext cx="4489267" cy="1031645"/>
          </a:xfrm>
          <a:prstGeom prst="wedgeRoundRectCallout">
            <a:avLst>
              <a:gd name="adj1" fmla="val -92063"/>
              <a:gd name="adj2" fmla="val 3696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sz="1600" dirty="0" smtClean="0"/>
              <a:t>Prune un-necessary objects</a:t>
            </a:r>
            <a:endParaRPr lang="en-US" sz="1600" dirty="0"/>
          </a:p>
        </p:txBody>
      </p:sp>
      <p:sp>
        <p:nvSpPr>
          <p:cNvPr id="63" name="Rounded Rectangular Callout 62"/>
          <p:cNvSpPr/>
          <p:nvPr/>
        </p:nvSpPr>
        <p:spPr>
          <a:xfrm>
            <a:off x="1295400" y="4191000"/>
            <a:ext cx="6286063" cy="1031645"/>
          </a:xfrm>
          <a:prstGeom prst="wedgeRoundRectCallout">
            <a:avLst>
              <a:gd name="adj1" fmla="val -21348"/>
              <a:gd name="adj2" fmla="val -155848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sz="1600" dirty="0" smtClean="0"/>
              <a:t>For Euclidean Space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sz="1600" dirty="0" smtClean="0"/>
              <a:t>Extend pruning rules for R-tree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en-US" sz="1600" dirty="0" smtClean="0"/>
              <a:t>Efficiently compute </a:t>
            </a:r>
            <a:r>
              <a:rPr lang="en-US" sz="1600" dirty="0" err="1" smtClean="0"/>
              <a:t>psuedo</a:t>
            </a:r>
            <a:r>
              <a:rPr lang="en-US" sz="1600" dirty="0" smtClean="0"/>
              <a:t>-impact regions using R-tree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0796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62" grpId="0" animBg="1"/>
      <p:bldP spid="6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 bwMode="auto">
          <a:xfrm>
            <a:off x="457200" y="476250"/>
            <a:ext cx="82296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Experimental Settings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322388"/>
            <a:ext cx="8229600" cy="4606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dirty="0" smtClean="0"/>
              <a:t>Dataset</a:t>
            </a:r>
          </a:p>
          <a:p>
            <a:pPr lvl="1"/>
            <a:r>
              <a:rPr lang="en-US" sz="2000" dirty="0" smtClean="0"/>
              <a:t>Real data set containing 175,813 POIs in North America</a:t>
            </a:r>
          </a:p>
          <a:p>
            <a:pPr lvl="1"/>
            <a:r>
              <a:rPr lang="en-US" sz="2000" dirty="0" smtClean="0"/>
              <a:t>Static attributes are synthetically generated</a:t>
            </a:r>
          </a:p>
          <a:p>
            <a:pPr lvl="1"/>
            <a:r>
              <a:rPr lang="en-US" sz="2000" dirty="0" smtClean="0"/>
              <a:t>Query points belong to cars moving on road network (using </a:t>
            </a:r>
            <a:r>
              <a:rPr lang="en-US" sz="2000" dirty="0" err="1" smtClean="0"/>
              <a:t>Brinkhoff</a:t>
            </a:r>
            <a:r>
              <a:rPr lang="en-US" sz="2000" dirty="0" smtClean="0"/>
              <a:t> data generator)</a:t>
            </a:r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 smtClean="0"/>
              <a:t>100 queries are generated and each query is monitored for 5 minutes. Figures report the total cost for all queries.</a:t>
            </a:r>
          </a:p>
          <a:p>
            <a:pPr lvl="1"/>
            <a:endParaRPr lang="en-US" sz="2000" dirty="0" smtClean="0"/>
          </a:p>
          <a:p>
            <a:endParaRPr lang="en-US" sz="2000" dirty="0" smtClean="0"/>
          </a:p>
        </p:txBody>
      </p:sp>
      <p:pic>
        <p:nvPicPr>
          <p:cNvPr id="20659" name="Picture 17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352800"/>
            <a:ext cx="699135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 bwMode="auto">
          <a:xfrm>
            <a:off x="457200" y="476250"/>
            <a:ext cx="82296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Experiments (effect of optimizations)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322388"/>
            <a:ext cx="8686800" cy="4606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Basic:</a:t>
            </a:r>
            <a:r>
              <a:rPr lang="en-US" sz="2000" dirty="0" smtClean="0"/>
              <a:t> The basic algorithm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No-Pseudo:</a:t>
            </a:r>
            <a:r>
              <a:rPr lang="en-US" sz="2000" dirty="0" smtClean="0"/>
              <a:t> The optimization that uses </a:t>
            </a:r>
            <a:r>
              <a:rPr lang="en-US" sz="2000" dirty="0" err="1" smtClean="0"/>
              <a:t>psuedo</a:t>
            </a:r>
            <a:r>
              <a:rPr lang="en-US" sz="2000" dirty="0" smtClean="0"/>
              <a:t>-impact regions is not used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No-Pruning:</a:t>
            </a:r>
            <a:r>
              <a:rPr lang="en-US" sz="2000" dirty="0" smtClean="0"/>
              <a:t> The pruning rules are not used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Our:</a:t>
            </a:r>
            <a:r>
              <a:rPr lang="en-US" sz="2000" dirty="0" smtClean="0"/>
              <a:t> The optimization and pruning rules are applied</a:t>
            </a:r>
            <a:endParaRPr lang="en-US" sz="600" dirty="0" smtClean="0"/>
          </a:p>
          <a:p>
            <a:pPr lvl="1">
              <a:buFont typeface="Arial" pitchFamily="34" charset="0"/>
              <a:buNone/>
            </a:pPr>
            <a:r>
              <a:rPr lang="en-US" dirty="0" smtClean="0"/>
              <a:t> 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527" y="3048000"/>
            <a:ext cx="695325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 bwMode="auto">
          <a:xfrm>
            <a:off x="457200" y="476250"/>
            <a:ext cx="82296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Experiments (effect of data cardinality)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 bwMode="auto">
          <a:xfrm>
            <a:off x="76200" y="1322388"/>
            <a:ext cx="9067800" cy="4606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Supreme:</a:t>
            </a:r>
            <a:r>
              <a:rPr lang="en-US" sz="20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Compute skyline objects using BBS SIGMOD[2003] (an IO optimal algorithm)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Compute safe </a:t>
            </a:r>
            <a:r>
              <a:rPr lang="en-US" sz="2000" dirty="0"/>
              <a:t>z</a:t>
            </a:r>
            <a:r>
              <a:rPr lang="en-US" sz="2000" dirty="0" smtClean="0"/>
              <a:t>one using an oracle (zero cost)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Repeat 1 and 2 whenever query leaves the safe zone</a:t>
            </a:r>
          </a:p>
          <a:p>
            <a:pPr marL="0" indent="0"/>
            <a:r>
              <a:rPr lang="en-US" sz="2000" dirty="0" smtClean="0">
                <a:solidFill>
                  <a:srgbClr val="FF0000"/>
                </a:solidFill>
              </a:rPr>
              <a:t>Note: </a:t>
            </a:r>
            <a:r>
              <a:rPr lang="en-US" sz="2000" dirty="0"/>
              <a:t>T</a:t>
            </a:r>
            <a:r>
              <a:rPr lang="en-US" sz="2000" dirty="0" smtClean="0"/>
              <a:t>he IO cost of Supreme is the lower bound IO </a:t>
            </a:r>
            <a:r>
              <a:rPr lang="en-US" sz="2000" dirty="0" smtClean="0"/>
              <a:t>cost</a:t>
            </a:r>
            <a:endParaRPr lang="en-US" sz="2000" dirty="0" smtClean="0"/>
          </a:p>
          <a:p>
            <a:pPr marL="0" indent="0"/>
            <a:endParaRPr lang="en-US" sz="2000" dirty="0" smtClean="0"/>
          </a:p>
          <a:p>
            <a:pPr lvl="1">
              <a:buFont typeface="Arial" pitchFamily="34" charset="0"/>
              <a:buNone/>
            </a:pPr>
            <a:r>
              <a:rPr lang="en-US" dirty="0" smtClean="0"/>
              <a:t> 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39" y="3587496"/>
            <a:ext cx="702945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864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 bwMode="auto">
          <a:xfrm>
            <a:off x="457200" y="476250"/>
            <a:ext cx="82296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Experiments (effect of dimensionality)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8" y="2286000"/>
            <a:ext cx="69437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024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 bwMode="auto">
          <a:xfrm>
            <a:off x="457200" y="476250"/>
            <a:ext cx="82296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Experiments (effect of query speed)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188" y="2224088"/>
            <a:ext cx="6905625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146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457200" y="476250"/>
            <a:ext cx="82296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Introduction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>
          <a:xfrm>
            <a:off x="494284" y="1143000"/>
            <a:ext cx="7772400" cy="887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k-Nearest Neighbors (</a:t>
            </a:r>
            <a:r>
              <a:rPr lang="en-US" sz="1800" dirty="0" err="1" smtClean="0">
                <a:solidFill>
                  <a:srgbClr val="FF0000"/>
                </a:solidFill>
              </a:rPr>
              <a:t>kNN</a:t>
            </a:r>
            <a:r>
              <a:rPr lang="en-US" sz="1800" dirty="0" smtClean="0">
                <a:solidFill>
                  <a:srgbClr val="FF0000"/>
                </a:solidFill>
              </a:rPr>
              <a:t>) Query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Return k objects closest to the </a:t>
            </a:r>
            <a:r>
              <a:rPr lang="en-US" sz="1800" smtClean="0"/>
              <a:t>query point.</a:t>
            </a:r>
            <a:endParaRPr lang="en-US" sz="1800" dirty="0" smtClean="0"/>
          </a:p>
          <a:p>
            <a:pPr marL="0" indent="0"/>
            <a:r>
              <a:rPr lang="en-US" sz="1800" dirty="0" smtClean="0">
                <a:solidFill>
                  <a:srgbClr val="FF0000"/>
                </a:solidFill>
              </a:rPr>
              <a:t>Skyline: A Multi-Criteria Query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/>
              <a:t>Given a set of criteria, an object A dominates another object B if A is better than B for </a:t>
            </a:r>
            <a:r>
              <a:rPr lang="en-US" sz="1800" dirty="0" smtClean="0">
                <a:solidFill>
                  <a:srgbClr val="FF0000"/>
                </a:solidFill>
              </a:rPr>
              <a:t>every</a:t>
            </a:r>
            <a:r>
              <a:rPr lang="en-US" sz="1800" dirty="0" smtClean="0"/>
              <a:t> criterion.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/>
              <a:t>Return every object that is not dominated by any other object.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8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800" dirty="0" smtClean="0"/>
          </a:p>
          <a:p>
            <a:pPr marL="0" indent="0"/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  <p:pic>
        <p:nvPicPr>
          <p:cNvPr id="4" name="Picture 2" descr="C:\Users\shenzt\AppData\Local\Microsoft\Windows\Temporary Internet Files\Content.IE5\8MR4J0LN\MC900440337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084" y="4760387"/>
            <a:ext cx="774700" cy="41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cse\AppData\Local\Microsoft\Windows\Temporary Internet Files\Content.IE5\H4SUXRYR\MC90005397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0484" y="4165515"/>
            <a:ext cx="465137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:\Users\cse\AppData\Local\Microsoft\Windows\Temporary Internet Files\Content.IE5\H4SUXRYR\MC90005397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147" y="5316697"/>
            <a:ext cx="465137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:\Users\cse\AppData\Local\Microsoft\Windows\Temporary Internet Files\Content.IE5\H4SUXRYR\MC90005397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5226" y="4157331"/>
            <a:ext cx="465137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694755"/>
              </p:ext>
            </p:extLst>
          </p:nvPr>
        </p:nvGraphicFramePr>
        <p:xfrm>
          <a:off x="2514599" y="3411697"/>
          <a:ext cx="2755901" cy="611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571"/>
                <a:gridCol w="958571"/>
                <a:gridCol w="838759"/>
              </a:tblGrid>
              <a:tr h="0"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Distance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Price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Rating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5Km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$30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☺☺</a:t>
                      </a:r>
                      <a:endParaRPr lang="en-US" sz="1400" dirty="0"/>
                    </a:p>
                  </a:txBody>
                  <a:tcPr marL="91451" marR="91451"/>
                </a:tc>
              </a:tr>
            </a:tbl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846327" y="5257800"/>
            <a:ext cx="3791109" cy="504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Microsoft Sans Serif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chemeClr val="tx2"/>
                </a:solidFill>
              </a:rPr>
              <a:t>Is distance the only </a:t>
            </a:r>
            <a:r>
              <a:rPr lang="en-US" sz="1800" dirty="0" err="1" smtClean="0">
                <a:solidFill>
                  <a:schemeClr val="tx2"/>
                </a:solidFill>
              </a:rPr>
              <a:t>criterian</a:t>
            </a:r>
            <a:r>
              <a:rPr lang="en-US" sz="1800" dirty="0" smtClean="0">
                <a:solidFill>
                  <a:schemeClr val="tx2"/>
                </a:solidFill>
              </a:rPr>
              <a:t>???</a:t>
            </a:r>
          </a:p>
        </p:txBody>
      </p:sp>
      <p:sp>
        <p:nvSpPr>
          <p:cNvPr id="2" name="Rectangle 1"/>
          <p:cNvSpPr/>
          <p:nvPr/>
        </p:nvSpPr>
        <p:spPr>
          <a:xfrm>
            <a:off x="4881926" y="5286217"/>
            <a:ext cx="4812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241222" y="4096170"/>
            <a:ext cx="4812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76579" y="4111410"/>
            <a:ext cx="4812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7" name="Picture 2" descr="C:\Users\cse\AppData\Local\Microsoft\Windows\Temporary Internet Files\Content.IE5\0XMJ8R9X\MC90043471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034" y="4127048"/>
            <a:ext cx="5095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C:\Users\cse\AppData\Local\Microsoft\Windows\Temporary Internet Files\Content.IE5\0XMJ8R9X\MC90043471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921" y="5286217"/>
            <a:ext cx="5095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544257"/>
              </p:ext>
            </p:extLst>
          </p:nvPr>
        </p:nvGraphicFramePr>
        <p:xfrm>
          <a:off x="6235699" y="3429000"/>
          <a:ext cx="2755901" cy="611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571"/>
                <a:gridCol w="958571"/>
                <a:gridCol w="838759"/>
              </a:tblGrid>
              <a:tr h="0"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Distance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Price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Rating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20Km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$30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☺☺</a:t>
                      </a:r>
                      <a:endParaRPr lang="en-US" sz="1400" dirty="0"/>
                    </a:p>
                  </a:txBody>
                  <a:tcPr marL="91451" marR="91451"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338037"/>
              </p:ext>
            </p:extLst>
          </p:nvPr>
        </p:nvGraphicFramePr>
        <p:xfrm>
          <a:off x="5866846" y="5292313"/>
          <a:ext cx="3200955" cy="611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3372"/>
                <a:gridCol w="1113372"/>
                <a:gridCol w="974211"/>
              </a:tblGrid>
              <a:tr h="136621"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Distance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Price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Rating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10Km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$20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☺☺☺☺</a:t>
                      </a:r>
                      <a:endParaRPr lang="en-US" sz="1400" dirty="0"/>
                    </a:p>
                  </a:txBody>
                  <a:tcPr marL="91451" marR="9145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2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2388"/>
            <a:ext cx="8229600" cy="4606925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en-US" dirty="0" smtClean="0">
              <a:ea typeface="ＭＳ Ｐゴシック" pitchFamily="-84" charset="-128"/>
            </a:endParaRPr>
          </a:p>
          <a:p>
            <a:pPr>
              <a:buFont typeface="Arial" charset="0"/>
              <a:buNone/>
              <a:defRPr/>
            </a:pPr>
            <a:endParaRPr lang="en-US" dirty="0" smtClean="0">
              <a:ea typeface="ＭＳ Ｐゴシック" pitchFamily="-84" charset="-128"/>
            </a:endParaRPr>
          </a:p>
          <a:p>
            <a:pPr algn="ctr">
              <a:buFont typeface="Arial" charset="0"/>
              <a:buNone/>
              <a:defRPr/>
            </a:pPr>
            <a:r>
              <a:rPr lang="en-US" sz="4800" i="1" dirty="0" smtClean="0">
                <a:latin typeface="+mj-lt"/>
                <a:ea typeface="ＭＳ Ｐゴシック" pitchFamily="-84" charset="-128"/>
              </a:rPr>
              <a:t>Thank You!</a:t>
            </a:r>
          </a:p>
          <a:p>
            <a:pPr algn="ctr">
              <a:buFont typeface="Arial" charset="0"/>
              <a:buNone/>
              <a:defRPr/>
            </a:pPr>
            <a:r>
              <a:rPr lang="en-US" sz="4800" i="1" dirty="0" smtClean="0">
                <a:latin typeface="+mj-lt"/>
                <a:ea typeface="ＭＳ Ｐゴシック" pitchFamily="-84" charset="-128"/>
              </a:rPr>
              <a:t>Any Questions?</a:t>
            </a:r>
            <a:endParaRPr lang="en-US" sz="4800" i="1" dirty="0">
              <a:latin typeface="+mj-lt"/>
              <a:ea typeface="ＭＳ Ｐゴシック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457200" y="476250"/>
            <a:ext cx="82296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Introduction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>
          <a:xfrm>
            <a:off x="494284" y="1143000"/>
            <a:ext cx="7963916" cy="887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Continuous Queries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Continuously monitor the results as the query moves.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E.g., Continuous </a:t>
            </a:r>
            <a:r>
              <a:rPr lang="en-US" sz="1800" dirty="0" err="1" smtClean="0"/>
              <a:t>kNN</a:t>
            </a:r>
            <a:r>
              <a:rPr lang="en-US" sz="1800" dirty="0" smtClean="0"/>
              <a:t> queries, continuous range queries, continuous reverse k nearest neighbors queries</a:t>
            </a:r>
          </a:p>
          <a:p>
            <a:pPr marL="0" indent="0"/>
            <a:r>
              <a:rPr lang="en-US" sz="1800" dirty="0" smtClean="0"/>
              <a:t>In this paper, we study continuous skyline queries for moving query points where distance is one of the criterions.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8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800" dirty="0" smtClean="0"/>
          </a:p>
          <a:p>
            <a:pPr marL="0" indent="0"/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  <p:pic>
        <p:nvPicPr>
          <p:cNvPr id="4" name="Picture 2" descr="C:\Users\shenzt\AppData\Local\Microsoft\Windows\Temporary Internet Files\Content.IE5\8MR4J0LN\MC900440337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084" y="4760387"/>
            <a:ext cx="774700" cy="41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cse\AppData\Local\Microsoft\Windows\Temporary Internet Files\Content.IE5\H4SUXRYR\MC90005397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0484" y="4165515"/>
            <a:ext cx="465137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:\Users\cse\AppData\Local\Microsoft\Windows\Temporary Internet Files\Content.IE5\H4SUXRYR\MC90005397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147" y="5316697"/>
            <a:ext cx="465137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:\Users\cse\AppData\Local\Microsoft\Windows\Temporary Internet Files\Content.IE5\H4SUXRYR\MC90005397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5226" y="4157331"/>
            <a:ext cx="465137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399864"/>
              </p:ext>
            </p:extLst>
          </p:nvPr>
        </p:nvGraphicFramePr>
        <p:xfrm>
          <a:off x="2514599" y="3411697"/>
          <a:ext cx="2755901" cy="611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571"/>
                <a:gridCol w="958571"/>
                <a:gridCol w="838759"/>
              </a:tblGrid>
              <a:tr h="0"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Distance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Price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Rating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5Km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$30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☺☺</a:t>
                      </a:r>
                      <a:endParaRPr lang="en-US" sz="1400" dirty="0"/>
                    </a:p>
                  </a:txBody>
                  <a:tcPr marL="91451" marR="91451"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881926" y="5286217"/>
            <a:ext cx="4812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241222" y="4096170"/>
            <a:ext cx="4812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76579" y="4111410"/>
            <a:ext cx="4812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063992"/>
              </p:ext>
            </p:extLst>
          </p:nvPr>
        </p:nvGraphicFramePr>
        <p:xfrm>
          <a:off x="6235699" y="3429000"/>
          <a:ext cx="2755901" cy="611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571"/>
                <a:gridCol w="958571"/>
                <a:gridCol w="838759"/>
              </a:tblGrid>
              <a:tr h="0"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Distance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Price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Rating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20Km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$30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☺☺</a:t>
                      </a:r>
                      <a:endParaRPr lang="en-US" sz="1400" dirty="0"/>
                    </a:p>
                  </a:txBody>
                  <a:tcPr marL="91451" marR="91451"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980380"/>
              </p:ext>
            </p:extLst>
          </p:nvPr>
        </p:nvGraphicFramePr>
        <p:xfrm>
          <a:off x="5866846" y="5292313"/>
          <a:ext cx="3200955" cy="611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3372"/>
                <a:gridCol w="1113372"/>
                <a:gridCol w="974211"/>
              </a:tblGrid>
              <a:tr h="136621"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Distance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Price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Rating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10Km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$20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☺☺☺☺</a:t>
                      </a:r>
                      <a:endParaRPr lang="en-US" sz="1400" dirty="0"/>
                    </a:p>
                  </a:txBody>
                  <a:tcPr marL="91451" marR="91451"/>
                </a:tc>
              </a:tr>
            </a:tbl>
          </a:graphicData>
        </a:graphic>
      </p:graphicFrame>
      <p:pic>
        <p:nvPicPr>
          <p:cNvPr id="16" name="Picture 2" descr="C:\Users\cse\AppData\Local\Microsoft\Windows\Temporary Internet Files\Content.IE5\0XMJ8R9X\MC90043471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8258" y="4128798"/>
            <a:ext cx="5095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 descr="C:\Users\cse\AppData\Local\Microsoft\Windows\Temporary Internet Files\Content.IE5\0XMJ8R9X\MC90043471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921" y="5273040"/>
            <a:ext cx="5095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758876"/>
              </p:ext>
            </p:extLst>
          </p:nvPr>
        </p:nvGraphicFramePr>
        <p:xfrm>
          <a:off x="2481833" y="3429000"/>
          <a:ext cx="2755901" cy="611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571"/>
                <a:gridCol w="958571"/>
                <a:gridCol w="838759"/>
              </a:tblGrid>
              <a:tr h="0"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Distance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Price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Rating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3.1Km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$30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☺☺</a:t>
                      </a:r>
                      <a:endParaRPr lang="en-US" sz="1400" dirty="0"/>
                    </a:p>
                  </a:txBody>
                  <a:tcPr marL="91451" marR="91451"/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528412"/>
              </p:ext>
            </p:extLst>
          </p:nvPr>
        </p:nvGraphicFramePr>
        <p:xfrm>
          <a:off x="5866845" y="5316697"/>
          <a:ext cx="3200955" cy="611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3372"/>
                <a:gridCol w="1113372"/>
                <a:gridCol w="974211"/>
              </a:tblGrid>
              <a:tr h="136621"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Distance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Price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Rating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3Km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$20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☺☺☺☺</a:t>
                      </a:r>
                      <a:endParaRPr lang="en-US" sz="1400" dirty="0"/>
                    </a:p>
                  </a:txBody>
                  <a:tcPr marL="91451" marR="91451"/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966290"/>
              </p:ext>
            </p:extLst>
          </p:nvPr>
        </p:nvGraphicFramePr>
        <p:xfrm>
          <a:off x="6248400" y="3429000"/>
          <a:ext cx="2755901" cy="611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571"/>
                <a:gridCol w="958571"/>
                <a:gridCol w="838759"/>
              </a:tblGrid>
              <a:tr h="0"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Distance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Price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Rating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15Km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$30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☺☺</a:t>
                      </a:r>
                      <a:endParaRPr lang="en-US" sz="1400" dirty="0"/>
                    </a:p>
                  </a:txBody>
                  <a:tcPr marL="91451" marR="91451"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750031"/>
              </p:ext>
            </p:extLst>
          </p:nvPr>
        </p:nvGraphicFramePr>
        <p:xfrm>
          <a:off x="2501899" y="3427476"/>
          <a:ext cx="2755901" cy="611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571"/>
                <a:gridCol w="958571"/>
                <a:gridCol w="838759"/>
              </a:tblGrid>
              <a:tr h="0"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Distance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Price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Rating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15Km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$30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☺☺</a:t>
                      </a:r>
                      <a:endParaRPr lang="en-US" sz="1400" dirty="0"/>
                    </a:p>
                  </a:txBody>
                  <a:tcPr marL="91451" marR="91451"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632340"/>
              </p:ext>
            </p:extLst>
          </p:nvPr>
        </p:nvGraphicFramePr>
        <p:xfrm>
          <a:off x="5881355" y="5256276"/>
          <a:ext cx="3200955" cy="611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3372"/>
                <a:gridCol w="1113372"/>
                <a:gridCol w="974211"/>
              </a:tblGrid>
              <a:tr h="136621"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Distance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Price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Rating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5Km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$20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☺☺☺☺</a:t>
                      </a:r>
                      <a:endParaRPr lang="en-US" sz="1400" dirty="0"/>
                    </a:p>
                  </a:txBody>
                  <a:tcPr marL="91451" marR="91451"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109321"/>
              </p:ext>
            </p:extLst>
          </p:nvPr>
        </p:nvGraphicFramePr>
        <p:xfrm>
          <a:off x="6248400" y="3429000"/>
          <a:ext cx="2755901" cy="611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571"/>
                <a:gridCol w="958571"/>
                <a:gridCol w="838759"/>
              </a:tblGrid>
              <a:tr h="0"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Distance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Price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10" b="1" i="0" baseline="0" dirty="0" smtClean="0">
                          <a:solidFill>
                            <a:srgbClr val="FF0000"/>
                          </a:solidFill>
                        </a:rPr>
                        <a:t>Rating</a:t>
                      </a:r>
                      <a:endParaRPr lang="en-US" sz="1410" b="1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91451" marR="91451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4Km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$30</a:t>
                      </a:r>
                      <a:endParaRPr lang="en-US" sz="1400" dirty="0"/>
                    </a:p>
                  </a:txBody>
                  <a:tcPr marL="91451" marR="9145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☺☺</a:t>
                      </a:r>
                      <a:endParaRPr lang="en-US" sz="1400" dirty="0"/>
                    </a:p>
                  </a:txBody>
                  <a:tcPr marL="91451" marR="91451"/>
                </a:tc>
              </a:tr>
            </a:tbl>
          </a:graphicData>
        </a:graphic>
      </p:graphicFrame>
      <p:pic>
        <p:nvPicPr>
          <p:cNvPr id="29" name="Picture 2" descr="C:\Users\cse\AppData\Local\Microsoft\Windows\Temporary Internet Files\Content.IE5\0XMJ8R9X\MC90043471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5226" y="4137097"/>
            <a:ext cx="5095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ounded Rectangular Callout 30"/>
          <p:cNvSpPr/>
          <p:nvPr/>
        </p:nvSpPr>
        <p:spPr>
          <a:xfrm>
            <a:off x="82296" y="4670497"/>
            <a:ext cx="4700380" cy="917003"/>
          </a:xfrm>
          <a:prstGeom prst="wedgeRoundRectCallout">
            <a:avLst>
              <a:gd name="adj1" fmla="val -17398"/>
              <a:gd name="adj2" fmla="val -224436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/>
              <a:t>We support arbitrary distance metric, e.g., Euclidean distance in 3d, road network distance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7612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20999E-6 L 0.17864 -0.0023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24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864 -0.00232 L 0.32864 -0.00232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457200" y="476250"/>
            <a:ext cx="82296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>
          <a:xfrm>
            <a:off x="494284" y="1143000"/>
            <a:ext cx="7963916" cy="2590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sz="1800" dirty="0" smtClean="0">
                <a:solidFill>
                  <a:srgbClr val="FF0000"/>
                </a:solidFill>
              </a:rPr>
              <a:t>Solution Strategy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/>
              <a:t>Assign query a safe zone such that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results remain valid as long as query remains inside the safe zone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/>
              <a:t>Re-compute the results only when query moves out of safe zone</a:t>
            </a:r>
            <a:endParaRPr lang="en-US" sz="1800" dirty="0"/>
          </a:p>
          <a:p>
            <a:pPr lvl="1">
              <a:buFont typeface="Wingdings" pitchFamily="2" charset="2"/>
              <a:buChar char="Ø"/>
            </a:pPr>
            <a:endParaRPr lang="en-US" sz="3200" dirty="0" smtClean="0"/>
          </a:p>
          <a:p>
            <a:pPr marL="0" indent="0"/>
            <a:endParaRPr lang="en-US" sz="1800" dirty="0" smtClean="0"/>
          </a:p>
          <a:p>
            <a:pPr marL="0" indent="0"/>
            <a:endParaRPr lang="en-US" sz="1800" dirty="0" smtClean="0"/>
          </a:p>
          <a:p>
            <a:pPr>
              <a:buFont typeface="Wingdings" pitchFamily="2" charset="2"/>
              <a:buChar char="Ø"/>
            </a:pPr>
            <a:endParaRPr lang="en-US" sz="18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800" dirty="0" smtClean="0"/>
          </a:p>
          <a:p>
            <a:pPr marL="0" indent="0"/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14051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457200" y="476250"/>
            <a:ext cx="82296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Related Work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>
          <a:xfrm>
            <a:off x="494284" y="1143000"/>
            <a:ext cx="8497316" cy="2590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sz="1800" dirty="0" smtClean="0">
                <a:solidFill>
                  <a:srgbClr val="FF0000"/>
                </a:solidFill>
              </a:rPr>
              <a:t>Continuous Skyline Queries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/>
              <a:t>Huang et. al [TKDE 2006] and Lee et. al [ICDE 2009] </a:t>
            </a:r>
            <a:r>
              <a:rPr lang="en-US" sz="1800" dirty="0" smtClean="0">
                <a:solidFill>
                  <a:srgbClr val="00B0F0"/>
                </a:solidFill>
              </a:rPr>
              <a:t>(known velocities)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err="1"/>
              <a:t>Tian</a:t>
            </a:r>
            <a:r>
              <a:rPr lang="en-US" sz="1800" dirty="0"/>
              <a:t> et. al [MOBIDE 2007</a:t>
            </a:r>
            <a:r>
              <a:rPr lang="en-US" sz="1800" dirty="0" smtClean="0"/>
              <a:t>] </a:t>
            </a:r>
            <a:r>
              <a:rPr lang="en-US" sz="1800" dirty="0" smtClean="0">
                <a:solidFill>
                  <a:srgbClr val="00B0F0"/>
                </a:solidFill>
              </a:rPr>
              <a:t>(moving objects, static query)</a:t>
            </a:r>
            <a:endParaRPr lang="en-US" sz="1800" dirty="0" smtClean="0"/>
          </a:p>
          <a:p>
            <a:pPr>
              <a:buFont typeface="Wingdings" pitchFamily="2" charset="2"/>
              <a:buChar char="Ø"/>
            </a:pPr>
            <a:r>
              <a:rPr lang="en-US" sz="1800" dirty="0" err="1" smtClean="0"/>
              <a:t>Hsueh</a:t>
            </a:r>
            <a:r>
              <a:rPr lang="en-US" sz="1800" dirty="0" smtClean="0"/>
              <a:t> et. al [DEXA 2008]</a:t>
            </a:r>
            <a:r>
              <a:rPr lang="en-US" sz="1800" dirty="0" smtClean="0">
                <a:solidFill>
                  <a:srgbClr val="00B0F0"/>
                </a:solidFill>
              </a:rPr>
              <a:t> (designed for small update ratio)</a:t>
            </a:r>
          </a:p>
          <a:p>
            <a:pPr marL="0" indent="0"/>
            <a:endParaRPr lang="en-US" sz="1800" dirty="0" smtClean="0"/>
          </a:p>
          <a:p>
            <a:pPr marL="0" indent="0"/>
            <a:r>
              <a:rPr lang="en-US" sz="1800" dirty="0" smtClean="0">
                <a:solidFill>
                  <a:srgbClr val="FF0000"/>
                </a:solidFill>
              </a:rPr>
              <a:t>Safe zone based approaches for other queries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 err="1" smtClean="0"/>
              <a:t>kNN</a:t>
            </a:r>
            <a:r>
              <a:rPr lang="en-US" sz="1800" dirty="0" smtClean="0"/>
              <a:t> queries: Zhang et. al [SIGMOD 2003</a:t>
            </a:r>
            <a:r>
              <a:rPr lang="en-US" sz="1800" dirty="0"/>
              <a:t>], </a:t>
            </a:r>
            <a:r>
              <a:rPr lang="en-US" sz="1800" dirty="0" err="1"/>
              <a:t>Nutanong</a:t>
            </a:r>
            <a:r>
              <a:rPr lang="en-US" sz="1800" dirty="0"/>
              <a:t> et. al </a:t>
            </a:r>
            <a:r>
              <a:rPr lang="en-US" sz="1800" dirty="0" smtClean="0"/>
              <a:t>[PVLDB 2008</a:t>
            </a:r>
            <a:r>
              <a:rPr lang="en-US" sz="1800" dirty="0"/>
              <a:t>] </a:t>
            </a:r>
            <a:r>
              <a:rPr lang="en-US" sz="1800" dirty="0" smtClean="0"/>
              <a:t>, </a:t>
            </a:r>
            <a:r>
              <a:rPr lang="en-US" sz="1800" dirty="0" err="1" smtClean="0"/>
              <a:t>Hasan</a:t>
            </a:r>
            <a:r>
              <a:rPr lang="en-US" sz="1800" dirty="0" smtClean="0"/>
              <a:t> et. al [SSTD 2009]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Range queries: Zhang et. al [SIGMOD 2003] and </a:t>
            </a:r>
            <a:r>
              <a:rPr lang="en-US" sz="1800" dirty="0" err="1" smtClean="0"/>
              <a:t>Cheema</a:t>
            </a:r>
            <a:r>
              <a:rPr lang="en-US" sz="1800" dirty="0" smtClean="0"/>
              <a:t> et. al [ICDE 2010]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Group NN queries: Li et. </a:t>
            </a:r>
            <a:r>
              <a:rPr lang="en-US" sz="1800" dirty="0"/>
              <a:t>a</a:t>
            </a:r>
            <a:r>
              <a:rPr lang="en-US" sz="1800" dirty="0" smtClean="0"/>
              <a:t>l [ICDE 2013]</a:t>
            </a:r>
          </a:p>
          <a:p>
            <a:pPr marL="0" indent="0"/>
            <a:endParaRPr lang="en-US" sz="1800" dirty="0" smtClean="0"/>
          </a:p>
          <a:p>
            <a:pPr marL="0" indent="0"/>
            <a:endParaRPr lang="en-US" sz="1800" dirty="0" smtClean="0"/>
          </a:p>
          <a:p>
            <a:pPr>
              <a:buFont typeface="Wingdings" pitchFamily="2" charset="2"/>
              <a:buChar char="Ø"/>
            </a:pPr>
            <a:endParaRPr lang="en-US" sz="18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800" dirty="0" smtClean="0"/>
          </a:p>
          <a:p>
            <a:pPr marL="0" indent="0"/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28572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457200" y="476250"/>
            <a:ext cx="82296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Solution Overview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>
          <a:xfrm>
            <a:off x="494284" y="1143000"/>
            <a:ext cx="8421116" cy="2590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sz="1800" dirty="0" smtClean="0">
                <a:solidFill>
                  <a:srgbClr val="FF0000"/>
                </a:solidFill>
              </a:rPr>
              <a:t>Solution Strategy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/>
              <a:t>Compute safe zone and the query results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results remain valid as long as query remains inside the safe zone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/>
              <a:t>Re-compute the safe zone and results when query moves out of safe zone</a:t>
            </a:r>
            <a:endParaRPr lang="en-US" sz="1800" dirty="0"/>
          </a:p>
          <a:p>
            <a:pPr lvl="1">
              <a:buFont typeface="Wingdings" pitchFamily="2" charset="2"/>
              <a:buChar char="Ø"/>
            </a:pPr>
            <a:endParaRPr lang="en-US" sz="3200" dirty="0" smtClean="0"/>
          </a:p>
          <a:p>
            <a:pPr marL="0" indent="0"/>
            <a:endParaRPr lang="en-US" sz="1800" dirty="0" smtClean="0">
              <a:solidFill>
                <a:srgbClr val="FF0000"/>
              </a:solidFill>
            </a:endParaRPr>
          </a:p>
          <a:p>
            <a:pPr marL="0" indent="0"/>
            <a:r>
              <a:rPr lang="en-US" sz="1800" dirty="0" smtClean="0">
                <a:solidFill>
                  <a:srgbClr val="FF0000"/>
                </a:solidFill>
              </a:rPr>
              <a:t>How to compute the safe zone?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/>
            <a:endParaRPr lang="en-US" sz="1800" dirty="0" smtClean="0"/>
          </a:p>
          <a:p>
            <a:pPr marL="0" indent="0"/>
            <a:endParaRPr lang="en-US" sz="1800" dirty="0" smtClean="0"/>
          </a:p>
          <a:p>
            <a:pPr>
              <a:buFont typeface="Wingdings" pitchFamily="2" charset="2"/>
              <a:buChar char="Ø"/>
            </a:pPr>
            <a:endParaRPr lang="en-US" sz="18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800" dirty="0" smtClean="0"/>
          </a:p>
          <a:p>
            <a:pPr marL="0" indent="0"/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21676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1066800" y="4419600"/>
            <a:ext cx="25908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293" name="Rectangle 11292"/>
          <p:cNvSpPr/>
          <p:nvPr/>
        </p:nvSpPr>
        <p:spPr>
          <a:xfrm>
            <a:off x="1066800" y="3505200"/>
            <a:ext cx="2133600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457200" y="476250"/>
            <a:ext cx="82296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Formalizing Safe Zone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>
          <a:xfrm>
            <a:off x="76200" y="1143000"/>
            <a:ext cx="8839200" cy="160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sz="1800" dirty="0" smtClean="0"/>
              <a:t>An object A is a skyline object if and only if there does not exist any object X better than A on </a:t>
            </a:r>
            <a:r>
              <a:rPr lang="en-US" sz="1800" dirty="0" smtClean="0">
                <a:solidFill>
                  <a:srgbClr val="FF0000"/>
                </a:solidFill>
              </a:rPr>
              <a:t>every</a:t>
            </a:r>
            <a:r>
              <a:rPr lang="en-US" sz="1800" dirty="0" smtClean="0"/>
              <a:t> dimension, i.e.,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/>
              <a:t>An object A is a skyline if and only if, for each object X that is better than A in </a:t>
            </a:r>
            <a:r>
              <a:rPr lang="en-US" sz="1800" dirty="0" smtClean="0">
                <a:solidFill>
                  <a:srgbClr val="FF0000"/>
                </a:solidFill>
              </a:rPr>
              <a:t>every static</a:t>
            </a:r>
            <a:r>
              <a:rPr lang="en-US" sz="1800" dirty="0" smtClean="0"/>
              <a:t> dimension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 smtClean="0"/>
              <a:t>A is better than X in dynamic dimension (distance), i.e., A is closer to q than X</a:t>
            </a:r>
            <a:endParaRPr lang="en-US" sz="1800" dirty="0"/>
          </a:p>
          <a:p>
            <a:pPr marL="0" indent="0"/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066800" y="5334000"/>
            <a:ext cx="2895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1066800" y="3124200"/>
            <a:ext cx="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105400" y="2971800"/>
            <a:ext cx="3048000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3124200" y="3429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Oval 9"/>
          <p:cNvSpPr/>
          <p:nvPr/>
        </p:nvSpPr>
        <p:spPr>
          <a:xfrm>
            <a:off x="3581400" y="4343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Oval 10"/>
          <p:cNvSpPr/>
          <p:nvPr/>
        </p:nvSpPr>
        <p:spPr>
          <a:xfrm>
            <a:off x="1295400" y="3810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Oval 11"/>
          <p:cNvSpPr/>
          <p:nvPr/>
        </p:nvSpPr>
        <p:spPr>
          <a:xfrm>
            <a:off x="2514600" y="4495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2057400" y="5029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Oval 13"/>
          <p:cNvSpPr/>
          <p:nvPr/>
        </p:nvSpPr>
        <p:spPr>
          <a:xfrm>
            <a:off x="6400800" y="4114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/>
          <p:cNvSpPr/>
          <p:nvPr/>
        </p:nvSpPr>
        <p:spPr>
          <a:xfrm>
            <a:off x="5943600" y="3581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7391400" y="3581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Oval 16"/>
          <p:cNvSpPr/>
          <p:nvPr/>
        </p:nvSpPr>
        <p:spPr>
          <a:xfrm>
            <a:off x="5867400" y="5029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Oval 17"/>
          <p:cNvSpPr/>
          <p:nvPr/>
        </p:nvSpPr>
        <p:spPr>
          <a:xfrm>
            <a:off x="7391400" y="4114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5-Point Star 7"/>
          <p:cNvSpPr/>
          <p:nvPr/>
        </p:nvSpPr>
        <p:spPr>
          <a:xfrm>
            <a:off x="6553200" y="4419600"/>
            <a:ext cx="228600" cy="2286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ectangle 19"/>
          <p:cNvSpPr/>
          <p:nvPr/>
        </p:nvSpPr>
        <p:spPr>
          <a:xfrm>
            <a:off x="1447800" y="357530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667000" y="431113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29703" y="489025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261178" y="324433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738281" y="408253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594695" y="484453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15000" y="323340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543800" y="4148066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160190" y="4050268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543800" y="3364468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541190" y="4583668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292" name="TextBox 11291"/>
          <p:cNvSpPr txBox="1"/>
          <p:nvPr/>
        </p:nvSpPr>
        <p:spPr>
          <a:xfrm>
            <a:off x="3359338" y="5454134"/>
            <a:ext cx="748923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Price</a:t>
            </a:r>
          </a:p>
        </p:txBody>
      </p:sp>
      <p:sp>
        <p:nvSpPr>
          <p:cNvPr id="65" name="TextBox 64"/>
          <p:cNvSpPr txBox="1"/>
          <p:nvPr/>
        </p:nvSpPr>
        <p:spPr>
          <a:xfrm rot="16200000">
            <a:off x="317877" y="3534947"/>
            <a:ext cx="1095172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Ranking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406162" y="5334000"/>
            <a:ext cx="2518638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Location coordinates</a:t>
            </a:r>
          </a:p>
        </p:txBody>
      </p:sp>
      <p:sp>
        <p:nvSpPr>
          <p:cNvPr id="68" name="Rounded Rectangular Callout 67"/>
          <p:cNvSpPr/>
          <p:nvPr/>
        </p:nvSpPr>
        <p:spPr>
          <a:xfrm>
            <a:off x="558591" y="5567537"/>
            <a:ext cx="1956009" cy="444167"/>
          </a:xfrm>
          <a:prstGeom prst="wedgeRoundRectCallout">
            <a:avLst>
              <a:gd name="adj1" fmla="val 36090"/>
              <a:gd name="adj2" fmla="val -79905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/>
              <a:t>Static dimensions</a:t>
            </a:r>
            <a:endParaRPr lang="en-US" sz="1600" dirty="0"/>
          </a:p>
        </p:txBody>
      </p:sp>
      <p:pic>
        <p:nvPicPr>
          <p:cNvPr id="74" name="Picture 2" descr="C:\Users\cse\AppData\Local\Microsoft\Windows\Temporary Internet Files\Content.IE5\0XMJ8R9X\MC9004347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606" y="2924556"/>
            <a:ext cx="5095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94" name="Rectangle 1129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76" name="Picture 4" descr="C:\Users\cse\AppData\Local\Microsoft\Windows\Temporary Internet Files\Content.IE5\PIPA71RR\MC90043253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4157210"/>
            <a:ext cx="5905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Oval 76"/>
          <p:cNvSpPr/>
          <p:nvPr/>
        </p:nvSpPr>
        <p:spPr>
          <a:xfrm>
            <a:off x="7391400" y="4114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8" name="Oval 77"/>
          <p:cNvSpPr/>
          <p:nvPr/>
        </p:nvSpPr>
        <p:spPr>
          <a:xfrm>
            <a:off x="5943600" y="3581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886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mph" presetSubtype="0" repeatCount="indefinite" fill="remov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4" dur="50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8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9" dur="50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34" dur="50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58" dur="500" autoRev="1" fill="remove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" dur="500" autoRev="1" fill="remove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" dur="500" autoRev="1" fill="remove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500" autoRev="1" fill="remove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2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3" dur="50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" dur="50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50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11293" grpId="0" animBg="1"/>
      <p:bldP spid="11293" grpId="1" animBg="1"/>
      <p:bldP spid="15" grpId="0" animBg="1"/>
      <p:bldP spid="17" grpId="0" animBg="1"/>
      <p:bldP spid="18" grpId="0" animBg="1"/>
      <p:bldP spid="77" grpId="0" animBg="1"/>
      <p:bldP spid="77" grpId="1" animBg="1"/>
      <p:bldP spid="78" grpId="0" animBg="1"/>
      <p:bldP spid="7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1066800" y="4419600"/>
            <a:ext cx="25908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293" name="Rectangle 11292"/>
          <p:cNvSpPr/>
          <p:nvPr/>
        </p:nvSpPr>
        <p:spPr>
          <a:xfrm>
            <a:off x="1066800" y="3505200"/>
            <a:ext cx="2133600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287" name="Isosceles Triangle 11286"/>
          <p:cNvSpPr/>
          <p:nvPr/>
        </p:nvSpPr>
        <p:spPr>
          <a:xfrm rot="1987245">
            <a:off x="6017976" y="3465585"/>
            <a:ext cx="1461674" cy="1410574"/>
          </a:xfrm>
          <a:prstGeom prst="triangle">
            <a:avLst>
              <a:gd name="adj" fmla="val 3356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457200" y="476250"/>
            <a:ext cx="82296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Formalizing Safe Zone</a:t>
            </a:r>
            <a:endParaRPr lang="en-US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>
          <a:xfrm>
            <a:off x="76200" y="1143000"/>
            <a:ext cx="9067800" cy="160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sz="1800" dirty="0" smtClean="0"/>
              <a:t>An object A is a skyline object if and only if there does not exist any object X better than A on </a:t>
            </a:r>
            <a:r>
              <a:rPr lang="en-US" sz="1800" dirty="0" smtClean="0">
                <a:solidFill>
                  <a:srgbClr val="FF0000"/>
                </a:solidFill>
              </a:rPr>
              <a:t>every</a:t>
            </a:r>
            <a:r>
              <a:rPr lang="en-US" sz="1800" dirty="0" smtClean="0"/>
              <a:t> dimension, i.e.,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/>
              <a:t>For each object X that is better than A in </a:t>
            </a:r>
            <a:r>
              <a:rPr lang="en-US" sz="1800" dirty="0">
                <a:solidFill>
                  <a:srgbClr val="FF0000"/>
                </a:solidFill>
              </a:rPr>
              <a:t>every static</a:t>
            </a:r>
            <a:r>
              <a:rPr lang="en-US" sz="1800" dirty="0"/>
              <a:t> dimension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/>
              <a:t>A is better in dynamic dimension (distance), i.e., A is closer to q than X</a:t>
            </a:r>
          </a:p>
          <a:p>
            <a:pPr marL="0" indent="0"/>
            <a:r>
              <a:rPr lang="en-US" sz="1800" dirty="0" smtClean="0">
                <a:solidFill>
                  <a:srgbClr val="0070C0"/>
                </a:solidFill>
              </a:rPr>
              <a:t>An object A remains a skyline object as long as it is closer to q than every such object X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marL="0" indent="0"/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066800" y="5334000"/>
            <a:ext cx="2895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1066800" y="3124200"/>
            <a:ext cx="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105400" y="2971800"/>
            <a:ext cx="3048000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3124200" y="3429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Oval 9"/>
          <p:cNvSpPr/>
          <p:nvPr/>
        </p:nvSpPr>
        <p:spPr>
          <a:xfrm>
            <a:off x="3581400" y="4343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Oval 10"/>
          <p:cNvSpPr/>
          <p:nvPr/>
        </p:nvSpPr>
        <p:spPr>
          <a:xfrm>
            <a:off x="1295400" y="3810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Oval 11"/>
          <p:cNvSpPr/>
          <p:nvPr/>
        </p:nvSpPr>
        <p:spPr>
          <a:xfrm>
            <a:off x="2502590" y="4495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2057400" y="5029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Oval 13"/>
          <p:cNvSpPr/>
          <p:nvPr/>
        </p:nvSpPr>
        <p:spPr>
          <a:xfrm>
            <a:off x="6400800" y="4114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/>
          <p:cNvSpPr/>
          <p:nvPr/>
        </p:nvSpPr>
        <p:spPr>
          <a:xfrm>
            <a:off x="5943600" y="3581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7391400" y="3581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Oval 16"/>
          <p:cNvSpPr/>
          <p:nvPr/>
        </p:nvSpPr>
        <p:spPr>
          <a:xfrm>
            <a:off x="5867400" y="5029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5-Point Star 7"/>
          <p:cNvSpPr/>
          <p:nvPr/>
        </p:nvSpPr>
        <p:spPr>
          <a:xfrm>
            <a:off x="6553200" y="4419600"/>
            <a:ext cx="228600" cy="2286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ectangle 19"/>
          <p:cNvSpPr/>
          <p:nvPr/>
        </p:nvSpPr>
        <p:spPr>
          <a:xfrm>
            <a:off x="1447800" y="357530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654990" y="431113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29703" y="489025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261178" y="324433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738281" y="408253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594695" y="484453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15000" y="323340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543800" y="4148066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160190" y="4050268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543800" y="3364468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541190" y="4583668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292" name="TextBox 11291"/>
          <p:cNvSpPr txBox="1"/>
          <p:nvPr/>
        </p:nvSpPr>
        <p:spPr>
          <a:xfrm>
            <a:off x="3359338" y="5454134"/>
            <a:ext cx="748923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Price</a:t>
            </a:r>
          </a:p>
        </p:txBody>
      </p:sp>
      <p:sp>
        <p:nvSpPr>
          <p:cNvPr id="65" name="TextBox 64"/>
          <p:cNvSpPr txBox="1"/>
          <p:nvPr/>
        </p:nvSpPr>
        <p:spPr>
          <a:xfrm rot="16200000">
            <a:off x="317877" y="3534947"/>
            <a:ext cx="1095172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Ranking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406162" y="5334000"/>
            <a:ext cx="2518638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Location coordinates</a:t>
            </a:r>
          </a:p>
        </p:txBody>
      </p:sp>
      <p:sp>
        <p:nvSpPr>
          <p:cNvPr id="68" name="Rounded Rectangular Callout 67"/>
          <p:cNvSpPr/>
          <p:nvPr/>
        </p:nvSpPr>
        <p:spPr>
          <a:xfrm>
            <a:off x="558591" y="5567537"/>
            <a:ext cx="1956009" cy="444167"/>
          </a:xfrm>
          <a:prstGeom prst="wedgeRoundRectCallout">
            <a:avLst>
              <a:gd name="adj1" fmla="val 36090"/>
              <a:gd name="adj2" fmla="val -79905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/>
              <a:t>Static dimensions</a:t>
            </a:r>
            <a:endParaRPr lang="en-US" sz="1600" dirty="0"/>
          </a:p>
        </p:txBody>
      </p:sp>
      <p:pic>
        <p:nvPicPr>
          <p:cNvPr id="74" name="Picture 2" descr="C:\Users\cse\AppData\Local\Microsoft\Windows\Temporary Internet Files\Content.IE5\0XMJ8R9X\MC9004347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606" y="2924556"/>
            <a:ext cx="50958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94" name="Rectangle 1129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76" name="Picture 4" descr="C:\Users\cse\AppData\Local\Microsoft\Windows\Temporary Internet Files\Content.IE5\PIPA71RR\MC90043253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4157210"/>
            <a:ext cx="5905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Oval 76"/>
          <p:cNvSpPr/>
          <p:nvPr/>
        </p:nvSpPr>
        <p:spPr>
          <a:xfrm>
            <a:off x="7391400" y="4114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8" name="Oval 77"/>
          <p:cNvSpPr/>
          <p:nvPr/>
        </p:nvSpPr>
        <p:spPr>
          <a:xfrm>
            <a:off x="5943600" y="3581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15240" y="1066800"/>
            <a:ext cx="90678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Microsoft Sans Serif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1800" dirty="0" smtClean="0"/>
              <a:t>An object A remains a skyline object as long as it is closer to q than every such object X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Impact region of an object A is the area such that A is a skyline object if and only if q is inside this area</a:t>
            </a:r>
          </a:p>
          <a:p>
            <a:endParaRPr lang="en-US" sz="1800" dirty="0" smtClean="0"/>
          </a:p>
        </p:txBody>
      </p:sp>
      <p:sp>
        <p:nvSpPr>
          <p:cNvPr id="18" name="Oval 17"/>
          <p:cNvSpPr/>
          <p:nvPr/>
        </p:nvSpPr>
        <p:spPr>
          <a:xfrm>
            <a:off x="7391400" y="4114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557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5" dur="50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" dur="50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autoRev="1" fill="remove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0" dur="50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50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4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5" dur="50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" dur="50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50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0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11293" grpId="0" animBg="1"/>
      <p:bldP spid="11287" grpId="0" animBg="1"/>
      <p:bldP spid="11267" grpId="0" uiExpand="1" build="p"/>
      <p:bldP spid="17" grpId="0" animBg="1"/>
      <p:bldP spid="78" grpId="0" animBg="1"/>
      <p:bldP spid="48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1066800" y="3505200"/>
            <a:ext cx="2133600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287" name="Isosceles Triangle 11286"/>
          <p:cNvSpPr/>
          <p:nvPr/>
        </p:nvSpPr>
        <p:spPr>
          <a:xfrm rot="1987245">
            <a:off x="6017976" y="3465585"/>
            <a:ext cx="1461674" cy="1410574"/>
          </a:xfrm>
          <a:prstGeom prst="triangle">
            <a:avLst>
              <a:gd name="adj" fmla="val 3356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6781800" y="2971800"/>
            <a:ext cx="1371600" cy="990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3" name="Rectangle 72"/>
          <p:cNvSpPr/>
          <p:nvPr/>
        </p:nvSpPr>
        <p:spPr>
          <a:xfrm>
            <a:off x="1066800" y="4419600"/>
            <a:ext cx="25908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xfrm>
            <a:off x="457200" y="476250"/>
            <a:ext cx="82296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Formalizing Safe Zone</a:t>
            </a:r>
            <a:endParaRPr lang="en-US" dirty="0" smtClean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066800" y="5334000"/>
            <a:ext cx="2895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1066800" y="3124200"/>
            <a:ext cx="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105400" y="2971800"/>
            <a:ext cx="3048000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Oval 6"/>
          <p:cNvSpPr/>
          <p:nvPr/>
        </p:nvSpPr>
        <p:spPr>
          <a:xfrm>
            <a:off x="3124200" y="3429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Oval 9"/>
          <p:cNvSpPr/>
          <p:nvPr/>
        </p:nvSpPr>
        <p:spPr>
          <a:xfrm>
            <a:off x="3581400" y="4343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Oval 10"/>
          <p:cNvSpPr/>
          <p:nvPr/>
        </p:nvSpPr>
        <p:spPr>
          <a:xfrm>
            <a:off x="1295400" y="3810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Oval 11"/>
          <p:cNvSpPr/>
          <p:nvPr/>
        </p:nvSpPr>
        <p:spPr>
          <a:xfrm>
            <a:off x="2502590" y="4495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/>
          <p:cNvSpPr/>
          <p:nvPr/>
        </p:nvSpPr>
        <p:spPr>
          <a:xfrm>
            <a:off x="2057400" y="5029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Oval 13"/>
          <p:cNvSpPr/>
          <p:nvPr/>
        </p:nvSpPr>
        <p:spPr>
          <a:xfrm>
            <a:off x="6400800" y="4114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/>
          <p:cNvSpPr/>
          <p:nvPr/>
        </p:nvSpPr>
        <p:spPr>
          <a:xfrm>
            <a:off x="5943600" y="3581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/>
          <p:cNvSpPr/>
          <p:nvPr/>
        </p:nvSpPr>
        <p:spPr>
          <a:xfrm>
            <a:off x="7391400" y="3581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Oval 16"/>
          <p:cNvSpPr/>
          <p:nvPr/>
        </p:nvSpPr>
        <p:spPr>
          <a:xfrm>
            <a:off x="5867400" y="5029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Oval 17"/>
          <p:cNvSpPr/>
          <p:nvPr/>
        </p:nvSpPr>
        <p:spPr>
          <a:xfrm>
            <a:off x="7391400" y="4114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5-Point Star 7"/>
          <p:cNvSpPr/>
          <p:nvPr/>
        </p:nvSpPr>
        <p:spPr>
          <a:xfrm>
            <a:off x="6553200" y="4419600"/>
            <a:ext cx="228600" cy="2286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Rectangle 19"/>
          <p:cNvSpPr/>
          <p:nvPr/>
        </p:nvSpPr>
        <p:spPr>
          <a:xfrm>
            <a:off x="1447800" y="357530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654990" y="431113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29703" y="489025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261178" y="324433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738281" y="408253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594695" y="484453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15000" y="3233404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543800" y="4148066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160190" y="4050268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554737" y="3364468"/>
            <a:ext cx="21873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  <a:endParaRPr lang="en-US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541190" y="4583668"/>
            <a:ext cx="24061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1828800" y="-838200"/>
            <a:ext cx="1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2" name="TextBox 11291"/>
          <p:cNvSpPr txBox="1"/>
          <p:nvPr/>
        </p:nvSpPr>
        <p:spPr>
          <a:xfrm>
            <a:off x="3359338" y="5454134"/>
            <a:ext cx="748923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Price</a:t>
            </a:r>
          </a:p>
        </p:txBody>
      </p:sp>
      <p:sp>
        <p:nvSpPr>
          <p:cNvPr id="65" name="TextBox 64"/>
          <p:cNvSpPr txBox="1"/>
          <p:nvPr/>
        </p:nvSpPr>
        <p:spPr>
          <a:xfrm rot="16200000">
            <a:off x="317877" y="3534947"/>
            <a:ext cx="1095172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Ranking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406162" y="5334000"/>
            <a:ext cx="2518638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A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mmet bold"/>
                <a:ea typeface="+mn-ea"/>
                <a:cs typeface="+mn-cs"/>
              </a:rPr>
              <a:t>Location coordinates</a:t>
            </a:r>
          </a:p>
        </p:txBody>
      </p:sp>
      <p:sp>
        <p:nvSpPr>
          <p:cNvPr id="68" name="Rounded Rectangular Callout 67"/>
          <p:cNvSpPr/>
          <p:nvPr/>
        </p:nvSpPr>
        <p:spPr>
          <a:xfrm>
            <a:off x="558591" y="5567537"/>
            <a:ext cx="1956009" cy="444167"/>
          </a:xfrm>
          <a:prstGeom prst="wedgeRoundRectCallout">
            <a:avLst>
              <a:gd name="adj1" fmla="val 36090"/>
              <a:gd name="adj2" fmla="val -79905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/>
              <a:t>Static dimensions</a:t>
            </a:r>
            <a:endParaRPr lang="en-US" sz="1600" dirty="0"/>
          </a:p>
        </p:txBody>
      </p:sp>
      <p:sp>
        <p:nvSpPr>
          <p:cNvPr id="11294" name="Rectangle 1129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15240" y="1066800"/>
            <a:ext cx="90678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4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Microsoft Sans Serif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1800" dirty="0" smtClean="0"/>
              <a:t>An object A remains a skyline object as long as it is closer to q than every such object X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1800" dirty="0" smtClean="0"/>
              <a:t>Impact region of an object A is the area such that A is a skyline object if and only if q is inside this area</a:t>
            </a:r>
          </a:p>
          <a:p>
            <a:pPr marL="0" indent="0"/>
            <a:r>
              <a:rPr lang="en-US" sz="1800" dirty="0" smtClean="0"/>
              <a:t>	Impact region of Y = </a:t>
            </a:r>
            <a:r>
              <a:rPr lang="en-US" sz="1800" dirty="0" err="1" smtClean="0"/>
              <a:t>Voronoi</a:t>
            </a:r>
            <a:r>
              <a:rPr lang="en-US" sz="1800" dirty="0" smtClean="0"/>
              <a:t> Cell of Y computed using Y and the objects that are better than Y on every static dimension</a:t>
            </a:r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379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" dur="50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50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1" animBg="1"/>
      <p:bldP spid="11287" grpId="0" animBg="1"/>
      <p:bldP spid="4" grpId="0" animBg="1"/>
      <p:bldP spid="73" grpId="0" animBg="1"/>
      <p:bldP spid="15" grpId="0" animBg="1"/>
      <p:bldP spid="16" grpId="0" animBg="1"/>
      <p:bldP spid="18" grpId="0" animBg="1"/>
    </p:bldLst>
  </p:timing>
</p:sld>
</file>

<file path=ppt/theme/theme1.xml><?xml version="1.0" encoding="utf-8"?>
<a:theme xmlns:a="http://schemas.openxmlformats.org/drawingml/2006/main" name="Powerpoint Template - ENG">
  <a:themeElements>
    <a:clrScheme name="Custom 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NSW">
      <a:majorFont>
        <a:latin typeface="Somme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 marL="342900" marR="0" indent="-342900" algn="l" defTabSz="9144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115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Sommet bold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- ENG</Template>
  <TotalTime>3810</TotalTime>
  <Words>1318</Words>
  <Application>Microsoft Office PowerPoint</Application>
  <PresentationFormat>On-screen Show (4:3)</PresentationFormat>
  <Paragraphs>375</Paragraphs>
  <Slides>20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Powerpoint Template - ENG</vt:lpstr>
      <vt:lpstr>PowerPoint Presentation</vt:lpstr>
      <vt:lpstr>Introduction</vt:lpstr>
      <vt:lpstr>Introduction</vt:lpstr>
      <vt:lpstr>Introduction</vt:lpstr>
      <vt:lpstr>Related Work</vt:lpstr>
      <vt:lpstr>Solution Overview</vt:lpstr>
      <vt:lpstr>Formalizing Safe Zone</vt:lpstr>
      <vt:lpstr>Formalizing Safe Zone</vt:lpstr>
      <vt:lpstr>Formalizing Safe Zone</vt:lpstr>
      <vt:lpstr>Formalizing Safe Zone</vt:lpstr>
      <vt:lpstr>A Basic Algorithm</vt:lpstr>
      <vt:lpstr>A Basic Algorithm</vt:lpstr>
      <vt:lpstr>Optimization: Pseudo-Impact Region</vt:lpstr>
      <vt:lpstr>Other optimizations: highlights</vt:lpstr>
      <vt:lpstr>Experimental Settings</vt:lpstr>
      <vt:lpstr>Experiments (effect of optimizations)</vt:lpstr>
      <vt:lpstr>Experiments (effect of data cardinality)</vt:lpstr>
      <vt:lpstr>Experiments (effect of dimensionality)</vt:lpstr>
      <vt:lpstr>Experiments (effect of query speed)</vt:lpstr>
      <vt:lpstr>PowerPoint Presentation</vt:lpstr>
    </vt:vector>
  </TitlesOfParts>
  <Company>University of New South Wales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Brad Hall</dc:creator>
  <cp:lastModifiedBy>cse</cp:lastModifiedBy>
  <cp:revision>483</cp:revision>
  <dcterms:created xsi:type="dcterms:W3CDTF">2011-09-09T04:59:58Z</dcterms:created>
  <dcterms:modified xsi:type="dcterms:W3CDTF">2013-03-20T08:33:18Z</dcterms:modified>
</cp:coreProperties>
</file>