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7" r:id="rId2"/>
    <p:sldId id="260" r:id="rId3"/>
    <p:sldId id="261" r:id="rId4"/>
    <p:sldId id="264" r:id="rId5"/>
    <p:sldId id="265" r:id="rId6"/>
    <p:sldId id="266" r:id="rId7"/>
    <p:sldId id="267" r:id="rId8"/>
    <p:sldId id="268" r:id="rId9"/>
    <p:sldId id="269" r:id="rId10"/>
    <p:sldId id="271" r:id="rId11"/>
    <p:sldId id="270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</p:sldIdLst>
  <p:sldSz cx="9144000" cy="6858000" type="screen4x3"/>
  <p:notesSz cx="6858000" cy="9144000"/>
  <p:defaultTextStyle>
    <a:defPPr>
      <a:defRPr lang="en-AU"/>
    </a:defPPr>
    <a:lvl1pPr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74" d="100"/>
          <a:sy n="74" d="100"/>
        </p:scale>
        <p:origin x="-118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4" d="100"/>
          <a:sy n="54" d="100"/>
        </p:scale>
        <p:origin x="-2844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A3646CC-2908-4212-B385-2DFB2D891FB0}" type="datetimeFigureOut">
              <a:rPr lang="en-AU"/>
              <a:pPr>
                <a:defRPr/>
              </a:pPr>
              <a:t>27/03/2014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A925FEB-B37A-4A94-A436-2207F742651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4942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ea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ea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ea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96BCF3CD-D5D4-4C05-8D54-B198D056451E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593643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CF3CD-D5D4-4C05-8D54-B198D056451E}" type="slidenum">
              <a:rPr lang="en-AU" altLang="en-US" smtClean="0"/>
              <a:pPr>
                <a:defRPr/>
              </a:pPr>
              <a:t>3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766753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CF3CD-D5D4-4C05-8D54-B198D056451E}" type="slidenum">
              <a:rPr lang="en-AU" altLang="en-US" smtClean="0"/>
              <a:pPr>
                <a:defRPr/>
              </a:pPr>
              <a:t>14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766753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CF3CD-D5D4-4C05-8D54-B198D056451E}" type="slidenum">
              <a:rPr lang="en-AU" altLang="en-US" smtClean="0"/>
              <a:pPr>
                <a:defRPr/>
              </a:pPr>
              <a:t>15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76675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CF3CD-D5D4-4C05-8D54-B198D056451E}" type="slidenum">
              <a:rPr lang="en-AU" altLang="en-US" smtClean="0"/>
              <a:pPr>
                <a:defRPr/>
              </a:pPr>
              <a:t>4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76675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CF3CD-D5D4-4C05-8D54-B198D056451E}" type="slidenum">
              <a:rPr lang="en-AU" altLang="en-US" smtClean="0"/>
              <a:pPr>
                <a:defRPr/>
              </a:pPr>
              <a:t>5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76675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CF3CD-D5D4-4C05-8D54-B198D056451E}" type="slidenum">
              <a:rPr lang="en-AU" altLang="en-US" smtClean="0"/>
              <a:pPr>
                <a:defRPr/>
              </a:pPr>
              <a:t>6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76675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CF3CD-D5D4-4C05-8D54-B198D056451E}" type="slidenum">
              <a:rPr lang="en-AU" altLang="en-US" smtClean="0"/>
              <a:pPr>
                <a:defRPr/>
              </a:pPr>
              <a:t>7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766753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CF3CD-D5D4-4C05-8D54-B198D056451E}" type="slidenum">
              <a:rPr lang="en-AU" altLang="en-US" smtClean="0"/>
              <a:pPr>
                <a:defRPr/>
              </a:pPr>
              <a:t>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766753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CF3CD-D5D4-4C05-8D54-B198D056451E}" type="slidenum">
              <a:rPr lang="en-AU" altLang="en-US" smtClean="0"/>
              <a:pPr>
                <a:defRPr/>
              </a:pPr>
              <a:t>9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76675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CF3CD-D5D4-4C05-8D54-B198D056451E}" type="slidenum">
              <a:rPr lang="en-AU" altLang="en-US" smtClean="0"/>
              <a:pPr>
                <a:defRPr/>
              </a:pPr>
              <a:t>12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766753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CF3CD-D5D4-4C05-8D54-B198D056451E}" type="slidenum">
              <a:rPr lang="en-AU" altLang="en-US" smtClean="0"/>
              <a:pPr>
                <a:defRPr/>
              </a:pPr>
              <a:t>13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76675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395288" y="1412875"/>
            <a:ext cx="8389937" cy="230505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/>
              <a:t>    </a:t>
            </a:r>
          </a:p>
        </p:txBody>
      </p:sp>
      <p:pic>
        <p:nvPicPr>
          <p:cNvPr id="5" name="Picture 14" descr="Monash_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68300"/>
            <a:ext cx="4176712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395288" y="944563"/>
            <a:ext cx="8389937" cy="541337"/>
            <a:chOff x="249" y="595"/>
            <a:chExt cx="5285" cy="341"/>
          </a:xfrm>
        </p:grpSpPr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 rot="2700000">
              <a:off x="691" y="664"/>
              <a:ext cx="273" cy="2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" name="Rectangle 32"/>
            <p:cNvSpPr>
              <a:spLocks noChangeArrowheads="1"/>
            </p:cNvSpPr>
            <p:nvPr/>
          </p:nvSpPr>
          <p:spPr bwMode="auto">
            <a:xfrm>
              <a:off x="249" y="595"/>
              <a:ext cx="5285" cy="30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76000" tIns="46800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endParaRPr lang="en-US" altLang="en-US" sz="18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200" y="144463"/>
            <a:ext cx="21050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71550" y="1557338"/>
            <a:ext cx="7813675" cy="1223962"/>
          </a:xfrm>
        </p:spPr>
        <p:txBody>
          <a:bodyPr tIns="45720"/>
          <a:lstStyle>
            <a:lvl1pPr>
              <a:defRPr sz="42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71550" y="2924175"/>
            <a:ext cx="7813675" cy="647700"/>
          </a:xfrm>
        </p:spPr>
        <p:txBody>
          <a:bodyPr tIns="45720"/>
          <a:lstStyle>
            <a:lvl1pPr marL="0" indent="0">
              <a:spcAft>
                <a:spcPct val="0"/>
              </a:spcAft>
              <a:buFont typeface="Wingdings" charset="2"/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0"/>
          </p:nvPr>
        </p:nvSpPr>
        <p:spPr>
          <a:xfrm>
            <a:off x="6912260" y="6550026"/>
            <a:ext cx="1196975" cy="144462"/>
          </a:xfrm>
          <a:prstGeom prst="rect">
            <a:avLst/>
          </a:prstGeo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3197927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837" y="1484784"/>
            <a:ext cx="8442325" cy="4752975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35038" y="800708"/>
            <a:ext cx="8208962" cy="611187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1"/>
          </p:nvPr>
        </p:nvSpPr>
        <p:spPr>
          <a:xfrm>
            <a:off x="7911529" y="6488894"/>
            <a:ext cx="1196975" cy="144462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rgbClr val="7030A0"/>
                </a:solidFill>
              </a:defRPr>
            </a:lvl1pPr>
          </a:lstStyle>
          <a:p>
            <a:pPr>
              <a:defRPr/>
            </a:pPr>
            <a:r>
              <a:rPr lang="en-US" altLang="en-US" dirty="0" smtClean="0"/>
              <a:t>Slide #  </a:t>
            </a:r>
            <a:fld id="{E8C9FCA9-8792-47FE-AEF0-74601523E8DA}" type="slidenum">
              <a:rPr lang="en-US" altLang="en-US" smtClean="0"/>
              <a:pPr>
                <a:defRPr/>
              </a:pPr>
              <a:t>‹#›</a:t>
            </a:fld>
            <a:endParaRPr lang="en-AU" alt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2"/>
          </p:nvPr>
        </p:nvSpPr>
        <p:spPr>
          <a:xfrm>
            <a:off x="3383868" y="6488894"/>
            <a:ext cx="4537075" cy="144462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AU" altLang="en-US" dirty="0" smtClean="0"/>
              <a:t>Presented by Muhammad </a:t>
            </a:r>
            <a:r>
              <a:rPr lang="en-AU" altLang="en-US" dirty="0" err="1" smtClean="0"/>
              <a:t>Aamir</a:t>
            </a:r>
            <a:r>
              <a:rPr lang="en-AU" altLang="en-US" dirty="0" smtClean="0"/>
              <a:t> Cheema</a:t>
            </a:r>
            <a:endParaRPr lang="en-AU" alt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6348416"/>
            <a:ext cx="1340692" cy="509584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 bwMode="auto">
          <a:xfrm>
            <a:off x="287524" y="6309320"/>
            <a:ext cx="85329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17777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944563"/>
            <a:ext cx="8208962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663700"/>
            <a:ext cx="844232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dirty="0" smtClean="0"/>
              <a:t>Click to edit Master text styles</a:t>
            </a:r>
          </a:p>
          <a:p>
            <a:pPr lvl="1"/>
            <a:r>
              <a:rPr lang="en-AU" altLang="en-US" dirty="0" smtClean="0"/>
              <a:t>Second level</a:t>
            </a:r>
          </a:p>
          <a:p>
            <a:pPr lvl="2"/>
            <a:r>
              <a:rPr lang="en-AU" altLang="en-US" dirty="0" smtClean="0"/>
              <a:t>Third level</a:t>
            </a:r>
          </a:p>
          <a:p>
            <a:pPr lvl="2"/>
            <a:r>
              <a:rPr lang="en-AU" altLang="en-US" dirty="0" smtClean="0"/>
              <a:t>Fourth level</a:t>
            </a:r>
          </a:p>
          <a:p>
            <a:pPr lvl="3"/>
            <a:r>
              <a:rPr lang="en-AU" altLang="en-US" dirty="0" smtClean="0"/>
              <a:t>Fifth level</a:t>
            </a:r>
          </a:p>
        </p:txBody>
      </p:sp>
      <p:pic>
        <p:nvPicPr>
          <p:cNvPr id="1031" name="Picture 13" descr="Monash_logo_rg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6489700"/>
            <a:ext cx="1800225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3" name="Group 29"/>
          <p:cNvGrpSpPr>
            <a:grpSpLocks/>
          </p:cNvGrpSpPr>
          <p:nvPr/>
        </p:nvGrpSpPr>
        <p:grpSpPr bwMode="auto">
          <a:xfrm>
            <a:off x="395288" y="368300"/>
            <a:ext cx="8389937" cy="417513"/>
            <a:chOff x="249" y="232"/>
            <a:chExt cx="5285" cy="263"/>
          </a:xfrm>
        </p:grpSpPr>
        <p:sp>
          <p:nvSpPr>
            <p:cNvPr id="1034" name="Rectangle 16"/>
            <p:cNvSpPr>
              <a:spLocks noChangeArrowheads="1"/>
            </p:cNvSpPr>
            <p:nvPr/>
          </p:nvSpPr>
          <p:spPr bwMode="auto">
            <a:xfrm>
              <a:off x="249" y="232"/>
              <a:ext cx="5285" cy="20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5" name="Rectangle 28"/>
            <p:cNvSpPr>
              <a:spLocks noChangeArrowheads="1"/>
            </p:cNvSpPr>
            <p:nvPr userDrawn="1"/>
          </p:nvSpPr>
          <p:spPr bwMode="auto">
            <a:xfrm rot="2700000">
              <a:off x="409" y="314"/>
              <a:ext cx="182" cy="18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1257300" y="58772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3CB0C-4AE8-45B7-99D8-7C2C6BD67648}" type="datetimeFigureOut">
              <a:rPr lang="en-AU" smtClean="0"/>
              <a:t>27/03/2014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F343F-CAE5-4943-8872-8B347DD5BAEC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265113" indent="-265113" algn="l" rtl="0" eaLnBrk="0" fontAlgn="base" hangingPunct="0">
        <a:spcBef>
          <a:spcPct val="0"/>
        </a:spcBef>
        <a:spcAft>
          <a:spcPts val="1200"/>
        </a:spcAft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901700" indent="-309563" algn="l" rtl="0" eaLnBrk="0" fontAlgn="base" hangingPunct="0">
        <a:spcBef>
          <a:spcPct val="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436688" indent="-331788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9335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3415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Helvetica" charset="0"/>
          <a:ea typeface="+mn-ea"/>
          <a:cs typeface="+mn-cs"/>
        </a:defRPr>
      </a:lvl5pPr>
      <a:lvl6pPr marL="2798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Helvetica" charset="0"/>
          <a:ea typeface="+mn-ea"/>
          <a:cs typeface="+mn-cs"/>
        </a:defRPr>
      </a:lvl6pPr>
      <a:lvl7pPr marL="3255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Helvetica" charset="0"/>
          <a:ea typeface="+mn-ea"/>
          <a:cs typeface="+mn-cs"/>
        </a:defRPr>
      </a:lvl7pPr>
      <a:lvl8pPr marL="3713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Helvetica" charset="0"/>
          <a:ea typeface="+mn-ea"/>
          <a:cs typeface="+mn-cs"/>
        </a:defRPr>
      </a:lvl8pPr>
      <a:lvl9pPr marL="41703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Helvetica" charset="0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mailto:aamir.cheema@monash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AU" altLang="en-US" sz="3600" smtClean="0"/>
              <a:t>A Uniﬁed Framework for Efﬁciently Processing Ranking Related Queries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91580" y="4149080"/>
            <a:ext cx="8136904" cy="647700"/>
          </a:xfrm>
        </p:spPr>
        <p:txBody>
          <a:bodyPr/>
          <a:lstStyle/>
          <a:p>
            <a:pPr eaLnBrk="1" hangingPunct="1"/>
            <a:r>
              <a:rPr lang="en-AU" altLang="en-US" sz="1800" b="1" u="sng" smtClean="0">
                <a:solidFill>
                  <a:srgbClr val="7030A0"/>
                </a:solidFill>
              </a:rPr>
              <a:t>Muhammad Aamir Cheema</a:t>
            </a:r>
            <a:r>
              <a:rPr lang="en-AU" altLang="en-US" sz="1800" b="1" baseline="30000" smtClean="0">
                <a:solidFill>
                  <a:srgbClr val="7030A0"/>
                </a:solidFill>
              </a:rPr>
              <a:t>1</a:t>
            </a:r>
            <a:r>
              <a:rPr lang="en-AU" altLang="en-US" sz="1800" b="1" smtClean="0">
                <a:solidFill>
                  <a:srgbClr val="7030A0"/>
                </a:solidFill>
              </a:rPr>
              <a:t>, Zhitao Shen</a:t>
            </a:r>
            <a:r>
              <a:rPr lang="en-AU" altLang="en-US" sz="1800" b="1" baseline="30000" smtClean="0">
                <a:solidFill>
                  <a:srgbClr val="7030A0"/>
                </a:solidFill>
              </a:rPr>
              <a:t>2</a:t>
            </a:r>
            <a:r>
              <a:rPr lang="en-AU" altLang="en-US" sz="1800" b="1" smtClean="0">
                <a:solidFill>
                  <a:srgbClr val="7030A0"/>
                </a:solidFill>
              </a:rPr>
              <a:t>, Xuemin Lin</a:t>
            </a:r>
            <a:r>
              <a:rPr lang="en-AU" altLang="en-US" sz="1800" b="1" baseline="30000" smtClean="0">
                <a:solidFill>
                  <a:srgbClr val="7030A0"/>
                </a:solidFill>
              </a:rPr>
              <a:t>2</a:t>
            </a:r>
            <a:r>
              <a:rPr lang="en-AU" altLang="en-US" sz="1800" b="1" smtClean="0">
                <a:solidFill>
                  <a:srgbClr val="7030A0"/>
                </a:solidFill>
              </a:rPr>
              <a:t>, Wenjie Zhang</a:t>
            </a:r>
            <a:r>
              <a:rPr lang="en-AU" altLang="en-US" sz="1800" b="1" baseline="30000" smtClean="0">
                <a:solidFill>
                  <a:srgbClr val="7030A0"/>
                </a:solidFill>
              </a:rPr>
              <a:t>2</a:t>
            </a:r>
            <a:endParaRPr lang="en-AU" altLang="en-US" sz="1800" b="1" dirty="0" smtClean="0">
              <a:solidFill>
                <a:srgbClr val="7030A0"/>
              </a:solidFill>
            </a:endParaRP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665162" y="4869160"/>
            <a:ext cx="78136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charset="2"/>
              <a:buNone/>
              <a:defRPr sz="14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901700" indent="-309563" algn="l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36688" indent="-331788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335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15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5pPr>
            <a:lvl6pPr marL="27987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6pPr>
            <a:lvl7pPr marL="32559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7pPr>
            <a:lvl8pPr marL="37131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8pPr>
            <a:lvl9pPr marL="41703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AU" altLang="en-US" sz="1800" b="1" baseline="30000" dirty="0" smtClean="0">
                <a:solidFill>
                  <a:srgbClr val="7030A0"/>
                </a:solidFill>
              </a:rPr>
              <a:t>1 </a:t>
            </a:r>
            <a:r>
              <a:rPr lang="en-AU" altLang="en-US" sz="1800" b="1" kern="0" dirty="0" smtClean="0">
                <a:solidFill>
                  <a:schemeClr val="tx1"/>
                </a:solidFill>
              </a:rPr>
              <a:t>Monash University, Australia</a:t>
            </a:r>
          </a:p>
          <a:p>
            <a:pPr eaLnBrk="1" hangingPunct="1"/>
            <a:r>
              <a:rPr lang="en-AU" altLang="en-US" sz="1800" b="1" baseline="30000" dirty="0" smtClean="0">
                <a:solidFill>
                  <a:srgbClr val="7030A0"/>
                </a:solidFill>
              </a:rPr>
              <a:t>2 </a:t>
            </a:r>
            <a:r>
              <a:rPr lang="en-AU" altLang="en-US" sz="1800" b="1" kern="0" dirty="0" smtClean="0">
                <a:solidFill>
                  <a:schemeClr val="tx1"/>
                </a:solidFill>
              </a:rPr>
              <a:t>University of New South Wales, Australia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k-lower envelope</a:t>
            </a:r>
          </a:p>
          <a:p>
            <a:r>
              <a:rPr lang="en-AU" dirty="0" smtClean="0"/>
              <a:t>k-depth contour</a:t>
            </a:r>
          </a:p>
          <a:p>
            <a:r>
              <a:rPr lang="en-AU" dirty="0"/>
              <a:t>r</a:t>
            </a:r>
            <a:r>
              <a:rPr lang="en-AU" dirty="0" smtClean="0"/>
              <a:t>everse top-k queries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Existing work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#  </a:t>
            </a:r>
            <a:fld id="{E8C9FCA9-8792-47FE-AEF0-74601523E8DA}" type="slidenum">
              <a:rPr lang="en-US" altLang="en-US" smtClean="0"/>
              <a:pPr>
                <a:defRPr/>
              </a:pPr>
              <a:t>10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375956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Existing algorithms to compute k-lower envelope</a:t>
            </a:r>
          </a:p>
          <a:p>
            <a:pPr lvl="1"/>
            <a:r>
              <a:rPr lang="en-AU" dirty="0" smtClean="0"/>
              <a:t>assume data can fit in main memory</a:t>
            </a:r>
          </a:p>
          <a:p>
            <a:pPr lvl="1"/>
            <a:r>
              <a:rPr lang="en-AU" dirty="0" smtClean="0"/>
              <a:t>are index-agnostic</a:t>
            </a:r>
          </a:p>
          <a:p>
            <a:pPr lvl="1"/>
            <a:endParaRPr lang="en-AU" dirty="0" smtClean="0"/>
          </a:p>
          <a:p>
            <a:r>
              <a:rPr lang="en-AU" dirty="0" smtClean="0"/>
              <a:t>We propose two efficient index-aware secondary memory algorithms</a:t>
            </a:r>
          </a:p>
          <a:p>
            <a:pPr lvl="1"/>
            <a:r>
              <a:rPr lang="en-AU" dirty="0" err="1" smtClean="0"/>
              <a:t>SkyRider</a:t>
            </a:r>
            <a:r>
              <a:rPr lang="en-AU" dirty="0" smtClean="0"/>
              <a:t> – I/O and CPU efficient algorithm</a:t>
            </a:r>
          </a:p>
          <a:p>
            <a:pPr lvl="1"/>
            <a:r>
              <a:rPr lang="en-AU" dirty="0" err="1" smtClean="0"/>
              <a:t>KnightRider</a:t>
            </a:r>
            <a:r>
              <a:rPr lang="en-AU" dirty="0" smtClean="0"/>
              <a:t> – I/O optimal</a:t>
            </a:r>
          </a:p>
          <a:p>
            <a:pPr lvl="1"/>
            <a:endParaRPr lang="en-AU" dirty="0" smtClean="0"/>
          </a:p>
          <a:p>
            <a:r>
              <a:rPr lang="en-AU" dirty="0" smtClean="0"/>
              <a:t>As a result of above, we are able to compute</a:t>
            </a:r>
          </a:p>
          <a:p>
            <a:pPr lvl="1"/>
            <a:r>
              <a:rPr lang="en-AU" dirty="0" smtClean="0"/>
              <a:t>k-snippet (I/O optimal)</a:t>
            </a:r>
          </a:p>
          <a:p>
            <a:pPr lvl="1"/>
            <a:r>
              <a:rPr lang="en-AU" dirty="0" smtClean="0"/>
              <a:t>k-depth contour (I/O optimal when node size &gt; k)</a:t>
            </a:r>
          </a:p>
          <a:p>
            <a:pPr lvl="1"/>
            <a:r>
              <a:rPr lang="en-AU" dirty="0" smtClean="0"/>
              <a:t>Reverse top-k query (up to two orders of magnitude better than state-of-the-art)</a:t>
            </a:r>
          </a:p>
          <a:p>
            <a:pPr lvl="1"/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Our contributions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#  </a:t>
            </a:r>
            <a:fld id="{E8C9FCA9-8792-47FE-AEF0-74601523E8DA}" type="slidenum">
              <a:rPr lang="en-US" altLang="en-US" smtClean="0"/>
              <a:pPr>
                <a:defRPr/>
              </a:pPr>
              <a:t>11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273545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837" y="1484784"/>
            <a:ext cx="8793163" cy="1620180"/>
          </a:xfrm>
        </p:spPr>
        <p:txBody>
          <a:bodyPr/>
          <a:lstStyle/>
          <a:p>
            <a:pPr marL="627063">
              <a:buFont typeface="Wingdings" panose="05000000000000000000" pitchFamily="2" charset="2"/>
              <a:buChar char="§"/>
            </a:pPr>
            <a:r>
              <a:rPr lang="en-AU" sz="1800" dirty="0" smtClean="0"/>
              <a:t>Start from the left most point on k-lower envelope (always move towards right)</a:t>
            </a:r>
          </a:p>
          <a:p>
            <a:pPr marL="627063">
              <a:buFont typeface="Wingdings" panose="05000000000000000000" pitchFamily="2" charset="2"/>
              <a:buChar char="§"/>
            </a:pPr>
            <a:r>
              <a:rPr lang="en-AU" sz="1800" dirty="0" smtClean="0"/>
              <a:t>Upon reaching an intersection</a:t>
            </a:r>
          </a:p>
          <a:p>
            <a:pPr marL="1263650" lvl="1">
              <a:buFont typeface="Wingdings" panose="05000000000000000000" pitchFamily="2" charset="2"/>
              <a:buChar char="§"/>
            </a:pPr>
            <a:r>
              <a:rPr lang="en-AU" sz="1800" dirty="0" smtClean="0"/>
              <a:t>Make a turn (i.e., leave the current road)</a:t>
            </a:r>
          </a:p>
          <a:p>
            <a:pPr marL="627063" lvl="1" indent="-265113">
              <a:buFont typeface="Wingdings" panose="05000000000000000000" pitchFamily="2" charset="2"/>
              <a:buChar char="§"/>
            </a:pPr>
            <a:endParaRPr lang="en-AU" dirty="0" smtClean="0"/>
          </a:p>
          <a:p>
            <a:pPr marL="627063">
              <a:buFont typeface="Wingdings" panose="05000000000000000000" pitchFamily="2" charset="2"/>
              <a:buChar char="§"/>
            </a:pPr>
            <a:r>
              <a:rPr lang="en-AU" sz="1800" dirty="0" smtClean="0"/>
              <a:t>The path travelled is the k-lower envelope</a:t>
            </a:r>
          </a:p>
          <a:p>
            <a:endParaRPr lang="en-AU" sz="1800" dirty="0" smtClean="0"/>
          </a:p>
          <a:p>
            <a:endParaRPr lang="en-AU" sz="1800" i="1" dirty="0" smtClean="0"/>
          </a:p>
          <a:p>
            <a:endParaRPr lang="en-AU" sz="1800" i="1" dirty="0" smtClean="0"/>
          </a:p>
          <a:p>
            <a:endParaRPr lang="en-AU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Rider: The Basic Idea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#  </a:t>
            </a:r>
            <a:fld id="{E8C9FCA9-8792-47FE-AEF0-74601523E8DA}" type="slidenum">
              <a:rPr lang="en-US" altLang="en-US" smtClean="0"/>
              <a:pPr>
                <a:defRPr/>
              </a:pPr>
              <a:t>12</a:t>
            </a:fld>
            <a:endParaRPr lang="en-AU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575556" y="3429000"/>
            <a:ext cx="3525116" cy="247902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547664" y="4375662"/>
            <a:ext cx="216024" cy="216024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843808" y="5275170"/>
            <a:ext cx="216024" cy="216024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51620" y="426347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83768" y="534359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b</a:t>
            </a:r>
            <a:endParaRPr lang="en-A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1386777" y="5875465"/>
            <a:ext cx="1848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Primal</a:t>
            </a:r>
            <a:endParaRPr lang="en-A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4992035" y="5875464"/>
            <a:ext cx="1848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Dual</a:t>
            </a:r>
            <a:endParaRPr lang="en-AU" sz="2400" dirty="0"/>
          </a:p>
        </p:txBody>
      </p:sp>
      <p:sp>
        <p:nvSpPr>
          <p:cNvPr id="27" name="Oval 26"/>
          <p:cNvSpPr/>
          <p:nvPr/>
        </p:nvSpPr>
        <p:spPr bwMode="auto">
          <a:xfrm>
            <a:off x="1223628" y="3690589"/>
            <a:ext cx="216024" cy="216024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226236" y="3921422"/>
            <a:ext cx="216024" cy="21602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27584" y="367521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07804" y="3771407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d</a:t>
            </a:r>
            <a:endParaRPr lang="en-AU" sz="2400" dirty="0"/>
          </a:p>
        </p:txBody>
      </p:sp>
      <p:sp>
        <p:nvSpPr>
          <p:cNvPr id="34" name="Rectangle 33"/>
          <p:cNvSpPr/>
          <p:nvPr/>
        </p:nvSpPr>
        <p:spPr bwMode="auto">
          <a:xfrm>
            <a:off x="4223343" y="3429000"/>
            <a:ext cx="3528392" cy="247902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 flipH="1">
            <a:off x="4223343" y="4545124"/>
            <a:ext cx="3528392" cy="100811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H="1">
            <a:off x="4211961" y="3675211"/>
            <a:ext cx="3539774" cy="222686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H="1">
            <a:off x="4211960" y="4137446"/>
            <a:ext cx="3539775" cy="5310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H="1">
            <a:off x="4835411" y="3443705"/>
            <a:ext cx="2448272" cy="249508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V="1">
            <a:off x="4223343" y="5320485"/>
            <a:ext cx="924721" cy="58159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5855833" y="4245108"/>
            <a:ext cx="984419" cy="624052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V="1">
            <a:off x="5148064" y="5193196"/>
            <a:ext cx="414046" cy="127289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flipV="1">
            <a:off x="5544108" y="4809539"/>
            <a:ext cx="389425" cy="401659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V="1">
            <a:off x="6792928" y="4168707"/>
            <a:ext cx="983428" cy="88385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29" name="Picture 5" descr="C:\Users\cse\AppData\Local\Microsoft\Windows\Temporary Internet Files\Content.IE5\CBQO0BLU\MC900212925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31034" y="5481228"/>
            <a:ext cx="417876" cy="441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353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00509 L 0.10052 -0.0825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74" y="-3885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948 -0.08257 L 0.14271 -0.0982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3" y="-786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271 -0.0932 L 0.17431 -0.13853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0" y="-2266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031 -0.13159 L 0.28056 -0.22942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3" y="-4903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056 -0.22941 L 0.38299 -0.24514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22" y="-786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837" y="1484784"/>
            <a:ext cx="8793163" cy="1620180"/>
          </a:xfrm>
        </p:spPr>
        <p:txBody>
          <a:bodyPr/>
          <a:lstStyle/>
          <a:p>
            <a:pPr marL="627063">
              <a:buFont typeface="Wingdings" panose="05000000000000000000" pitchFamily="2" charset="2"/>
              <a:buChar char="§"/>
            </a:pPr>
            <a:r>
              <a:rPr lang="en-AU" sz="1800" dirty="0" smtClean="0"/>
              <a:t>Start from the left most point on k-lower envelope (always move </a:t>
            </a:r>
            <a:r>
              <a:rPr lang="en-AU" sz="1800" smtClean="0"/>
              <a:t>towards right)</a:t>
            </a:r>
            <a:endParaRPr lang="en-AU" sz="1800" dirty="0" smtClean="0"/>
          </a:p>
          <a:p>
            <a:pPr marL="627063">
              <a:buFont typeface="Wingdings" panose="05000000000000000000" pitchFamily="2" charset="2"/>
              <a:buChar char="§"/>
            </a:pPr>
            <a:r>
              <a:rPr lang="en-AU" sz="1800" dirty="0" smtClean="0"/>
              <a:t>Upon reaching an intersection</a:t>
            </a:r>
          </a:p>
          <a:p>
            <a:pPr marL="1263650" lvl="1">
              <a:buFont typeface="Wingdings" panose="05000000000000000000" pitchFamily="2" charset="2"/>
              <a:buChar char="§"/>
            </a:pPr>
            <a:r>
              <a:rPr lang="en-AU" sz="1800" dirty="0" smtClean="0"/>
              <a:t>Make a turn (i.e., leave the current road)</a:t>
            </a:r>
          </a:p>
          <a:p>
            <a:pPr marL="627063" lvl="1" indent="-265113">
              <a:buFont typeface="Wingdings" panose="05000000000000000000" pitchFamily="2" charset="2"/>
              <a:buChar char="§"/>
            </a:pPr>
            <a:endParaRPr lang="en-AU" dirty="0" smtClean="0"/>
          </a:p>
          <a:p>
            <a:pPr marL="627063">
              <a:buFont typeface="Wingdings" panose="05000000000000000000" pitchFamily="2" charset="2"/>
              <a:buChar char="§"/>
            </a:pPr>
            <a:r>
              <a:rPr lang="en-AU" sz="1800" dirty="0" smtClean="0"/>
              <a:t>The path travelled is the k-lower envelope</a:t>
            </a:r>
          </a:p>
          <a:p>
            <a:endParaRPr lang="en-AU" sz="1800" dirty="0" smtClean="0"/>
          </a:p>
          <a:p>
            <a:endParaRPr lang="en-AU" sz="1800" i="1" dirty="0" smtClean="0"/>
          </a:p>
          <a:p>
            <a:endParaRPr lang="en-AU" sz="1800" i="1" dirty="0" smtClean="0"/>
          </a:p>
          <a:p>
            <a:endParaRPr lang="en-AU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Implementing Rider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#  </a:t>
            </a:r>
            <a:fld id="{E8C9FCA9-8792-47FE-AEF0-74601523E8DA}" type="slidenum">
              <a:rPr lang="en-US" altLang="en-US" smtClean="0"/>
              <a:pPr>
                <a:defRPr/>
              </a:pPr>
              <a:t>13</a:t>
            </a:fld>
            <a:endParaRPr lang="en-AU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575556" y="3429000"/>
            <a:ext cx="3525116" cy="247902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547664" y="4375662"/>
            <a:ext cx="216024" cy="216024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843808" y="5275170"/>
            <a:ext cx="216024" cy="216024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51620" y="426347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83768" y="534359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b</a:t>
            </a:r>
            <a:endParaRPr lang="en-A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1386777" y="5875465"/>
            <a:ext cx="1848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Primal</a:t>
            </a:r>
            <a:endParaRPr lang="en-A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4992035" y="5875464"/>
            <a:ext cx="1848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Dual</a:t>
            </a:r>
            <a:endParaRPr lang="en-AU" sz="2400" dirty="0"/>
          </a:p>
        </p:txBody>
      </p:sp>
      <p:sp>
        <p:nvSpPr>
          <p:cNvPr id="27" name="Oval 26"/>
          <p:cNvSpPr/>
          <p:nvPr/>
        </p:nvSpPr>
        <p:spPr bwMode="auto">
          <a:xfrm>
            <a:off x="1223628" y="3690589"/>
            <a:ext cx="216024" cy="216024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226236" y="3921422"/>
            <a:ext cx="216024" cy="21602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27584" y="367521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07804" y="3771407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d</a:t>
            </a:r>
            <a:endParaRPr lang="en-AU" sz="2400" dirty="0"/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3527884" y="1971491"/>
            <a:ext cx="5482204" cy="953453"/>
          </a:xfrm>
          <a:prstGeom prst="wedgeRoundRectCallout">
            <a:avLst>
              <a:gd name="adj1" fmla="val -30465"/>
              <a:gd name="adj2" fmla="val -96890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Line with</a:t>
            </a: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 k-</a:t>
            </a:r>
            <a:r>
              <a:rPr kumimoji="0" lang="en-AU" sz="20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th</a:t>
            </a: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 largest slope.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i.e., point in primal with k-</a:t>
            </a:r>
            <a:r>
              <a:rPr kumimoji="0" lang="en-AU" sz="20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th</a:t>
            </a: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 largest x-value</a:t>
            </a:r>
            <a:endParaRPr kumimoji="0" lang="en-AU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223343" y="3429000"/>
            <a:ext cx="3528392" cy="247902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 flipH="1">
            <a:off x="4223343" y="4545124"/>
            <a:ext cx="3528392" cy="100811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flipH="1">
            <a:off x="4211961" y="3675211"/>
            <a:ext cx="3539774" cy="222686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flipH="1">
            <a:off x="4211960" y="4137446"/>
            <a:ext cx="3539775" cy="5310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H="1">
            <a:off x="4239972" y="3443705"/>
            <a:ext cx="3043711" cy="308163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flipV="1">
            <a:off x="4223343" y="5320485"/>
            <a:ext cx="924721" cy="58159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 flipV="1">
            <a:off x="5855833" y="4245108"/>
            <a:ext cx="984419" cy="624052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 flipV="1">
            <a:off x="5148064" y="5193196"/>
            <a:ext cx="414046" cy="127289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flipV="1">
            <a:off x="5544108" y="4809539"/>
            <a:ext cx="389425" cy="401659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V="1">
            <a:off x="6792928" y="4168707"/>
            <a:ext cx="983428" cy="88385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59" name="Picture 5" descr="C:\Users\cse\AppData\Local\Microsoft\Windows\Temporary Internet Files\Content.IE5\CBQO0BLU\MC900212925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31034" y="5481228"/>
            <a:ext cx="417876" cy="441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val Callout 10"/>
          <p:cNvSpPr/>
          <p:nvPr/>
        </p:nvSpPr>
        <p:spPr bwMode="auto">
          <a:xfrm>
            <a:off x="1920150" y="4116704"/>
            <a:ext cx="4118739" cy="1103620"/>
          </a:xfrm>
          <a:prstGeom prst="wedgeEllipseCallou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A point (</a:t>
            </a:r>
            <a:r>
              <a:rPr kumimoji="0" lang="en-A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u,v</a:t>
            </a:r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) in primal is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 mapped to a</a:t>
            </a:r>
            <a:r>
              <a:rPr kumimoji="0" lang="en-AU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 line y=</a:t>
            </a:r>
            <a:r>
              <a:rPr kumimoji="0" lang="en-AU" sz="18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ux+v</a:t>
            </a:r>
            <a:endParaRPr kumimoji="0" lang="en-A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57" y="2860585"/>
            <a:ext cx="7380819" cy="3392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838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build="allAtOnce" animBg="1"/>
      <p:bldP spid="11" grpId="0" animBg="1"/>
      <p:bldP spid="11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837" y="1484784"/>
            <a:ext cx="8793163" cy="1620180"/>
          </a:xfrm>
        </p:spPr>
        <p:txBody>
          <a:bodyPr/>
          <a:lstStyle/>
          <a:p>
            <a:pPr marL="627063">
              <a:buFont typeface="Wingdings" panose="05000000000000000000" pitchFamily="2" charset="2"/>
              <a:buChar char="§"/>
            </a:pPr>
            <a:r>
              <a:rPr lang="en-AU" sz="1800" dirty="0" smtClean="0">
                <a:solidFill>
                  <a:srgbClr val="00B0F0"/>
                </a:solidFill>
              </a:rPr>
              <a:t>Main observation:</a:t>
            </a:r>
            <a:r>
              <a:rPr lang="en-AU" sz="1800" dirty="0" smtClean="0"/>
              <a:t> Only the points in primal space that are among k-</a:t>
            </a:r>
            <a:r>
              <a:rPr lang="en-AU" sz="1800" dirty="0" err="1" smtClean="0"/>
              <a:t>skyband</a:t>
            </a:r>
            <a:r>
              <a:rPr lang="en-AU" sz="1800" dirty="0" smtClean="0"/>
              <a:t> points are required to compute k-lower envelope</a:t>
            </a:r>
          </a:p>
          <a:p>
            <a:pPr marL="627063">
              <a:buFont typeface="Wingdings" panose="05000000000000000000" pitchFamily="2" charset="2"/>
              <a:buChar char="§"/>
            </a:pPr>
            <a:r>
              <a:rPr lang="en-AU" sz="1800" dirty="0" smtClean="0">
                <a:solidFill>
                  <a:srgbClr val="00B0F0"/>
                </a:solidFill>
              </a:rPr>
              <a:t>Algorithm: </a:t>
            </a:r>
          </a:p>
          <a:p>
            <a:pPr marL="1263650" lvl="1">
              <a:buFont typeface="Wingdings" panose="05000000000000000000" pitchFamily="2" charset="2"/>
              <a:buChar char="§"/>
            </a:pPr>
            <a:r>
              <a:rPr lang="en-AU" sz="1800" dirty="0" smtClean="0"/>
              <a:t>Compute k-</a:t>
            </a:r>
            <a:r>
              <a:rPr lang="en-AU" sz="1800" dirty="0" err="1" smtClean="0"/>
              <a:t>skyband</a:t>
            </a:r>
            <a:r>
              <a:rPr lang="en-AU" sz="1800" dirty="0" smtClean="0"/>
              <a:t> using BBS </a:t>
            </a:r>
          </a:p>
          <a:p>
            <a:pPr marL="1263650" lvl="1">
              <a:buFont typeface="Wingdings" panose="05000000000000000000" pitchFamily="2" charset="2"/>
              <a:buChar char="§"/>
            </a:pPr>
            <a:r>
              <a:rPr lang="en-AU" sz="1800" dirty="0" smtClean="0"/>
              <a:t>Run Rider on k-</a:t>
            </a:r>
            <a:r>
              <a:rPr lang="en-AU" sz="1800" dirty="0" err="1" smtClean="0"/>
              <a:t>skyband</a:t>
            </a:r>
            <a:r>
              <a:rPr lang="en-AU" sz="1800" dirty="0" smtClean="0"/>
              <a:t> </a:t>
            </a:r>
          </a:p>
          <a:p>
            <a:endParaRPr lang="en-AU" sz="1800" i="1" dirty="0" smtClean="0"/>
          </a:p>
          <a:p>
            <a:endParaRPr lang="en-AU" sz="1800" i="1" dirty="0" smtClean="0"/>
          </a:p>
          <a:p>
            <a:endParaRPr lang="en-AU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SkyRider: An I/O efficient version of Rider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#  </a:t>
            </a:r>
            <a:fld id="{E8C9FCA9-8792-47FE-AEF0-74601523E8DA}" type="slidenum">
              <a:rPr lang="en-US" altLang="en-US" smtClean="0"/>
              <a:pPr>
                <a:defRPr/>
              </a:pPr>
              <a:t>14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192225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837" y="1484784"/>
            <a:ext cx="8793163" cy="1620180"/>
          </a:xfrm>
        </p:spPr>
        <p:txBody>
          <a:bodyPr/>
          <a:lstStyle/>
          <a:p>
            <a:pPr marL="361950" indent="0">
              <a:buNone/>
            </a:pPr>
            <a:r>
              <a:rPr lang="en-AU" sz="1800" dirty="0" smtClean="0">
                <a:solidFill>
                  <a:srgbClr val="00B0F0"/>
                </a:solidFill>
              </a:rPr>
              <a:t>Must-first paradigm</a:t>
            </a:r>
          </a:p>
          <a:p>
            <a:pPr marL="361950" indent="0">
              <a:buNone/>
            </a:pPr>
            <a:r>
              <a:rPr lang="en-AU" sz="1800" dirty="0">
                <a:solidFill>
                  <a:srgbClr val="00B0F0"/>
                </a:solidFill>
              </a:rPr>
              <a:t>	</a:t>
            </a:r>
            <a:r>
              <a:rPr lang="en-AU" sz="1800" dirty="0" smtClean="0"/>
              <a:t>An entry is called a must entry, if the correctness cannot be guaranteed without accessing it.</a:t>
            </a:r>
          </a:p>
          <a:p>
            <a:pPr marL="361950" indent="0">
              <a:buNone/>
            </a:pPr>
            <a:r>
              <a:rPr lang="en-AU" sz="1800" dirty="0" smtClean="0">
                <a:solidFill>
                  <a:srgbClr val="00B0F0"/>
                </a:solidFill>
              </a:rPr>
              <a:t>Algorithm</a:t>
            </a:r>
            <a:endParaRPr lang="en-AU" sz="1800" dirty="0" smtClean="0"/>
          </a:p>
          <a:p>
            <a:pPr marL="627063">
              <a:buFont typeface="Wingdings" panose="05000000000000000000" pitchFamily="2" charset="2"/>
              <a:buChar char="§"/>
            </a:pPr>
            <a:r>
              <a:rPr lang="en-AU" sz="1800" dirty="0" smtClean="0"/>
              <a:t>Insert root node of R-tree in Q</a:t>
            </a:r>
          </a:p>
          <a:p>
            <a:pPr marL="627063">
              <a:buFont typeface="Wingdings" panose="05000000000000000000" pitchFamily="2" charset="2"/>
              <a:buChar char="§"/>
            </a:pPr>
            <a:r>
              <a:rPr lang="en-AU" sz="1800" dirty="0" smtClean="0"/>
              <a:t>While Q is not empty</a:t>
            </a:r>
          </a:p>
          <a:p>
            <a:pPr marL="1263650" lvl="1">
              <a:buFont typeface="Wingdings" panose="05000000000000000000" pitchFamily="2" charset="2"/>
              <a:buChar char="§"/>
            </a:pPr>
            <a:r>
              <a:rPr lang="en-AU" sz="1800" dirty="0" smtClean="0"/>
              <a:t>Access the entries in Q</a:t>
            </a:r>
          </a:p>
          <a:p>
            <a:pPr marL="1263650" lvl="1">
              <a:buFont typeface="Wingdings" panose="05000000000000000000" pitchFamily="2" charset="2"/>
              <a:buChar char="§"/>
            </a:pPr>
            <a:r>
              <a:rPr lang="en-AU" sz="1800" dirty="0" smtClean="0"/>
              <a:t>Compute two approximations of k-lower envelope using accessed entries</a:t>
            </a:r>
          </a:p>
          <a:p>
            <a:pPr marL="1263650" lvl="1">
              <a:buFont typeface="Wingdings" panose="05000000000000000000" pitchFamily="2" charset="2"/>
              <a:buChar char="§"/>
            </a:pPr>
            <a:r>
              <a:rPr lang="en-AU" sz="1800" dirty="0" smtClean="0"/>
              <a:t>Q </a:t>
            </a:r>
            <a:r>
              <a:rPr lang="en-AU" sz="1800" dirty="0" smtClean="0">
                <a:sym typeface="Wingdings" panose="05000000000000000000" pitchFamily="2" charset="2"/>
              </a:rPr>
              <a:t> the </a:t>
            </a:r>
            <a:r>
              <a:rPr lang="en-AU" sz="1800" dirty="0" err="1" smtClean="0">
                <a:sym typeface="Wingdings" panose="05000000000000000000" pitchFamily="2" charset="2"/>
              </a:rPr>
              <a:t>unaccessed</a:t>
            </a:r>
            <a:r>
              <a:rPr lang="en-AU" sz="1800" dirty="0" smtClean="0">
                <a:sym typeface="Wingdings" panose="05000000000000000000" pitchFamily="2" charset="2"/>
              </a:rPr>
              <a:t> must entries</a:t>
            </a:r>
            <a:endParaRPr lang="en-AU" sz="1800" dirty="0" smtClean="0"/>
          </a:p>
          <a:p>
            <a:pPr marL="627063">
              <a:buFont typeface="Wingdings" panose="05000000000000000000" pitchFamily="2" charset="2"/>
              <a:buChar char="§"/>
            </a:pPr>
            <a:r>
              <a:rPr lang="en-AU" sz="1800" dirty="0" smtClean="0"/>
              <a:t>Return k-lower envelope</a:t>
            </a:r>
          </a:p>
          <a:p>
            <a:endParaRPr lang="en-AU" sz="1800" i="1" dirty="0" smtClean="0"/>
          </a:p>
          <a:p>
            <a:endParaRPr lang="en-AU" sz="1800" i="1" dirty="0" smtClean="0"/>
          </a:p>
          <a:p>
            <a:endParaRPr lang="en-AU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KnightRider: An I/O optimal algorithm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#  </a:t>
            </a:r>
            <a:fld id="{E8C9FCA9-8792-47FE-AEF0-74601523E8DA}" type="slidenum">
              <a:rPr lang="en-US" altLang="en-US" smtClean="0"/>
              <a:pPr>
                <a:defRPr/>
              </a:pPr>
              <a:t>15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38011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Real data</a:t>
            </a:r>
          </a:p>
          <a:p>
            <a:pPr lvl="1"/>
            <a:r>
              <a:rPr lang="en-AU" dirty="0" smtClean="0"/>
              <a:t>5 Million POIs on the road network of California</a:t>
            </a:r>
          </a:p>
          <a:p>
            <a:pPr lvl="1"/>
            <a:r>
              <a:rPr lang="en-AU" dirty="0" smtClean="0"/>
              <a:t>Each POI has two attributes: distance to nearest beach, distance to nearest airport</a:t>
            </a:r>
          </a:p>
          <a:p>
            <a:r>
              <a:rPr lang="en-AU" dirty="0" smtClean="0"/>
              <a:t>Synthetic data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Experiments: Data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#  </a:t>
            </a:r>
            <a:fld id="{E8C9FCA9-8792-47FE-AEF0-74601523E8DA}" type="slidenum">
              <a:rPr lang="en-US" altLang="en-US" smtClean="0"/>
              <a:pPr>
                <a:defRPr/>
              </a:pPr>
              <a:t>16</a:t>
            </a:fld>
            <a:endParaRPr lang="en-AU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588" y="4005064"/>
            <a:ext cx="710565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79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BELT [</a:t>
            </a:r>
            <a:r>
              <a:rPr lang="en-AU" sz="1600" smtClean="0">
                <a:solidFill>
                  <a:srgbClr val="00B0F0"/>
                </a:solidFill>
              </a:rPr>
              <a:t>H. Edelsbrunner and E. Welzl, “Constructing belts in two dimensional arrangements with applications,” </a:t>
            </a:r>
            <a:r>
              <a:rPr lang="en-AU" sz="1600" i="1" smtClean="0">
                <a:solidFill>
                  <a:srgbClr val="00B0F0"/>
                </a:solidFill>
              </a:rPr>
              <a:t>SIAM J. Comput.</a:t>
            </a:r>
            <a:r>
              <a:rPr lang="en-AU" sz="1600" smtClean="0">
                <a:solidFill>
                  <a:srgbClr val="00B0F0"/>
                </a:solidFill>
              </a:rPr>
              <a:t>, 1986</a:t>
            </a:r>
            <a:r>
              <a:rPr lang="en-AU" smtClean="0"/>
              <a:t>]</a:t>
            </a:r>
          </a:p>
          <a:p>
            <a:r>
              <a:rPr lang="en-AU" smtClean="0"/>
              <a:t>FDC [</a:t>
            </a:r>
            <a:r>
              <a:rPr lang="en-AU" sz="1600" smtClean="0">
                <a:solidFill>
                  <a:srgbClr val="00B0F0"/>
                </a:solidFill>
              </a:rPr>
              <a:t>T. Johnson, I. Kwok, and R. T. Ng, “Fast computation of 2-dimensional depth contours,” in </a:t>
            </a:r>
            <a:r>
              <a:rPr lang="en-AU" sz="1600" i="1" smtClean="0">
                <a:solidFill>
                  <a:srgbClr val="00B0F0"/>
                </a:solidFill>
              </a:rPr>
              <a:t>KDD</a:t>
            </a:r>
            <a:r>
              <a:rPr lang="en-AU" sz="1600" smtClean="0">
                <a:solidFill>
                  <a:srgbClr val="00B0F0"/>
                </a:solidFill>
              </a:rPr>
              <a:t>, 1998</a:t>
            </a:r>
            <a:r>
              <a:rPr lang="en-AU" smtClean="0"/>
              <a:t>]</a:t>
            </a:r>
          </a:p>
          <a:p>
            <a:r>
              <a:rPr lang="en-AU" smtClean="0"/>
              <a:t>FDC-Index (same as FDC but uses Index for computing convex hull)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Experiments: Competitors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#  </a:t>
            </a:r>
            <a:fld id="{E8C9FCA9-8792-47FE-AEF0-74601523E8DA}" type="slidenum">
              <a:rPr lang="en-US" altLang="en-US" smtClean="0"/>
              <a:pPr>
                <a:defRPr/>
              </a:pPr>
              <a:t>17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235534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Effect of data size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Experiments: Results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#  </a:t>
            </a:r>
            <a:fld id="{E8C9FCA9-8792-47FE-AEF0-74601523E8DA}" type="slidenum">
              <a:rPr lang="en-US" altLang="en-US" smtClean="0"/>
              <a:pPr>
                <a:defRPr/>
              </a:pPr>
              <a:t>18</a:t>
            </a:fld>
            <a:endParaRPr lang="en-AU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39335"/>
            <a:ext cx="8328809" cy="329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345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Effect of k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Experiments: Results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#  </a:t>
            </a:r>
            <a:fld id="{E8C9FCA9-8792-47FE-AEF0-74601523E8DA}" type="slidenum">
              <a:rPr lang="en-US" altLang="en-US" smtClean="0"/>
              <a:pPr>
                <a:defRPr/>
              </a:pPr>
              <a:t>19</a:t>
            </a:fld>
            <a:endParaRPr lang="en-AU" alt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11" y="2617118"/>
            <a:ext cx="8706578" cy="3200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633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dirty="0" smtClean="0"/>
              <a:t>Dual mapping and ranking</a:t>
            </a:r>
          </a:p>
          <a:p>
            <a:r>
              <a:rPr lang="en-AU" sz="2800" dirty="0" smtClean="0"/>
              <a:t>K-lower envelope and its application in ranking</a:t>
            </a:r>
          </a:p>
          <a:p>
            <a:r>
              <a:rPr lang="en-AU" sz="2800" dirty="0" smtClean="0"/>
              <a:t>Our contributions</a:t>
            </a:r>
          </a:p>
          <a:p>
            <a:r>
              <a:rPr lang="en-AU" sz="2800" dirty="0" smtClean="0"/>
              <a:t>Highlights of our algorithms</a:t>
            </a:r>
          </a:p>
          <a:p>
            <a:r>
              <a:rPr lang="en-AU" sz="2800" dirty="0" smtClean="0"/>
              <a:t>Experimental results</a:t>
            </a:r>
          </a:p>
          <a:p>
            <a:r>
              <a:rPr lang="en-AU" sz="2800" dirty="0" smtClean="0"/>
              <a:t>Conclusions and future work</a:t>
            </a:r>
          </a:p>
          <a:p>
            <a:pPr marL="0" indent="0">
              <a:buNone/>
            </a:pPr>
            <a:endParaRPr lang="en-AU" sz="2800" dirty="0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Outline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 smtClean="0"/>
              <a:t>Slide #  </a:t>
            </a:r>
            <a:fld id="{E8C9FCA9-8792-47FE-AEF0-74601523E8DA}" type="slidenum">
              <a:rPr lang="en-US" altLang="en-US" smtClean="0"/>
              <a:pPr/>
              <a:t>2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103835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Effect of data distribution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Experiments: Results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#  </a:t>
            </a:r>
            <a:fld id="{E8C9FCA9-8792-47FE-AEF0-74601523E8DA}" type="slidenum">
              <a:rPr lang="en-US" altLang="en-US" smtClean="0"/>
              <a:pPr>
                <a:defRPr/>
              </a:pPr>
              <a:t>20</a:t>
            </a:fld>
            <a:endParaRPr lang="en-AU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16" y="2337774"/>
            <a:ext cx="8839767" cy="3438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933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Reverse top-k queries</a:t>
            </a:r>
          </a:p>
          <a:p>
            <a:r>
              <a:rPr lang="en-AU" dirty="0" err="1" smtClean="0"/>
              <a:t>MRTopK</a:t>
            </a:r>
            <a:r>
              <a:rPr lang="en-AU" dirty="0" smtClean="0"/>
              <a:t> [</a:t>
            </a:r>
            <a:r>
              <a:rPr lang="en-AU" sz="1600" dirty="0" smtClean="0">
                <a:solidFill>
                  <a:srgbClr val="00B0F0"/>
                </a:solidFill>
              </a:rPr>
              <a:t>A. </a:t>
            </a:r>
            <a:r>
              <a:rPr lang="en-AU" sz="1600" dirty="0" err="1" smtClean="0">
                <a:solidFill>
                  <a:srgbClr val="00B0F0"/>
                </a:solidFill>
              </a:rPr>
              <a:t>Vlachou</a:t>
            </a:r>
            <a:r>
              <a:rPr lang="en-AU" sz="1600" dirty="0" smtClean="0">
                <a:solidFill>
                  <a:srgbClr val="00B0F0"/>
                </a:solidFill>
              </a:rPr>
              <a:t>, C. </a:t>
            </a:r>
            <a:r>
              <a:rPr lang="en-AU" sz="1600" dirty="0" err="1" smtClean="0">
                <a:solidFill>
                  <a:srgbClr val="00B0F0"/>
                </a:solidFill>
              </a:rPr>
              <a:t>Doulkeridis</a:t>
            </a:r>
            <a:r>
              <a:rPr lang="en-AU" sz="1600" dirty="0" smtClean="0">
                <a:solidFill>
                  <a:srgbClr val="00B0F0"/>
                </a:solidFill>
              </a:rPr>
              <a:t>, Y. </a:t>
            </a:r>
            <a:r>
              <a:rPr lang="en-AU" sz="1600" dirty="0" err="1" smtClean="0">
                <a:solidFill>
                  <a:srgbClr val="00B0F0"/>
                </a:solidFill>
              </a:rPr>
              <a:t>Kotidis</a:t>
            </a:r>
            <a:r>
              <a:rPr lang="en-AU" sz="1600" dirty="0" smtClean="0">
                <a:solidFill>
                  <a:srgbClr val="00B0F0"/>
                </a:solidFill>
              </a:rPr>
              <a:t>, and K. </a:t>
            </a:r>
            <a:r>
              <a:rPr lang="en-AU" sz="1600" dirty="0" err="1" smtClean="0">
                <a:solidFill>
                  <a:srgbClr val="00B0F0"/>
                </a:solidFill>
              </a:rPr>
              <a:t>Nørvåg</a:t>
            </a:r>
            <a:r>
              <a:rPr lang="en-AU" sz="1600" dirty="0" smtClean="0">
                <a:solidFill>
                  <a:srgbClr val="00B0F0"/>
                </a:solidFill>
              </a:rPr>
              <a:t>, “Reverse top-k queries,” in </a:t>
            </a:r>
            <a:r>
              <a:rPr lang="en-AU" sz="1600" i="1" dirty="0" smtClean="0">
                <a:solidFill>
                  <a:srgbClr val="00B0F0"/>
                </a:solidFill>
              </a:rPr>
              <a:t>ICDE</a:t>
            </a:r>
            <a:r>
              <a:rPr lang="en-AU" sz="1600" dirty="0" smtClean="0">
                <a:solidFill>
                  <a:srgbClr val="00B0F0"/>
                </a:solidFill>
              </a:rPr>
              <a:t>, 2010</a:t>
            </a:r>
            <a:r>
              <a:rPr lang="en-AU" dirty="0" smtClean="0"/>
              <a:t>]</a:t>
            </a:r>
            <a:endParaRPr lang="en-AU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Experiments: Results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#  </a:t>
            </a:r>
            <a:fld id="{E8C9FCA9-8792-47FE-AEF0-74601523E8DA}" type="slidenum">
              <a:rPr lang="en-US" altLang="en-US" smtClean="0"/>
              <a:pPr>
                <a:defRPr/>
              </a:pPr>
              <a:t>21</a:t>
            </a:fld>
            <a:endParaRPr lang="en-AU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852936"/>
            <a:ext cx="8748465" cy="2943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933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>
                <a:solidFill>
                  <a:srgbClr val="00B0F0"/>
                </a:solidFill>
              </a:rPr>
              <a:t>Contributions</a:t>
            </a:r>
          </a:p>
          <a:p>
            <a:r>
              <a:rPr lang="en-AU" dirty="0" smtClean="0"/>
              <a:t>First to study index-aware algorithm for k-lower envelope with applications in ranking related queries</a:t>
            </a:r>
          </a:p>
          <a:p>
            <a:r>
              <a:rPr lang="en-AU" dirty="0" smtClean="0"/>
              <a:t>Propose two efficient algorithms </a:t>
            </a:r>
            <a:r>
              <a:rPr lang="en-AU" dirty="0" err="1" smtClean="0"/>
              <a:t>SkyRider</a:t>
            </a:r>
            <a:r>
              <a:rPr lang="en-AU" dirty="0" smtClean="0"/>
              <a:t> and </a:t>
            </a:r>
            <a:r>
              <a:rPr lang="en-AU" dirty="0" err="1" smtClean="0"/>
              <a:t>KinghtRider</a:t>
            </a:r>
            <a:endParaRPr lang="en-AU" dirty="0" smtClean="0"/>
          </a:p>
          <a:p>
            <a:r>
              <a:rPr lang="en-AU" dirty="0" smtClean="0"/>
              <a:t>Proof of I/O optimality</a:t>
            </a:r>
          </a:p>
          <a:p>
            <a:r>
              <a:rPr lang="en-AU" dirty="0" smtClean="0"/>
              <a:t>Algorithms are extendible to higher dimensionality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>
                <a:solidFill>
                  <a:srgbClr val="00B0F0"/>
                </a:solidFill>
              </a:rPr>
              <a:t>Future work</a:t>
            </a:r>
          </a:p>
          <a:p>
            <a:r>
              <a:rPr lang="en-AU" dirty="0" smtClean="0"/>
              <a:t>Propose approximate but efficient algorithms for higher dimensionality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Conclusions and Future Work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#  </a:t>
            </a:r>
            <a:fld id="{E8C9FCA9-8792-47FE-AEF0-74601523E8DA}" type="slidenum">
              <a:rPr lang="en-US" altLang="en-US" smtClean="0"/>
              <a:pPr>
                <a:defRPr/>
              </a:pPr>
              <a:t>22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97199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r>
              <a:rPr lang="en-AU" dirty="0" smtClean="0">
                <a:hlinkClick r:id="rId2"/>
              </a:rPr>
              <a:t>aamir.cheema@monash.edu</a:t>
            </a:r>
            <a:endParaRPr lang="en-AU" dirty="0" smtClean="0"/>
          </a:p>
          <a:p>
            <a:r>
              <a:rPr lang="en-AU" dirty="0" smtClean="0"/>
              <a:t>http://users.monash.edu.au/~aamirc</a:t>
            </a:r>
          </a:p>
          <a:p>
            <a:r>
              <a:rPr lang="en-AU" dirty="0" smtClean="0"/>
              <a:t>Twitter handle: @cheema154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#  </a:t>
            </a:r>
            <a:fld id="{E8C9FCA9-8792-47FE-AEF0-74601523E8DA}" type="slidenum">
              <a:rPr lang="en-US" altLang="en-US" smtClean="0"/>
              <a:pPr>
                <a:defRPr/>
              </a:pPr>
              <a:t>23</a:t>
            </a:fld>
            <a:endParaRPr lang="en-AU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AU" altLang="en-US" dirty="0" smtClean="0"/>
              <a:t>Presented by Muhammad </a:t>
            </a:r>
            <a:r>
              <a:rPr lang="en-AU" altLang="en-US" dirty="0" err="1" smtClean="0"/>
              <a:t>Aamir</a:t>
            </a:r>
            <a:r>
              <a:rPr lang="en-AU" altLang="en-US" dirty="0" smtClean="0"/>
              <a:t> Cheema</a:t>
            </a:r>
            <a:endParaRPr lang="en-AU" altLang="en-US" dirty="0"/>
          </a:p>
        </p:txBody>
      </p:sp>
      <p:pic>
        <p:nvPicPr>
          <p:cNvPr id="1028" name="Picture 4" descr="C:\Users\cse\AppData\Local\Microsoft\Windows\Temporary Internet Files\Content.IE5\HUQ0MPPQ\MC90044149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426" y="800708"/>
            <a:ext cx="3657143" cy="365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659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837" y="1484784"/>
            <a:ext cx="8793163" cy="1620180"/>
          </a:xfrm>
        </p:spPr>
        <p:txBody>
          <a:bodyPr/>
          <a:lstStyle/>
          <a:p>
            <a:r>
              <a:rPr lang="en-AU" sz="1800" dirty="0" smtClean="0"/>
              <a:t>Given a point a=(</a:t>
            </a:r>
            <a:r>
              <a:rPr lang="en-AU" sz="1800" dirty="0" err="1" smtClean="0"/>
              <a:t>u,v</a:t>
            </a:r>
            <a:r>
              <a:rPr lang="en-AU" sz="1800" dirty="0" smtClean="0"/>
              <a:t>) and a weighting vector W=(w</a:t>
            </a:r>
            <a:r>
              <a:rPr lang="en-AU" sz="1800" baseline="-25000" dirty="0" smtClean="0"/>
              <a:t>1</a:t>
            </a:r>
            <a:r>
              <a:rPr lang="en-AU" sz="1800" dirty="0" smtClean="0"/>
              <a:t>, w</a:t>
            </a:r>
            <a:r>
              <a:rPr lang="en-AU" sz="1800" baseline="-25000" dirty="0" smtClean="0"/>
              <a:t>2</a:t>
            </a:r>
            <a:r>
              <a:rPr lang="en-AU" sz="1800" dirty="0" smtClean="0"/>
              <a:t>), </a:t>
            </a:r>
            <a:r>
              <a:rPr lang="en-AU" sz="1800" dirty="0" err="1" smtClean="0"/>
              <a:t>a.score</a:t>
            </a:r>
            <a:r>
              <a:rPr lang="en-AU" sz="1800" dirty="0" smtClean="0"/>
              <a:t> = u*w</a:t>
            </a:r>
            <a:r>
              <a:rPr lang="en-AU" sz="1800" baseline="-25000" dirty="0" smtClean="0"/>
              <a:t>1</a:t>
            </a:r>
            <a:r>
              <a:rPr lang="en-AU" sz="1800" dirty="0" smtClean="0"/>
              <a:t> + v*w</a:t>
            </a:r>
            <a:r>
              <a:rPr lang="en-AU" sz="1800" baseline="-25000" dirty="0" smtClean="0"/>
              <a:t>2 </a:t>
            </a:r>
            <a:endParaRPr lang="en-AU" sz="1800" dirty="0" smtClean="0"/>
          </a:p>
          <a:p>
            <a:r>
              <a:rPr lang="en-AU" sz="1800" dirty="0" smtClean="0"/>
              <a:t>A point a=(</a:t>
            </a:r>
            <a:r>
              <a:rPr lang="en-AU" sz="1800" dirty="0" err="1" smtClean="0"/>
              <a:t>u,v</a:t>
            </a:r>
            <a:r>
              <a:rPr lang="en-AU" sz="1800" dirty="0" smtClean="0"/>
              <a:t>) is mapped to a line a*: y=</a:t>
            </a:r>
            <a:r>
              <a:rPr lang="en-AU" sz="1800" dirty="0" err="1" smtClean="0"/>
              <a:t>ux</a:t>
            </a:r>
            <a:r>
              <a:rPr lang="en-AU" sz="1800" dirty="0" smtClean="0"/>
              <a:t> + v in dual</a:t>
            </a:r>
          </a:p>
          <a:p>
            <a:r>
              <a:rPr lang="en-AU" sz="1800" dirty="0" smtClean="0"/>
              <a:t>The weighting vector W=(w</a:t>
            </a:r>
            <a:r>
              <a:rPr lang="en-AU" sz="1800" baseline="-25000" dirty="0" smtClean="0"/>
              <a:t>1</a:t>
            </a:r>
            <a:r>
              <a:rPr lang="en-AU" sz="1800" dirty="0" smtClean="0"/>
              <a:t>, w</a:t>
            </a:r>
            <a:r>
              <a:rPr lang="en-AU" sz="1800" baseline="-25000" dirty="0" smtClean="0"/>
              <a:t>2</a:t>
            </a:r>
            <a:r>
              <a:rPr lang="en-AU" sz="1800" dirty="0" smtClean="0"/>
              <a:t>) is mapped to a vertical line W*: x=w</a:t>
            </a:r>
            <a:r>
              <a:rPr lang="en-AU" sz="1800" baseline="-25000" dirty="0" smtClean="0"/>
              <a:t>1</a:t>
            </a:r>
            <a:r>
              <a:rPr lang="en-AU" sz="1800" dirty="0" smtClean="0"/>
              <a:t>/w</a:t>
            </a:r>
            <a:r>
              <a:rPr lang="en-AU" sz="1800" baseline="-25000" dirty="0" smtClean="0"/>
              <a:t>2</a:t>
            </a:r>
          </a:p>
          <a:p>
            <a:r>
              <a:rPr lang="en-AU" sz="1800" dirty="0" smtClean="0"/>
              <a:t>The intersection of a* and w* is the point where y= u(w</a:t>
            </a:r>
            <a:r>
              <a:rPr lang="en-AU" sz="1800" baseline="-25000" dirty="0" smtClean="0"/>
              <a:t>1</a:t>
            </a:r>
            <a:r>
              <a:rPr lang="en-AU" sz="1800" dirty="0" smtClean="0"/>
              <a:t>/w</a:t>
            </a:r>
            <a:r>
              <a:rPr lang="en-AU" sz="1800" baseline="-25000" dirty="0" smtClean="0"/>
              <a:t>2</a:t>
            </a:r>
            <a:r>
              <a:rPr lang="en-AU" sz="1800" dirty="0" smtClean="0"/>
              <a:t>)+  v = (u*w</a:t>
            </a:r>
            <a:r>
              <a:rPr lang="en-AU" sz="1800" baseline="-25000" dirty="0" smtClean="0"/>
              <a:t>1 </a:t>
            </a:r>
            <a:r>
              <a:rPr lang="en-AU" sz="1800" dirty="0" smtClean="0"/>
              <a:t>+v*w</a:t>
            </a:r>
            <a:r>
              <a:rPr lang="en-AU" sz="1800" baseline="-25000" dirty="0" smtClean="0"/>
              <a:t>2)</a:t>
            </a:r>
            <a:r>
              <a:rPr lang="en-AU" sz="1800" dirty="0" smtClean="0"/>
              <a:t>)/w</a:t>
            </a:r>
            <a:r>
              <a:rPr lang="en-AU" sz="1800" baseline="-25000" dirty="0" smtClean="0"/>
              <a:t>2 </a:t>
            </a:r>
            <a:endParaRPr lang="en-AU" sz="1800" dirty="0" smtClean="0"/>
          </a:p>
          <a:p>
            <a:endParaRPr lang="en-AU" sz="1800" baseline="-25000" dirty="0" smtClean="0"/>
          </a:p>
          <a:p>
            <a:pPr marL="0" indent="0">
              <a:buNone/>
            </a:pPr>
            <a:r>
              <a:rPr lang="en-AU" sz="1800" dirty="0" smtClean="0"/>
              <a:t> </a:t>
            </a:r>
            <a:endParaRPr lang="en-AU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Dual mapping and ranking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#  </a:t>
            </a:r>
            <a:fld id="{E8C9FCA9-8792-47FE-AEF0-74601523E8DA}" type="slidenum">
              <a:rPr lang="en-US" altLang="en-US" smtClean="0"/>
              <a:pPr>
                <a:defRPr/>
              </a:pPr>
              <a:t>3</a:t>
            </a:fld>
            <a:endParaRPr lang="en-AU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575556" y="3429000"/>
            <a:ext cx="3525116" cy="247902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655391" y="3429000"/>
            <a:ext cx="3528392" cy="247902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547664" y="4375662"/>
            <a:ext cx="216024" cy="216024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843808" y="5275170"/>
            <a:ext cx="216024" cy="216024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flipH="1">
            <a:off x="4655391" y="4545124"/>
            <a:ext cx="3528392" cy="100811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H="1">
            <a:off x="4644009" y="3537012"/>
            <a:ext cx="3503175" cy="237101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7357674" y="3459757"/>
            <a:ext cx="0" cy="247902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5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1151620" y="426347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83768" y="534359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b</a:t>
            </a:r>
            <a:endParaRPr lang="en-AU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7812360" y="454512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a*</a:t>
            </a:r>
            <a:endParaRPr lang="en-AU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5184068" y="3459757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W*: x = w</a:t>
            </a:r>
            <a:r>
              <a:rPr lang="en-AU" sz="2400" baseline="-25000" dirty="0" smtClean="0"/>
              <a:t>1</a:t>
            </a:r>
            <a:r>
              <a:rPr lang="en-AU" sz="2400" dirty="0" smtClean="0"/>
              <a:t>/</a:t>
            </a:r>
            <a:r>
              <a:rPr lang="en-AU" sz="2400" dirty="0"/>
              <a:t> </a:t>
            </a:r>
            <a:r>
              <a:rPr lang="en-AU" sz="2400" dirty="0" smtClean="0"/>
              <a:t>w</a:t>
            </a:r>
            <a:r>
              <a:rPr lang="en-AU" sz="2400" baseline="-25000" dirty="0" smtClean="0"/>
              <a:t>2</a:t>
            </a:r>
            <a:endParaRPr lang="en-A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1386777" y="5875465"/>
            <a:ext cx="1848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Primal</a:t>
            </a:r>
            <a:endParaRPr lang="en-A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5652120" y="5875464"/>
            <a:ext cx="1848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Dual</a:t>
            </a:r>
            <a:endParaRPr lang="en-AU" sz="2400" dirty="0"/>
          </a:p>
        </p:txBody>
      </p:sp>
      <p:cxnSp>
        <p:nvCxnSpPr>
          <p:cNvPr id="26" name="Straight Connector 25"/>
          <p:cNvCxnSpPr/>
          <p:nvPr/>
        </p:nvCxnSpPr>
        <p:spPr bwMode="auto">
          <a:xfrm flipH="1">
            <a:off x="6567832" y="4869160"/>
            <a:ext cx="704468" cy="58877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lg" len="lg"/>
            <a:tailEnd type="none" w="med" len="med"/>
          </a:ln>
          <a:effectLst/>
        </p:spPr>
      </p:cxnSp>
      <p:sp>
        <p:nvSpPr>
          <p:cNvPr id="28" name="Rectangle 27"/>
          <p:cNvSpPr/>
          <p:nvPr/>
        </p:nvSpPr>
        <p:spPr>
          <a:xfrm>
            <a:off x="5196737" y="5419998"/>
            <a:ext cx="19947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dirty="0" smtClean="0"/>
              <a:t>y</a:t>
            </a:r>
            <a:r>
              <a:rPr lang="en-AU" sz="2000" baseline="-25000" dirty="0" smtClean="0"/>
              <a:t>a</a:t>
            </a:r>
            <a:r>
              <a:rPr lang="en-AU" sz="2000" dirty="0" smtClean="0"/>
              <a:t>= </a:t>
            </a:r>
            <a:r>
              <a:rPr lang="en-AU" sz="2000" dirty="0" err="1" smtClean="0"/>
              <a:t>a.score</a:t>
            </a:r>
            <a:r>
              <a:rPr lang="en-AU" sz="2000" dirty="0" smtClean="0"/>
              <a:t>/w</a:t>
            </a:r>
            <a:r>
              <a:rPr lang="en-AU" sz="2000" baseline="-25000" dirty="0" smtClean="0"/>
              <a:t>2 </a:t>
            </a:r>
            <a:endParaRPr lang="en-AU" sz="2000" dirty="0"/>
          </a:p>
        </p:txBody>
      </p:sp>
      <p:sp>
        <p:nvSpPr>
          <p:cNvPr id="34" name="Rectangle 33"/>
          <p:cNvSpPr/>
          <p:nvPr/>
        </p:nvSpPr>
        <p:spPr>
          <a:xfrm>
            <a:off x="4773541" y="4185084"/>
            <a:ext cx="19947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dirty="0" err="1" smtClean="0"/>
              <a:t>y</a:t>
            </a:r>
            <a:r>
              <a:rPr lang="en-AU" sz="2000" baseline="-25000" dirty="0" err="1" smtClean="0"/>
              <a:t>b</a:t>
            </a:r>
            <a:r>
              <a:rPr lang="en-AU" sz="2000" dirty="0" smtClean="0"/>
              <a:t>= </a:t>
            </a:r>
            <a:r>
              <a:rPr lang="en-AU" sz="2000" dirty="0" err="1" smtClean="0"/>
              <a:t>b.score</a:t>
            </a:r>
            <a:r>
              <a:rPr lang="en-AU" sz="2000" dirty="0" smtClean="0"/>
              <a:t>/w</a:t>
            </a:r>
            <a:r>
              <a:rPr lang="en-AU" sz="2000" baseline="-25000" dirty="0" smtClean="0"/>
              <a:t>2 </a:t>
            </a:r>
            <a:endParaRPr lang="en-AU" sz="2000" dirty="0"/>
          </a:p>
        </p:txBody>
      </p:sp>
      <p:cxnSp>
        <p:nvCxnSpPr>
          <p:cNvPr id="35" name="Straight Connector 34"/>
          <p:cNvCxnSpPr/>
          <p:nvPr/>
        </p:nvCxnSpPr>
        <p:spPr bwMode="auto">
          <a:xfrm flipH="1">
            <a:off x="6567832" y="4077072"/>
            <a:ext cx="704468" cy="22658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lg" len="lg"/>
            <a:tailEnd type="non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7776356" y="3687415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b*</a:t>
            </a:r>
            <a:endParaRPr lang="en-AU" sz="2400" dirty="0"/>
          </a:p>
        </p:txBody>
      </p:sp>
      <p:sp>
        <p:nvSpPr>
          <p:cNvPr id="5" name="Oval 4"/>
          <p:cNvSpPr/>
          <p:nvPr/>
        </p:nvSpPr>
        <p:spPr bwMode="auto">
          <a:xfrm>
            <a:off x="7191440" y="2690546"/>
            <a:ext cx="1340999" cy="432792"/>
          </a:xfrm>
          <a:prstGeom prst="ellipse">
            <a:avLst/>
          </a:prstGeom>
          <a:noFill/>
          <a:ln w="412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endParaRPr lang="en-AU">
              <a:ea typeface="Arial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6300192" y="1484784"/>
            <a:ext cx="2427630" cy="324036"/>
          </a:xfrm>
          <a:prstGeom prst="ellipse">
            <a:avLst/>
          </a:prstGeom>
          <a:noFill/>
          <a:ln w="412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12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20" grpId="0"/>
      <p:bldP spid="21" grpId="0"/>
      <p:bldP spid="22" grpId="0"/>
      <p:bldP spid="23" grpId="0"/>
      <p:bldP spid="24" grpId="0"/>
      <p:bldP spid="25" grpId="0"/>
      <p:bldP spid="28" grpId="0"/>
      <p:bldP spid="34" grpId="0"/>
      <p:bldP spid="36" grpId="0"/>
      <p:bldP spid="5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837" y="1484784"/>
            <a:ext cx="8793163" cy="1620180"/>
          </a:xfrm>
        </p:spPr>
        <p:txBody>
          <a:bodyPr/>
          <a:lstStyle/>
          <a:p>
            <a:r>
              <a:rPr lang="en-AU" sz="1800" dirty="0" smtClean="0">
                <a:solidFill>
                  <a:srgbClr val="7030A0"/>
                </a:solidFill>
              </a:rPr>
              <a:t>Example Query:</a:t>
            </a:r>
            <a:r>
              <a:rPr lang="en-AU" sz="1800" dirty="0" smtClean="0"/>
              <a:t> Given a weighted vector W=(w</a:t>
            </a:r>
            <a:r>
              <a:rPr lang="en-AU" sz="1800" baseline="-25000" dirty="0" smtClean="0"/>
              <a:t>1</a:t>
            </a:r>
            <a:r>
              <a:rPr lang="en-AU" sz="1800" dirty="0" smtClean="0"/>
              <a:t>,w</a:t>
            </a:r>
            <a:r>
              <a:rPr lang="en-AU" sz="1800" baseline="-25000" dirty="0" smtClean="0"/>
              <a:t>2</a:t>
            </a:r>
            <a:r>
              <a:rPr lang="en-AU" sz="1800" dirty="0" smtClean="0"/>
              <a:t>), return k objects with smallest scores</a:t>
            </a:r>
          </a:p>
          <a:p>
            <a:r>
              <a:rPr lang="en-AU" sz="1800" dirty="0" smtClean="0">
                <a:solidFill>
                  <a:srgbClr val="7030A0"/>
                </a:solidFill>
              </a:rPr>
              <a:t>Solution: </a:t>
            </a:r>
            <a:endParaRPr lang="en-AU" sz="1800" dirty="0" smtClean="0"/>
          </a:p>
          <a:p>
            <a:pPr lvl="1"/>
            <a:r>
              <a:rPr lang="en-AU" sz="1800" dirty="0" smtClean="0"/>
              <a:t>Map W and all the objects to dual space</a:t>
            </a:r>
          </a:p>
          <a:p>
            <a:pPr lvl="1"/>
            <a:r>
              <a:rPr lang="en-AU" sz="1800" dirty="0" smtClean="0"/>
              <a:t>Return k lowest lines intersecting W*</a:t>
            </a:r>
            <a:endParaRPr lang="en-AU" sz="1800" dirty="0" smtClean="0">
              <a:solidFill>
                <a:srgbClr val="7030A0"/>
              </a:solidFill>
            </a:endParaRPr>
          </a:p>
          <a:p>
            <a:endParaRPr lang="en-AU" sz="1800" baseline="-25000" dirty="0" smtClean="0"/>
          </a:p>
          <a:p>
            <a:pPr marL="0" indent="0">
              <a:buNone/>
            </a:pPr>
            <a:r>
              <a:rPr lang="en-AU" sz="1800" dirty="0" smtClean="0"/>
              <a:t> </a:t>
            </a:r>
            <a:endParaRPr lang="en-AU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Ranking in dual space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#  </a:t>
            </a:r>
            <a:fld id="{E8C9FCA9-8792-47FE-AEF0-74601523E8DA}" type="slidenum">
              <a:rPr lang="en-US" altLang="en-US" smtClean="0"/>
              <a:pPr>
                <a:defRPr/>
              </a:pPr>
              <a:t>4</a:t>
            </a:fld>
            <a:endParaRPr lang="en-AU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575556" y="3429000"/>
            <a:ext cx="3525116" cy="247902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223343" y="3429000"/>
            <a:ext cx="3528392" cy="247902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547664" y="4375662"/>
            <a:ext cx="216024" cy="216024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843808" y="5275170"/>
            <a:ext cx="216024" cy="216024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flipH="1">
            <a:off x="4223343" y="4545124"/>
            <a:ext cx="3528392" cy="100811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H="1">
            <a:off x="4211960" y="3825044"/>
            <a:ext cx="3287747" cy="207703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6575629" y="3443238"/>
            <a:ext cx="0" cy="247902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5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1151620" y="426347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83768" y="534359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b</a:t>
            </a:r>
            <a:endParaRPr lang="en-AU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4283968" y="3459757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W*: x = w</a:t>
            </a:r>
            <a:r>
              <a:rPr lang="en-AU" sz="2400" baseline="-25000" dirty="0" smtClean="0"/>
              <a:t>1</a:t>
            </a:r>
            <a:r>
              <a:rPr lang="en-AU" sz="2400" dirty="0" smtClean="0"/>
              <a:t>/</a:t>
            </a:r>
            <a:r>
              <a:rPr lang="en-AU" sz="2400" dirty="0"/>
              <a:t> </a:t>
            </a:r>
            <a:r>
              <a:rPr lang="en-AU" sz="2400" dirty="0" smtClean="0"/>
              <a:t>w</a:t>
            </a:r>
            <a:r>
              <a:rPr lang="en-AU" sz="2400" baseline="-25000" dirty="0" smtClean="0"/>
              <a:t>2</a:t>
            </a:r>
            <a:endParaRPr lang="en-A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1386777" y="5875465"/>
            <a:ext cx="1848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Primal</a:t>
            </a:r>
            <a:endParaRPr lang="en-A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4992035" y="5875464"/>
            <a:ext cx="1848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Dual</a:t>
            </a:r>
            <a:endParaRPr lang="en-AU" sz="2400" dirty="0"/>
          </a:p>
        </p:txBody>
      </p:sp>
      <p:sp>
        <p:nvSpPr>
          <p:cNvPr id="27" name="Oval 26"/>
          <p:cNvSpPr/>
          <p:nvPr/>
        </p:nvSpPr>
        <p:spPr bwMode="auto">
          <a:xfrm>
            <a:off x="1223628" y="3690589"/>
            <a:ext cx="216024" cy="216024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226236" y="3921422"/>
            <a:ext cx="216024" cy="21602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27584" y="367521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07804" y="3771407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d</a:t>
            </a:r>
            <a:endParaRPr lang="en-AU" sz="2400" dirty="0"/>
          </a:p>
        </p:txBody>
      </p:sp>
      <p:cxnSp>
        <p:nvCxnSpPr>
          <p:cNvPr id="32" name="Straight Connector 31"/>
          <p:cNvCxnSpPr/>
          <p:nvPr/>
        </p:nvCxnSpPr>
        <p:spPr bwMode="auto">
          <a:xfrm flipH="1">
            <a:off x="4211960" y="4137446"/>
            <a:ext cx="3539775" cy="5310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H="1">
            <a:off x="4835411" y="3443705"/>
            <a:ext cx="2448272" cy="249508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Isosceles Triangle 16"/>
          <p:cNvSpPr/>
          <p:nvPr/>
        </p:nvSpPr>
        <p:spPr bwMode="auto">
          <a:xfrm>
            <a:off x="6480212" y="5690211"/>
            <a:ext cx="180020" cy="211865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516216" y="483315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1</a:t>
            </a:r>
            <a:endParaRPr lang="en-AU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6516216" y="429309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2</a:t>
            </a:r>
            <a:endParaRPr lang="en-AU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7632340" y="3151980"/>
            <a:ext cx="121275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/>
              <a:t>Rank</a:t>
            </a:r>
          </a:p>
          <a:p>
            <a:pPr marL="457200" indent="-457200">
              <a:buAutoNum type="arabicPeriod"/>
            </a:pPr>
            <a:r>
              <a:rPr lang="en-AU" sz="2400" b="1" dirty="0" smtClean="0">
                <a:solidFill>
                  <a:srgbClr val="7030A0"/>
                </a:solidFill>
              </a:rPr>
              <a:t>a</a:t>
            </a:r>
          </a:p>
          <a:p>
            <a:pPr marL="457200" indent="-457200">
              <a:buAutoNum type="arabicPeriod"/>
            </a:pPr>
            <a:r>
              <a:rPr lang="en-AU" sz="2400" b="1" dirty="0">
                <a:solidFill>
                  <a:srgbClr val="FF0000"/>
                </a:solidFill>
              </a:rPr>
              <a:t>b</a:t>
            </a:r>
            <a:endParaRPr lang="en-AU" sz="2400" b="1" dirty="0" smtClean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AU" sz="2400" b="1" dirty="0">
                <a:solidFill>
                  <a:srgbClr val="00B0F0"/>
                </a:solidFill>
              </a:rPr>
              <a:t>c</a:t>
            </a:r>
            <a:endParaRPr lang="en-AU" sz="2400" b="1" dirty="0" smtClean="0">
              <a:solidFill>
                <a:srgbClr val="00B0F0"/>
              </a:solidFill>
            </a:endParaRPr>
          </a:p>
          <a:p>
            <a:pPr marL="457200" indent="-457200">
              <a:buAutoNum type="arabicPeriod"/>
            </a:pPr>
            <a:r>
              <a:rPr lang="en-AU" sz="2400" b="1" dirty="0" smtClean="0">
                <a:solidFill>
                  <a:schemeClr val="bg1">
                    <a:lumMod val="65000"/>
                  </a:schemeClr>
                </a:solidFill>
              </a:rPr>
              <a:t>d</a:t>
            </a:r>
          </a:p>
          <a:p>
            <a:endParaRPr lang="en-AU" sz="2400" b="1" dirty="0" smtClean="0"/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4992035" y="3485629"/>
            <a:ext cx="0" cy="247902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5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7643723" y="3149674"/>
            <a:ext cx="121275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/>
              <a:t>Rank</a:t>
            </a:r>
          </a:p>
          <a:p>
            <a:pPr marL="457200" indent="-457200">
              <a:buAutoNum type="arabicPeriod"/>
            </a:pPr>
            <a:r>
              <a:rPr lang="en-AU" sz="2400" b="1" dirty="0" smtClean="0">
                <a:solidFill>
                  <a:schemeClr val="bg1">
                    <a:lumMod val="65000"/>
                  </a:schemeClr>
                </a:solidFill>
              </a:rPr>
              <a:t>d</a:t>
            </a:r>
          </a:p>
          <a:p>
            <a:pPr marL="457200" indent="-457200">
              <a:buAutoNum type="arabicPeriod"/>
            </a:pPr>
            <a:r>
              <a:rPr lang="en-AU" sz="2400" b="1" dirty="0">
                <a:solidFill>
                  <a:srgbClr val="FF0000"/>
                </a:solidFill>
              </a:rPr>
              <a:t>b</a:t>
            </a:r>
            <a:endParaRPr lang="en-AU" sz="2400" b="1" dirty="0" smtClean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AU" sz="2400" b="1" dirty="0" smtClean="0">
                <a:solidFill>
                  <a:srgbClr val="7030A0"/>
                </a:solidFill>
              </a:rPr>
              <a:t>a</a:t>
            </a:r>
          </a:p>
          <a:p>
            <a:pPr marL="457200" indent="-457200">
              <a:buAutoNum type="arabicPeriod"/>
            </a:pPr>
            <a:r>
              <a:rPr lang="en-AU" sz="2400" b="1" dirty="0">
                <a:solidFill>
                  <a:srgbClr val="00B0F0"/>
                </a:solidFill>
              </a:rPr>
              <a:t>c</a:t>
            </a:r>
            <a:endParaRPr lang="en-AU" sz="2400" b="1" dirty="0" smtClean="0">
              <a:solidFill>
                <a:srgbClr val="00B0F0"/>
              </a:solidFill>
            </a:endParaRPr>
          </a:p>
          <a:p>
            <a:endParaRPr lang="en-AU" sz="2400" b="1" dirty="0" smtClean="0"/>
          </a:p>
        </p:txBody>
      </p:sp>
      <p:sp>
        <p:nvSpPr>
          <p:cNvPr id="49" name="TextBox 48"/>
          <p:cNvSpPr txBox="1"/>
          <p:nvPr/>
        </p:nvSpPr>
        <p:spPr>
          <a:xfrm>
            <a:off x="4283968" y="3459757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W*: x = w</a:t>
            </a:r>
            <a:r>
              <a:rPr lang="en-AU" sz="2400" baseline="-25000" dirty="0" smtClean="0"/>
              <a:t>3</a:t>
            </a:r>
            <a:r>
              <a:rPr lang="en-AU" sz="2400" dirty="0" smtClean="0"/>
              <a:t>/ w</a:t>
            </a:r>
            <a:r>
              <a:rPr lang="en-AU" sz="2400" baseline="-25000" dirty="0" smtClean="0"/>
              <a:t>4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70566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10731E-6 L 0.00261 -0.14014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-70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1 -0.13506 L 0.00261 -0.1982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20" grpId="0"/>
      <p:bldP spid="21" grpId="0"/>
      <p:bldP spid="23" grpId="0"/>
      <p:bldP spid="23" grpId="1"/>
      <p:bldP spid="27" grpId="0" animBg="1"/>
      <p:bldP spid="29" grpId="0" animBg="1"/>
      <p:bldP spid="30" grpId="0"/>
      <p:bldP spid="31" grpId="0"/>
      <p:bldP spid="17" grpId="0" animBg="1"/>
      <p:bldP spid="17" grpId="1" animBg="1"/>
      <p:bldP spid="17" grpId="2" animBg="1"/>
      <p:bldP spid="40" grpId="0"/>
      <p:bldP spid="41" grpId="0"/>
      <p:bldP spid="46" grpId="0" uiExpand="1" build="allAtOnce"/>
      <p:bldP spid="48" grpId="0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837" y="1484784"/>
            <a:ext cx="8793163" cy="1620180"/>
          </a:xfrm>
        </p:spPr>
        <p:txBody>
          <a:bodyPr/>
          <a:lstStyle/>
          <a:p>
            <a:r>
              <a:rPr lang="en-AU" sz="1800" dirty="0" smtClean="0"/>
              <a:t>Given a set of lines L, </a:t>
            </a:r>
            <a:r>
              <a:rPr lang="en-AU" sz="1800" i="1" dirty="0" smtClean="0">
                <a:solidFill>
                  <a:srgbClr val="00B0F0"/>
                </a:solidFill>
              </a:rPr>
              <a:t>mass</a:t>
            </a:r>
            <a:r>
              <a:rPr lang="en-AU" sz="1800" i="1" dirty="0" smtClean="0"/>
              <a:t> </a:t>
            </a:r>
            <a:r>
              <a:rPr lang="en-AU" sz="1800" dirty="0" smtClean="0"/>
              <a:t>of a point p is the number of lines that lie strictly below p</a:t>
            </a:r>
          </a:p>
          <a:p>
            <a:r>
              <a:rPr lang="en-AU" sz="1800" dirty="0" smtClean="0"/>
              <a:t>k-lower envelope consists of every point p that lies on one of the lines in L and has mass equal to k-1.</a:t>
            </a:r>
            <a:endParaRPr lang="en-AU" sz="1800" dirty="0" smtClean="0">
              <a:solidFill>
                <a:srgbClr val="7030A0"/>
              </a:solidFill>
            </a:endParaRPr>
          </a:p>
          <a:p>
            <a:endParaRPr lang="en-AU" sz="1800" baseline="-25000" dirty="0" smtClean="0"/>
          </a:p>
          <a:p>
            <a:pPr marL="0" indent="0">
              <a:buNone/>
            </a:pPr>
            <a:r>
              <a:rPr lang="en-AU" sz="1800" dirty="0" smtClean="0"/>
              <a:t> </a:t>
            </a:r>
            <a:endParaRPr lang="en-AU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k-lower envelope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#  </a:t>
            </a:r>
            <a:fld id="{E8C9FCA9-8792-47FE-AEF0-74601523E8DA}" type="slidenum">
              <a:rPr lang="en-US" altLang="en-US" smtClean="0"/>
              <a:pPr>
                <a:defRPr/>
              </a:pPr>
              <a:t>5</a:t>
            </a:fld>
            <a:endParaRPr lang="en-AU" alt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4223343" y="3429000"/>
            <a:ext cx="3528392" cy="247902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flipH="1">
            <a:off x="4223343" y="4545124"/>
            <a:ext cx="3528392" cy="100811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H="1">
            <a:off x="4211961" y="3675211"/>
            <a:ext cx="3539774" cy="222686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flipH="1">
            <a:off x="4211960" y="4137446"/>
            <a:ext cx="3539775" cy="5310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H="1">
            <a:off x="4835411" y="3443705"/>
            <a:ext cx="2448272" cy="249508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Oval 38"/>
          <p:cNvSpPr/>
          <p:nvPr/>
        </p:nvSpPr>
        <p:spPr bwMode="auto">
          <a:xfrm>
            <a:off x="6370493" y="4437112"/>
            <a:ext cx="157569" cy="157569"/>
          </a:xfrm>
          <a:prstGeom prst="ellipse">
            <a:avLst/>
          </a:prstGeom>
          <a:solidFill>
            <a:schemeClr val="tx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378467" y="440298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p</a:t>
            </a:r>
          </a:p>
        </p:txBody>
      </p:sp>
      <p:sp>
        <p:nvSpPr>
          <p:cNvPr id="43" name="Oval 42"/>
          <p:cNvSpPr/>
          <p:nvPr/>
        </p:nvSpPr>
        <p:spPr bwMode="auto">
          <a:xfrm>
            <a:off x="4846416" y="4809538"/>
            <a:ext cx="157569" cy="157569"/>
          </a:xfrm>
          <a:prstGeom prst="ellipse">
            <a:avLst/>
          </a:prstGeom>
          <a:solidFill>
            <a:schemeClr val="tx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427984" y="4659523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p</a:t>
            </a:r>
            <a:r>
              <a:rPr lang="en-AU" sz="2400" dirty="0" smtClean="0"/>
              <a:t>’</a:t>
            </a:r>
            <a:endParaRPr lang="en-AU" sz="2400" dirty="0"/>
          </a:p>
        </p:txBody>
      </p:sp>
      <p:cxnSp>
        <p:nvCxnSpPr>
          <p:cNvPr id="52" name="Straight Connector 51"/>
          <p:cNvCxnSpPr/>
          <p:nvPr/>
        </p:nvCxnSpPr>
        <p:spPr bwMode="auto">
          <a:xfrm flipV="1">
            <a:off x="4223343" y="5320485"/>
            <a:ext cx="924721" cy="58159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 flipV="1">
            <a:off x="5855833" y="4245108"/>
            <a:ext cx="984419" cy="624052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 flipV="1">
            <a:off x="5148064" y="5193196"/>
            <a:ext cx="414046" cy="127289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V="1">
            <a:off x="5544108" y="4809539"/>
            <a:ext cx="389425" cy="401659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flipV="1">
            <a:off x="6792928" y="4168707"/>
            <a:ext cx="983428" cy="88385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3822183" y="3680513"/>
            <a:ext cx="2556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2-lower envelope</a:t>
            </a:r>
            <a:endParaRPr lang="en-AU" sz="2400" dirty="0"/>
          </a:p>
        </p:txBody>
      </p:sp>
      <p:cxnSp>
        <p:nvCxnSpPr>
          <p:cNvPr id="62" name="Straight Connector 61"/>
          <p:cNvCxnSpPr/>
          <p:nvPr/>
        </p:nvCxnSpPr>
        <p:spPr bwMode="auto">
          <a:xfrm flipH="1" flipV="1">
            <a:off x="5141662" y="4098498"/>
            <a:ext cx="1050518" cy="56102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lg" len="lg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91008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2" grpId="0"/>
      <p:bldP spid="43" grpId="0" animBg="1"/>
      <p:bldP spid="44" grpId="0"/>
      <p:bldP spid="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837" y="1484784"/>
            <a:ext cx="8793163" cy="1620180"/>
          </a:xfrm>
        </p:spPr>
        <p:txBody>
          <a:bodyPr/>
          <a:lstStyle/>
          <a:p>
            <a:r>
              <a:rPr lang="en-AU" sz="1800" i="1" dirty="0" smtClean="0">
                <a:solidFill>
                  <a:srgbClr val="00B0F0"/>
                </a:solidFill>
              </a:rPr>
              <a:t>Top-k queries:</a:t>
            </a:r>
            <a:r>
              <a:rPr lang="en-AU" sz="1800" i="1" dirty="0" smtClean="0"/>
              <a:t> Any</a:t>
            </a:r>
            <a:r>
              <a:rPr lang="en-AU" sz="1800" dirty="0" smtClean="0"/>
              <a:t> top-k query involving </a:t>
            </a:r>
            <a:r>
              <a:rPr lang="en-AU" sz="1800" i="1" dirty="0" smtClean="0"/>
              <a:t>any</a:t>
            </a:r>
            <a:r>
              <a:rPr lang="en-AU" sz="1800" dirty="0" smtClean="0"/>
              <a:t> linear scoring function can be answered using k-lower envelope.</a:t>
            </a:r>
          </a:p>
          <a:p>
            <a:pPr marL="0" indent="0">
              <a:buNone/>
            </a:pPr>
            <a:r>
              <a:rPr lang="en-AU" sz="1800" dirty="0" smtClean="0"/>
              <a:t>   </a:t>
            </a:r>
            <a:endParaRPr lang="en-AU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k-lower envelope and ranking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#  </a:t>
            </a:r>
            <a:fld id="{E8C9FCA9-8792-47FE-AEF0-74601523E8DA}" type="slidenum">
              <a:rPr lang="en-US" altLang="en-US" smtClean="0"/>
              <a:pPr>
                <a:defRPr/>
              </a:pPr>
              <a:t>6</a:t>
            </a:fld>
            <a:endParaRPr lang="en-AU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575556" y="3429000"/>
            <a:ext cx="3525116" cy="247902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547664" y="4375662"/>
            <a:ext cx="216024" cy="216024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843808" y="5275170"/>
            <a:ext cx="216024" cy="216024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51620" y="426347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83768" y="534359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b</a:t>
            </a:r>
            <a:endParaRPr lang="en-A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1386777" y="5875465"/>
            <a:ext cx="1848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Primal</a:t>
            </a:r>
            <a:endParaRPr lang="en-A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4992035" y="5875464"/>
            <a:ext cx="1848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Dual</a:t>
            </a:r>
            <a:endParaRPr lang="en-AU" sz="2400" dirty="0"/>
          </a:p>
        </p:txBody>
      </p:sp>
      <p:sp>
        <p:nvSpPr>
          <p:cNvPr id="27" name="Oval 26"/>
          <p:cNvSpPr/>
          <p:nvPr/>
        </p:nvSpPr>
        <p:spPr bwMode="auto">
          <a:xfrm>
            <a:off x="1223628" y="3690589"/>
            <a:ext cx="216024" cy="216024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226236" y="3921422"/>
            <a:ext cx="216024" cy="21602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27584" y="367521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07804" y="3771407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d</a:t>
            </a:r>
            <a:endParaRPr lang="en-AU" sz="2400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4223343" y="3429000"/>
            <a:ext cx="3528392" cy="247902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 flipH="1">
            <a:off x="4223343" y="4545124"/>
            <a:ext cx="3528392" cy="100811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H="1">
            <a:off x="4211961" y="3675211"/>
            <a:ext cx="3539774" cy="222686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H="1">
            <a:off x="4211960" y="4137446"/>
            <a:ext cx="3539775" cy="5310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H="1">
            <a:off x="4835411" y="3443705"/>
            <a:ext cx="2448272" cy="249508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flipV="1">
            <a:off x="4223343" y="5320485"/>
            <a:ext cx="924721" cy="58159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V="1">
            <a:off x="5855833" y="4245108"/>
            <a:ext cx="984419" cy="624052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flipV="1">
            <a:off x="5148064" y="5193196"/>
            <a:ext cx="414046" cy="127289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V="1">
            <a:off x="5544108" y="4809539"/>
            <a:ext cx="389425" cy="401659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flipV="1">
            <a:off x="6792928" y="4168707"/>
            <a:ext cx="983428" cy="88385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36694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837" y="1484784"/>
            <a:ext cx="8793163" cy="1620180"/>
          </a:xfrm>
        </p:spPr>
        <p:txBody>
          <a:bodyPr/>
          <a:lstStyle/>
          <a:p>
            <a:r>
              <a:rPr lang="en-AU" sz="1800" i="1" dirty="0" smtClean="0">
                <a:solidFill>
                  <a:srgbClr val="00B0F0"/>
                </a:solidFill>
              </a:rPr>
              <a:t>Reverse top-k query:</a:t>
            </a:r>
            <a:r>
              <a:rPr lang="en-AU" sz="1800" i="1" dirty="0" smtClean="0"/>
              <a:t> Given an object q, return the set of weighted vectors for which q is one of the top-k objects.</a:t>
            </a:r>
          </a:p>
          <a:p>
            <a:r>
              <a:rPr lang="en-AU" sz="1800" dirty="0" smtClean="0">
                <a:solidFill>
                  <a:srgbClr val="00B0F0"/>
                </a:solidFill>
              </a:rPr>
              <a:t>Applications:</a:t>
            </a:r>
            <a:r>
              <a:rPr lang="en-AU" sz="1800" dirty="0" smtClean="0"/>
              <a:t> Identify the users that may prefer the product q</a:t>
            </a:r>
          </a:p>
          <a:p>
            <a:r>
              <a:rPr lang="en-AU" sz="1800" dirty="0" smtClean="0">
                <a:solidFill>
                  <a:srgbClr val="00B0F0"/>
                </a:solidFill>
              </a:rPr>
              <a:t>Solution: </a:t>
            </a:r>
            <a:r>
              <a:rPr lang="en-AU" sz="1800" dirty="0" smtClean="0"/>
              <a:t>Compute the intersection between q* and k-lower envelope</a:t>
            </a:r>
            <a:endParaRPr lang="en-AU" sz="1800" dirty="0" smtClean="0">
              <a:solidFill>
                <a:srgbClr val="00B0F0"/>
              </a:solidFill>
            </a:endParaRPr>
          </a:p>
          <a:p>
            <a:endParaRPr lang="en-AU" sz="1800" dirty="0" smtClean="0"/>
          </a:p>
          <a:p>
            <a:pPr marL="0" indent="0">
              <a:buNone/>
            </a:pPr>
            <a:r>
              <a:rPr lang="en-AU" sz="1800" dirty="0" smtClean="0"/>
              <a:t>    </a:t>
            </a:r>
            <a:endParaRPr lang="en-AU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k-lower envelope and ranking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#  </a:t>
            </a:r>
            <a:fld id="{E8C9FCA9-8792-47FE-AEF0-74601523E8DA}" type="slidenum">
              <a:rPr lang="en-US" altLang="en-US" smtClean="0"/>
              <a:pPr>
                <a:defRPr/>
              </a:pPr>
              <a:t>7</a:t>
            </a:fld>
            <a:endParaRPr lang="en-AU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575556" y="3429000"/>
            <a:ext cx="3525116" cy="247902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547664" y="4375662"/>
            <a:ext cx="216024" cy="216024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843808" y="5275170"/>
            <a:ext cx="216024" cy="216024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51620" y="426347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83768" y="534359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b</a:t>
            </a:r>
            <a:endParaRPr lang="en-A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1386777" y="5875465"/>
            <a:ext cx="1848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Primal</a:t>
            </a:r>
            <a:endParaRPr lang="en-A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4992035" y="5875464"/>
            <a:ext cx="1848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Dual</a:t>
            </a:r>
            <a:endParaRPr lang="en-AU" sz="2400" dirty="0"/>
          </a:p>
        </p:txBody>
      </p:sp>
      <p:sp>
        <p:nvSpPr>
          <p:cNvPr id="27" name="Oval 26"/>
          <p:cNvSpPr/>
          <p:nvPr/>
        </p:nvSpPr>
        <p:spPr bwMode="auto">
          <a:xfrm>
            <a:off x="1223628" y="3690589"/>
            <a:ext cx="216024" cy="216024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226236" y="3921422"/>
            <a:ext cx="216024" cy="21602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27584" y="367521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07804" y="3771407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d</a:t>
            </a:r>
            <a:endParaRPr lang="en-AU" sz="2400" dirty="0"/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6264188" y="3433375"/>
            <a:ext cx="0" cy="247902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5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4133597" y="352997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W*: x = w</a:t>
            </a:r>
            <a:r>
              <a:rPr lang="en-AU" sz="2400" baseline="-25000" dirty="0" smtClean="0"/>
              <a:t>1</a:t>
            </a:r>
            <a:r>
              <a:rPr lang="en-AU" sz="2400" dirty="0" smtClean="0"/>
              <a:t>/ w</a:t>
            </a:r>
            <a:r>
              <a:rPr lang="en-AU" sz="2400" baseline="-25000" dirty="0" smtClean="0"/>
              <a:t>2</a:t>
            </a:r>
            <a:endParaRPr lang="en-AU" sz="2400" dirty="0"/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5285725" y="4122344"/>
            <a:ext cx="864096" cy="11634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triangle" w="lg" len="lg"/>
            <a:tailEnd type="none" w="med" len="med"/>
          </a:ln>
          <a:effectLst/>
        </p:spPr>
      </p:cxnSp>
      <p:sp>
        <p:nvSpPr>
          <p:cNvPr id="37" name="Oval 36"/>
          <p:cNvSpPr/>
          <p:nvPr/>
        </p:nvSpPr>
        <p:spPr bwMode="auto">
          <a:xfrm>
            <a:off x="3455876" y="4917550"/>
            <a:ext cx="216024" cy="216024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37444" y="4767535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q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4223343" y="3429000"/>
            <a:ext cx="3528392" cy="247902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 flipH="1">
            <a:off x="4223343" y="4545124"/>
            <a:ext cx="3528392" cy="100811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flipH="1">
            <a:off x="4211961" y="3675211"/>
            <a:ext cx="3539774" cy="222686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H="1">
            <a:off x="4211960" y="4137446"/>
            <a:ext cx="3539775" cy="5310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flipH="1">
            <a:off x="4835411" y="3443705"/>
            <a:ext cx="2448272" cy="249508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V="1">
            <a:off x="4223343" y="5320485"/>
            <a:ext cx="924721" cy="58159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flipV="1">
            <a:off x="5855833" y="4245108"/>
            <a:ext cx="984419" cy="624052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flipV="1">
            <a:off x="5148064" y="5193196"/>
            <a:ext cx="414046" cy="127289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V="1">
            <a:off x="5544108" y="4809539"/>
            <a:ext cx="389425" cy="401659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flipV="1">
            <a:off x="6792928" y="4168707"/>
            <a:ext cx="983428" cy="88385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 flipH="1">
            <a:off x="5544108" y="3443705"/>
            <a:ext cx="1375672" cy="245837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28911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7" grpId="0" animBg="1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837" y="1484784"/>
            <a:ext cx="8793163" cy="1620180"/>
          </a:xfrm>
        </p:spPr>
        <p:txBody>
          <a:bodyPr/>
          <a:lstStyle/>
          <a:p>
            <a:r>
              <a:rPr lang="en-AU" sz="1800" i="1" dirty="0" smtClean="0">
                <a:solidFill>
                  <a:srgbClr val="00B0F0"/>
                </a:solidFill>
              </a:rPr>
              <a:t>k-snippet:</a:t>
            </a:r>
            <a:r>
              <a:rPr lang="en-AU" sz="1800" i="1" dirty="0" smtClean="0"/>
              <a:t> </a:t>
            </a:r>
            <a:r>
              <a:rPr lang="en-AU" sz="1800" dirty="0" smtClean="0"/>
              <a:t>Return all </a:t>
            </a:r>
            <a:r>
              <a:rPr lang="en-AU" sz="1800" i="1" u="sng" dirty="0" smtClean="0"/>
              <a:t>valuable</a:t>
            </a:r>
            <a:r>
              <a:rPr lang="en-AU" sz="1800" dirty="0" smtClean="0"/>
              <a:t> objects where an object o is called valuable if it is among top-k objects for at least one scoring function</a:t>
            </a:r>
          </a:p>
          <a:p>
            <a:r>
              <a:rPr lang="en-AU" sz="1800" dirty="0" smtClean="0">
                <a:solidFill>
                  <a:srgbClr val="00B0F0"/>
                </a:solidFill>
              </a:rPr>
              <a:t>Applications:</a:t>
            </a:r>
            <a:r>
              <a:rPr lang="en-AU" sz="1800" dirty="0" smtClean="0"/>
              <a:t> A data summary such that every top-m (</a:t>
            </a:r>
            <a:r>
              <a:rPr lang="en-AU" sz="1800" dirty="0" err="1" smtClean="0"/>
              <a:t>m≤k</a:t>
            </a:r>
            <a:r>
              <a:rPr lang="en-AU" sz="1800" dirty="0" smtClean="0"/>
              <a:t>) query can be answered using this summary.</a:t>
            </a:r>
          </a:p>
          <a:p>
            <a:r>
              <a:rPr lang="en-AU" sz="1800" dirty="0" smtClean="0">
                <a:solidFill>
                  <a:srgbClr val="00B0F0"/>
                </a:solidFill>
              </a:rPr>
              <a:t>Solution: </a:t>
            </a:r>
            <a:r>
              <a:rPr lang="en-AU" sz="1800" dirty="0" smtClean="0"/>
              <a:t>Return objects that lie on or below k-lower envelope</a:t>
            </a:r>
          </a:p>
          <a:p>
            <a:pPr marL="0" indent="0">
              <a:buNone/>
            </a:pPr>
            <a:r>
              <a:rPr lang="en-AU" sz="1800" dirty="0" smtClean="0"/>
              <a:t>    </a:t>
            </a:r>
            <a:endParaRPr lang="en-AU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k-lower envelope and ranking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#  </a:t>
            </a:r>
            <a:fld id="{E8C9FCA9-8792-47FE-AEF0-74601523E8DA}" type="slidenum">
              <a:rPr lang="en-US" altLang="en-US" smtClean="0"/>
              <a:pPr>
                <a:defRPr/>
              </a:pPr>
              <a:t>8</a:t>
            </a:fld>
            <a:endParaRPr lang="en-AU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575556" y="3429000"/>
            <a:ext cx="3525116" cy="247902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511660" y="4915722"/>
            <a:ext cx="216024" cy="216024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807804" y="5275170"/>
            <a:ext cx="216024" cy="216024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15616" y="480353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47764" y="534359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b</a:t>
            </a:r>
            <a:endParaRPr lang="en-A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1386777" y="5875465"/>
            <a:ext cx="1848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Primal</a:t>
            </a:r>
            <a:endParaRPr lang="en-A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4992035" y="5875464"/>
            <a:ext cx="1848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Dual</a:t>
            </a:r>
            <a:endParaRPr lang="en-AU" sz="2400" dirty="0"/>
          </a:p>
        </p:txBody>
      </p:sp>
      <p:sp>
        <p:nvSpPr>
          <p:cNvPr id="27" name="Oval 26"/>
          <p:cNvSpPr/>
          <p:nvPr/>
        </p:nvSpPr>
        <p:spPr bwMode="auto">
          <a:xfrm>
            <a:off x="1187624" y="4230649"/>
            <a:ext cx="216024" cy="216024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190232" y="4449498"/>
            <a:ext cx="216024" cy="21602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91580" y="421527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771800" y="4299483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d</a:t>
            </a:r>
            <a:endParaRPr lang="en-AU" sz="2400" dirty="0"/>
          </a:p>
        </p:txBody>
      </p:sp>
      <p:sp>
        <p:nvSpPr>
          <p:cNvPr id="37" name="Oval 36"/>
          <p:cNvSpPr/>
          <p:nvPr/>
        </p:nvSpPr>
        <p:spPr bwMode="auto">
          <a:xfrm>
            <a:off x="2758731" y="4038202"/>
            <a:ext cx="216024" cy="216024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316437" y="387699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e</a:t>
            </a:r>
            <a:endParaRPr lang="en-AU" sz="2400" dirty="0"/>
          </a:p>
        </p:txBody>
      </p:sp>
      <p:sp>
        <p:nvSpPr>
          <p:cNvPr id="40" name="Oval 39"/>
          <p:cNvSpPr/>
          <p:nvPr/>
        </p:nvSpPr>
        <p:spPr bwMode="auto">
          <a:xfrm>
            <a:off x="1917950" y="3950246"/>
            <a:ext cx="216024" cy="216024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475656" y="37890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f</a:t>
            </a:r>
            <a:endParaRPr lang="en-AU" sz="2400" dirty="0"/>
          </a:p>
        </p:txBody>
      </p:sp>
      <p:sp>
        <p:nvSpPr>
          <p:cNvPr id="34" name="Rectangle 33"/>
          <p:cNvSpPr/>
          <p:nvPr/>
        </p:nvSpPr>
        <p:spPr bwMode="auto">
          <a:xfrm>
            <a:off x="4259347" y="3429000"/>
            <a:ext cx="3528392" cy="247902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 flipH="1">
            <a:off x="4259347" y="4545124"/>
            <a:ext cx="3528392" cy="100811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H="1">
            <a:off x="4247965" y="3675211"/>
            <a:ext cx="3539774" cy="222686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H="1">
            <a:off x="4247964" y="4137446"/>
            <a:ext cx="3539775" cy="5310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flipH="1">
            <a:off x="4871415" y="3443705"/>
            <a:ext cx="2448272" cy="249508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V="1">
            <a:off x="4259347" y="5320485"/>
            <a:ext cx="924721" cy="58159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flipV="1">
            <a:off x="5891837" y="4245108"/>
            <a:ext cx="984419" cy="624052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flipV="1">
            <a:off x="5184068" y="5193196"/>
            <a:ext cx="414046" cy="127289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V="1">
            <a:off x="5580112" y="4809539"/>
            <a:ext cx="389425" cy="401659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flipV="1">
            <a:off x="6828932" y="4168707"/>
            <a:ext cx="983428" cy="88385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 flipH="1">
            <a:off x="4259347" y="3443705"/>
            <a:ext cx="2796929" cy="168804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 flipH="1">
            <a:off x="4259347" y="3573016"/>
            <a:ext cx="3528392" cy="124710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5121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20" grpId="0"/>
      <p:bldP spid="21" grpId="0"/>
      <p:bldP spid="27" grpId="0" animBg="1"/>
      <p:bldP spid="29" grpId="0" animBg="1"/>
      <p:bldP spid="30" grpId="0"/>
      <p:bldP spid="31" grpId="0"/>
      <p:bldP spid="37" grpId="0" animBg="1"/>
      <p:bldP spid="38" grpId="0"/>
      <p:bldP spid="40" grpId="0" animBg="1"/>
      <p:bldP spid="41" grpId="0"/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837" y="1484784"/>
            <a:ext cx="8793163" cy="1620180"/>
          </a:xfrm>
        </p:spPr>
        <p:txBody>
          <a:bodyPr/>
          <a:lstStyle/>
          <a:p>
            <a:r>
              <a:rPr lang="en-AU" sz="1800" i="1" dirty="0" smtClean="0">
                <a:solidFill>
                  <a:srgbClr val="00B0F0"/>
                </a:solidFill>
              </a:rPr>
              <a:t>k-depth contour: </a:t>
            </a:r>
            <a:r>
              <a:rPr lang="en-AU" sz="1800" dirty="0" smtClean="0"/>
              <a:t>Return an area such that an object o is valuable if and only if o </a:t>
            </a:r>
            <a:r>
              <a:rPr lang="en-AU" sz="1800" smtClean="0"/>
              <a:t>is outside </a:t>
            </a:r>
            <a:r>
              <a:rPr lang="en-AU" sz="1800" dirty="0" smtClean="0"/>
              <a:t>this area</a:t>
            </a:r>
          </a:p>
          <a:p>
            <a:pPr lvl="1"/>
            <a:r>
              <a:rPr lang="en-AU" sz="1800" dirty="0" smtClean="0"/>
              <a:t>Ranking</a:t>
            </a:r>
          </a:p>
          <a:p>
            <a:pPr lvl="1"/>
            <a:r>
              <a:rPr lang="en-AU" sz="1800" dirty="0" smtClean="0"/>
              <a:t>Outlier detection</a:t>
            </a:r>
          </a:p>
          <a:p>
            <a:pPr lvl="1"/>
            <a:r>
              <a:rPr lang="en-AU" sz="1800" dirty="0" smtClean="0"/>
              <a:t>Reverse k furthest </a:t>
            </a:r>
            <a:r>
              <a:rPr lang="en-AU" sz="1800" dirty="0" err="1" smtClean="0"/>
              <a:t>neighbors</a:t>
            </a:r>
            <a:endParaRPr lang="en-AU" sz="1800" dirty="0" smtClean="0"/>
          </a:p>
          <a:p>
            <a:pPr lvl="1"/>
            <a:r>
              <a:rPr lang="en-AU" sz="1800" dirty="0" smtClean="0"/>
              <a:t>And more </a:t>
            </a:r>
          </a:p>
          <a:p>
            <a:r>
              <a:rPr lang="en-AU" sz="1800" i="1" dirty="0" err="1" smtClean="0">
                <a:solidFill>
                  <a:srgbClr val="00B0F0"/>
                </a:solidFill>
              </a:rPr>
              <a:t>Voronoi</a:t>
            </a:r>
            <a:r>
              <a:rPr lang="en-AU" sz="1800" i="1" dirty="0" smtClean="0">
                <a:solidFill>
                  <a:srgbClr val="00B0F0"/>
                </a:solidFill>
              </a:rPr>
              <a:t>-diagrams</a:t>
            </a:r>
          </a:p>
          <a:p>
            <a:r>
              <a:rPr lang="en-AU" sz="1800" i="1" dirty="0" smtClean="0">
                <a:solidFill>
                  <a:srgbClr val="00B0F0"/>
                </a:solidFill>
              </a:rPr>
              <a:t>Half-space range searching</a:t>
            </a:r>
          </a:p>
          <a:p>
            <a:r>
              <a:rPr lang="en-AU" sz="1800" i="1" dirty="0" smtClean="0">
                <a:solidFill>
                  <a:srgbClr val="00B0F0"/>
                </a:solidFill>
              </a:rPr>
              <a:t>and more …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k-lower envelope and other applications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#  </a:t>
            </a:r>
            <a:fld id="{E8C9FCA9-8792-47FE-AEF0-74601523E8DA}" type="slidenum">
              <a:rPr lang="en-US" altLang="en-US" smtClean="0"/>
              <a:pPr>
                <a:defRPr/>
              </a:pPr>
              <a:t>9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233849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nash_ppt_information_technology_v2">
  <a:themeElements>
    <a:clrScheme name="Master with image 1">
      <a:dk1>
        <a:srgbClr val="393938"/>
      </a:dk1>
      <a:lt1>
        <a:srgbClr val="FFFFFF"/>
      </a:lt1>
      <a:dk2>
        <a:srgbClr val="393938"/>
      </a:dk2>
      <a:lt2>
        <a:srgbClr val="343333"/>
      </a:lt2>
      <a:accent1>
        <a:srgbClr val="653579"/>
      </a:accent1>
      <a:accent2>
        <a:srgbClr val="939598"/>
      </a:accent2>
      <a:accent3>
        <a:srgbClr val="FFFFFF"/>
      </a:accent3>
      <a:accent4>
        <a:srgbClr val="2F2F2E"/>
      </a:accent4>
      <a:accent5>
        <a:srgbClr val="B8AEBE"/>
      </a:accent5>
      <a:accent6>
        <a:srgbClr val="858789"/>
      </a:accent6>
      <a:hlink>
        <a:srgbClr val="911C11"/>
      </a:hlink>
      <a:folHlink>
        <a:srgbClr val="00528B"/>
      </a:folHlink>
    </a:clrScheme>
    <a:fontScheme name="Master with imag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</a:lnDef>
  </a:objectDefaults>
  <a:extraClrSchemeLst>
    <a:extraClrScheme>
      <a:clrScheme name="Master with image 1">
        <a:dk1>
          <a:srgbClr val="393938"/>
        </a:dk1>
        <a:lt1>
          <a:srgbClr val="FFFFFF"/>
        </a:lt1>
        <a:dk2>
          <a:srgbClr val="393938"/>
        </a:dk2>
        <a:lt2>
          <a:srgbClr val="343333"/>
        </a:lt2>
        <a:accent1>
          <a:srgbClr val="653579"/>
        </a:accent1>
        <a:accent2>
          <a:srgbClr val="939598"/>
        </a:accent2>
        <a:accent3>
          <a:srgbClr val="FFFFFF"/>
        </a:accent3>
        <a:accent4>
          <a:srgbClr val="2F2F2E"/>
        </a:accent4>
        <a:accent5>
          <a:srgbClr val="B8AEBE"/>
        </a:accent5>
        <a:accent6>
          <a:srgbClr val="858789"/>
        </a:accent6>
        <a:hlink>
          <a:srgbClr val="911C11"/>
        </a:hlink>
        <a:folHlink>
          <a:srgbClr val="0052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1404</TotalTime>
  <Words>1052</Words>
  <Application>Microsoft Office PowerPoint</Application>
  <PresentationFormat>On-screen Show (4:3)</PresentationFormat>
  <Paragraphs>244</Paragraphs>
  <Slides>23</Slides>
  <Notes>11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monash_ppt_information_technology_v2</vt:lpstr>
      <vt:lpstr>A Uniﬁed Framework for Efﬁciently Processing Ranking Related Queries</vt:lpstr>
      <vt:lpstr>Outline</vt:lpstr>
      <vt:lpstr>Dual mapping and ranking</vt:lpstr>
      <vt:lpstr>Ranking in dual space</vt:lpstr>
      <vt:lpstr>k-lower envelope</vt:lpstr>
      <vt:lpstr>k-lower envelope and ranking</vt:lpstr>
      <vt:lpstr>k-lower envelope and ranking</vt:lpstr>
      <vt:lpstr>k-lower envelope and ranking</vt:lpstr>
      <vt:lpstr>k-lower envelope and other applications</vt:lpstr>
      <vt:lpstr>Existing work</vt:lpstr>
      <vt:lpstr>Our contributions</vt:lpstr>
      <vt:lpstr>Rider: The Basic Idea</vt:lpstr>
      <vt:lpstr>Implementing Rider</vt:lpstr>
      <vt:lpstr>SkyRider: An I/O efficient version of Rider</vt:lpstr>
      <vt:lpstr>KnightRider: An I/O optimal algorithm</vt:lpstr>
      <vt:lpstr>Experiments: Data</vt:lpstr>
      <vt:lpstr>Experiments: Competitors</vt:lpstr>
      <vt:lpstr>Experiments: Results</vt:lpstr>
      <vt:lpstr>Experiments: Results</vt:lpstr>
      <vt:lpstr>Experiments: Results</vt:lpstr>
      <vt:lpstr>Experiments: Results</vt:lpstr>
      <vt:lpstr>Conclusions and Future Work</vt:lpstr>
      <vt:lpstr>PowerPoint Presentation</vt:lpstr>
    </vt:vector>
  </TitlesOfParts>
  <Company>Precedent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 with an image</dc:title>
  <dc:creator>Mark North</dc:creator>
  <cp:lastModifiedBy>cse</cp:lastModifiedBy>
  <cp:revision>375</cp:revision>
  <dcterms:created xsi:type="dcterms:W3CDTF">2011-05-31T09:27:02Z</dcterms:created>
  <dcterms:modified xsi:type="dcterms:W3CDTF">2014-03-27T09:08:34Z</dcterms:modified>
</cp:coreProperties>
</file>