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85" r:id="rId7"/>
    <p:sldId id="283" r:id="rId8"/>
    <p:sldId id="263" r:id="rId9"/>
    <p:sldId id="284" r:id="rId10"/>
    <p:sldId id="266" r:id="rId11"/>
    <p:sldId id="286" r:id="rId12"/>
    <p:sldId id="270" r:id="rId13"/>
    <p:sldId id="289" r:id="rId14"/>
    <p:sldId id="287" r:id="rId15"/>
    <p:sldId id="273" r:id="rId16"/>
    <p:sldId id="274" r:id="rId17"/>
    <p:sldId id="275" r:id="rId18"/>
    <p:sldId id="276" r:id="rId19"/>
    <p:sldId id="277" r:id="rId20"/>
    <p:sldId id="278" r:id="rId21"/>
    <p:sldId id="279"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28" autoAdjust="0"/>
  </p:normalViewPr>
  <p:slideViewPr>
    <p:cSldViewPr>
      <p:cViewPr>
        <p:scale>
          <a:sx n="61" d="100"/>
          <a:sy n="61" d="100"/>
        </p:scale>
        <p:origin x="-120" y="-19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89D00B-9B55-4C00-A5F6-0767A7240206}" type="datetimeFigureOut">
              <a:rPr lang="en-US" smtClean="0"/>
              <a:t>4/28/2014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B02AC2-5AAB-466E-8287-95BC5899D15E}" type="slidenum">
              <a:rPr lang="en-US" smtClean="0"/>
              <a:t>‹#›</a:t>
            </a:fld>
            <a:endParaRPr lang="en-US"/>
          </a:p>
        </p:txBody>
      </p:sp>
    </p:spTree>
    <p:extLst>
      <p:ext uri="{BB962C8B-B14F-4D97-AF65-F5344CB8AC3E}">
        <p14:creationId xmlns:p14="http://schemas.microsoft.com/office/powerpoint/2010/main" val="204183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DA142-0EC4-4E86-B8C3-7D4B986E0C98}" type="datetimeFigureOut">
              <a:rPr lang="en-US" smtClean="0"/>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329DBE-83D8-4198-B128-1E96DC6AACE8}" type="slidenum">
              <a:rPr lang="en-US" smtClean="0"/>
              <a:t>‹#›</a:t>
            </a:fld>
            <a:endParaRPr lang="en-US"/>
          </a:p>
        </p:txBody>
      </p:sp>
    </p:spTree>
    <p:extLst>
      <p:ext uri="{BB962C8B-B14F-4D97-AF65-F5344CB8AC3E}">
        <p14:creationId xmlns:p14="http://schemas.microsoft.com/office/powerpoint/2010/main" val="7707924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Good afternoon everyone. Thanks for this opportunity to talk to you today. My name is </a:t>
            </a:r>
            <a:r>
              <a:rPr lang="en-US" altLang="en-US" dirty="0" err="1" smtClean="0"/>
              <a:t>Chengyuan</a:t>
            </a:r>
            <a:r>
              <a:rPr lang="en-US" altLang="en-US" dirty="0" smtClean="0"/>
              <a:t> Zhang  from the university of new south wales. Today I am going to present our paper diversified spatial keyword search on road network. This is a joint work with Dr. Ying Zhang, Dr. </a:t>
            </a:r>
            <a:r>
              <a:rPr lang="en-US" altLang="en-US" dirty="0" err="1" smtClean="0"/>
              <a:t>Wenjie</a:t>
            </a:r>
            <a:r>
              <a:rPr lang="en-US" altLang="en-US" dirty="0" smtClean="0"/>
              <a:t> Zhang, Professor </a:t>
            </a:r>
            <a:r>
              <a:rPr lang="en-US" altLang="en-US" dirty="0" err="1" smtClean="0"/>
              <a:t>Xuemin</a:t>
            </a:r>
            <a:r>
              <a:rPr lang="en-US" altLang="en-US" dirty="0" smtClean="0"/>
              <a:t> Lin, Dr. Muhammad </a:t>
            </a:r>
            <a:r>
              <a:rPr lang="en-US" altLang="en-US" dirty="0" err="1" smtClean="0"/>
              <a:t>Aamir</a:t>
            </a:r>
            <a:r>
              <a:rPr lang="en-US" altLang="en-US" dirty="0" smtClean="0"/>
              <a:t> Cheema and </a:t>
            </a:r>
            <a:r>
              <a:rPr lang="en-US" altLang="en-US" dirty="0" err="1" smtClean="0"/>
              <a:t>Xiaoyang</a:t>
            </a:r>
            <a:r>
              <a:rPr lang="en-US" altLang="en-US" dirty="0" smtClean="0"/>
              <a:t> Wang.</a:t>
            </a:r>
          </a:p>
          <a:p>
            <a:endParaRPr lang="zh-CN" altLang="zh-CN"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20656D8-74B6-4C41-ADA3-411E1ACC6955}" type="slidenum">
              <a:rPr lang="en-US" altLang="zh-CN" smtClean="0">
                <a:ea typeface="宋体" pitchFamily="2" charset="-122"/>
              </a:rPr>
              <a:pPr eaLnBrk="1" hangingPunct="1">
                <a:spcBef>
                  <a:spcPct val="0"/>
                </a:spcBef>
              </a:pPr>
              <a:t>1</a:t>
            </a:fld>
            <a:endParaRPr lang="en-US" altLang="zh-CN" smtClean="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D32187-44A6-40BE-8771-D44C45C1351D}" type="slidenum">
              <a:rPr lang="en-US" altLang="zh-CN" smtClean="0">
                <a:ea typeface="宋体" pitchFamily="2" charset="-122"/>
              </a:rPr>
              <a:pPr eaLnBrk="1" hangingPunct="1">
                <a:spcBef>
                  <a:spcPct val="0"/>
                </a:spcBef>
              </a:pPr>
              <a:t>10</a:t>
            </a:fld>
            <a:endParaRPr lang="en-US" altLang="zh-CN" smtClean="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5EECEA2-1852-4ED5-8964-70DF6C755BA6}" type="slidenum">
              <a:rPr lang="en-US" altLang="zh-CN" smtClean="0">
                <a:ea typeface="宋体" pitchFamily="2" charset="-122"/>
              </a:rPr>
              <a:pPr eaLnBrk="1" hangingPunct="1">
                <a:spcBef>
                  <a:spcPct val="0"/>
                </a:spcBef>
              </a:pPr>
              <a:t>11</a:t>
            </a:fld>
            <a:endParaRPr lang="en-US" altLang="zh-CN" smtClean="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5DBCF75-85BF-43CA-B4A9-524ABD51363C}" type="slidenum">
              <a:rPr lang="en-US" altLang="zh-CN" smtClean="0">
                <a:ea typeface="宋体" pitchFamily="2" charset="-122"/>
              </a:rPr>
              <a:pPr eaLnBrk="1" hangingPunct="1">
                <a:spcBef>
                  <a:spcPct val="0"/>
                </a:spcBef>
              </a:pPr>
              <a:t>12</a:t>
            </a:fld>
            <a:endParaRPr lang="en-US" altLang="zh-CN" smtClean="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5DBCF75-85BF-43CA-B4A9-524ABD51363C}" type="slidenum">
              <a:rPr lang="en-US" altLang="zh-CN" smtClean="0">
                <a:ea typeface="宋体" pitchFamily="2" charset="-122"/>
              </a:rPr>
              <a:pPr eaLnBrk="1" hangingPunct="1">
                <a:spcBef>
                  <a:spcPct val="0"/>
                </a:spcBef>
              </a:pPr>
              <a:t>13</a:t>
            </a:fld>
            <a:endParaRPr lang="en-US" altLang="zh-CN" smtClean="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dirty="0" smtClean="0"/>
              <a:t>Here, I will give an example to explain our algorithm. Given a road network and a set of objects which satisfy the keyword constraint as what is showed in figure. A user give a query q, aim to find a set S which the number of S equals to 2, delta max equals to 20, and lambda equals to 0.6. Based on the algorithm, we will find the first core pair O1, O2, and calculate their score is 1.13. When O3 coming, we calculate the score between (O1, O3) and (O2, O3). Because both value are smaller than the score of O1,O2 , so we do not change the core pair, just add O3 to object list. When O4 coming, we calculate the score between (O1, O4) (O2,O4) and (O3, O4). Because the set (O1, O4) has the largest value 1.18, so we use O4 to replace O2, so the need core pair is (O1,O4). Then we continue this processing on O5, o17. Until the network distance from query increase to 11.7, we find all the unvisited objects cannot contribute to the diversified k result, we terminate the algorithm. Therefore, in this example, for baseline algorithm we access 19 objects, and for our incremental algorithm, we access 6 objects.</a:t>
            </a:r>
          </a:p>
        </p:txBody>
      </p:sp>
      <p:sp>
        <p:nvSpPr>
          <p:cNvPr id="65540"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zh-CN"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968900B-D3FB-46D7-87F3-7B9259100A5D}" type="slidenum">
              <a:rPr lang="en-US" altLang="zh-CN" smtClean="0">
                <a:ea typeface="宋体" pitchFamily="2" charset="-122"/>
              </a:rPr>
              <a:pPr eaLnBrk="1" hangingPunct="1">
                <a:spcBef>
                  <a:spcPct val="0"/>
                </a:spcBef>
              </a:pPr>
              <a:t>15</a:t>
            </a:fld>
            <a:endParaRPr lang="en-US" altLang="zh-CN" smtClean="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5573753-01F4-4FBE-9594-DFB29DA5C159}" type="slidenum">
              <a:rPr lang="en-US" altLang="zh-CN" smtClean="0">
                <a:ea typeface="宋体" pitchFamily="2" charset="-122"/>
              </a:rPr>
              <a:pPr eaLnBrk="1" hangingPunct="1">
                <a:spcBef>
                  <a:spcPct val="0"/>
                </a:spcBef>
              </a:pPr>
              <a:t>16</a:t>
            </a:fld>
            <a:endParaRPr lang="en-US" altLang="zh-CN" smtClean="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FC883D-2B8E-4FAC-B7B7-692ECB33E0E3}" type="slidenum">
              <a:rPr lang="en-US" altLang="zh-CN" smtClean="0"/>
              <a:pPr>
                <a:defRPr/>
              </a:pPr>
              <a:t>17</a:t>
            </a:fld>
            <a:endParaRPr lang="en-US" altLang="zh-CN"/>
          </a:p>
        </p:txBody>
      </p:sp>
    </p:spTree>
    <p:extLst>
      <p:ext uri="{BB962C8B-B14F-4D97-AF65-F5344CB8AC3E}">
        <p14:creationId xmlns:p14="http://schemas.microsoft.com/office/powerpoint/2010/main" val="1682733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FC883D-2B8E-4FAC-B7B7-692ECB33E0E3}" type="slidenum">
              <a:rPr lang="en-US" altLang="zh-CN" smtClean="0"/>
              <a:pPr>
                <a:defRPr/>
              </a:pPr>
              <a:t>18</a:t>
            </a:fld>
            <a:endParaRPr lang="en-US" altLang="zh-CN"/>
          </a:p>
        </p:txBody>
      </p:sp>
    </p:spTree>
    <p:extLst>
      <p:ext uri="{BB962C8B-B14F-4D97-AF65-F5344CB8AC3E}">
        <p14:creationId xmlns:p14="http://schemas.microsoft.com/office/powerpoint/2010/main" val="3698424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FC883D-2B8E-4FAC-B7B7-692ECB33E0E3}" type="slidenum">
              <a:rPr lang="en-US" altLang="zh-CN" smtClean="0"/>
              <a:pPr>
                <a:defRPr/>
              </a:pPr>
              <a:t>19</a:t>
            </a:fld>
            <a:endParaRPr lang="en-US" altLang="zh-CN"/>
          </a:p>
        </p:txBody>
      </p:sp>
    </p:spTree>
    <p:extLst>
      <p:ext uri="{BB962C8B-B14F-4D97-AF65-F5344CB8AC3E}">
        <p14:creationId xmlns:p14="http://schemas.microsoft.com/office/powerpoint/2010/main" val="426814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E091352-0077-4198-BA1A-8571BAE8F8AA}" type="slidenum">
              <a:rPr lang="en-US" altLang="zh-CN" smtClean="0">
                <a:ea typeface="宋体" pitchFamily="2" charset="-122"/>
              </a:rPr>
              <a:pPr eaLnBrk="1" hangingPunct="1">
                <a:spcBef>
                  <a:spcPct val="0"/>
                </a:spcBef>
              </a:pPr>
              <a:t>2</a:t>
            </a:fld>
            <a:endParaRPr lang="en-US" altLang="zh-CN" smtClean="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2867D4E-977D-4BED-BEA5-9352EA12EA8F}" type="slidenum">
              <a:rPr lang="en-US" altLang="zh-CN" smtClean="0">
                <a:ea typeface="宋体" pitchFamily="2" charset="-122"/>
              </a:rPr>
              <a:pPr eaLnBrk="1" hangingPunct="1">
                <a:spcBef>
                  <a:spcPct val="0"/>
                </a:spcBef>
              </a:pPr>
              <a:t>20</a:t>
            </a:fld>
            <a:endParaRPr lang="en-US" altLang="zh-CN" smtClean="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F54FC52-9FF8-4D12-B6D2-3DFBBF0FD401}" type="slidenum">
              <a:rPr lang="en-US" altLang="zh-CN" smtClean="0">
                <a:ea typeface="宋体" pitchFamily="2" charset="-122"/>
              </a:rPr>
              <a:pPr eaLnBrk="1" hangingPunct="1">
                <a:spcBef>
                  <a:spcPct val="0"/>
                </a:spcBef>
              </a:pPr>
              <a:t>21</a:t>
            </a:fld>
            <a:endParaRPr lang="en-US" altLang="zh-CN" smtClean="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8775F58-EF13-4E49-8E59-77B1205592B6}" type="slidenum">
              <a:rPr lang="en-US" altLang="zh-CN" smtClean="0">
                <a:ea typeface="宋体" pitchFamily="2" charset="-122"/>
              </a:rPr>
              <a:pPr eaLnBrk="1" hangingPunct="1">
                <a:spcBef>
                  <a:spcPct val="0"/>
                </a:spcBef>
              </a:pPr>
              <a:t>3</a:t>
            </a:fld>
            <a:endParaRPr lang="en-US" altLang="zh-CN" smtClean="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For example, given a set of restaurants in Sydney CBD, whose locations and service lists are showed in figure. Suppose a user want to have a nice dinner and then visit nearby tourist attractions or shop after dinner. </a:t>
            </a:r>
            <a:r>
              <a:rPr lang="en-US" altLang="en-US" dirty="0" smtClean="0"/>
              <a:t>Assume he decides to enjoy the lobster and the pancake which are famous in Sydney, but has no idea what kinds of attractions or shops to visit until some restaurants are suggested. He</a:t>
            </a:r>
            <a:r>
              <a:rPr lang="en-US" altLang="en-US" baseline="0" dirty="0" smtClean="0"/>
              <a:t> may give a query q with a pancake and lobster, and set the number of k to 2. What he want is 2  restaurants which servers lobster and pancake, and well distributed in this area. </a:t>
            </a:r>
            <a:r>
              <a:rPr lang="en-US" altLang="en-US" dirty="0" smtClean="0"/>
              <a:t>Intuitively, the two closest restaurants servers both pancake and lobster are p1 and p2. . However, it is not a good result, the two restaurants are two close, the attractions or shops around them are too similar. Therefore, in this scenario p1, p4 might be a better choice, because is provide more attractions or shops with a slight sacrifice closeness.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5ED359A-69EE-437A-867A-3D4358765E04}" type="slidenum">
              <a:rPr lang="en-US" altLang="zh-CN" smtClean="0">
                <a:ea typeface="宋体" pitchFamily="2" charset="-122"/>
              </a:rPr>
              <a:pPr eaLnBrk="1" hangingPunct="1">
                <a:spcBef>
                  <a:spcPct val="0"/>
                </a:spcBef>
              </a:pPr>
              <a:t>4</a:t>
            </a:fld>
            <a:endParaRPr lang="en-US" altLang="zh-CN" smtClean="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Firstly, I will introduce spatial keyword query. Given a road network G, and a set of </a:t>
            </a:r>
            <a:r>
              <a:rPr lang="en-US" altLang="zh-CN" dirty="0" err="1" smtClean="0"/>
              <a:t>spatio</a:t>
            </a:r>
            <a:r>
              <a:rPr lang="en-US" altLang="zh-CN" dirty="0" smtClean="0"/>
              <a:t>-textual objects, a query point q which is also a </a:t>
            </a:r>
            <a:r>
              <a:rPr lang="en-US" altLang="zh-CN" dirty="0" err="1" smtClean="0"/>
              <a:t>spatio</a:t>
            </a:r>
            <a:r>
              <a:rPr lang="en-US" altLang="zh-CN" dirty="0" smtClean="0"/>
              <a:t>-textual objects, and a network distance Delta max, a spatial keyword query </a:t>
            </a:r>
            <a:r>
              <a:rPr lang="en-US" altLang="zh-CN" dirty="0" err="1" smtClean="0"/>
              <a:t>retieves</a:t>
            </a:r>
            <a:r>
              <a:rPr lang="en-US" altLang="zh-CN" dirty="0" smtClean="0"/>
              <a:t> objects each of which contains all query keywords of q and is within network distance Delta max from q. </a:t>
            </a:r>
            <a:r>
              <a:rPr lang="en-US" altLang="en-US" dirty="0" smtClean="0"/>
              <a:t>Here, I will give an example. In this figure, give a query q and a set of keywords t1 and t2, and Delta max which equals to 20. Obviously, o1,o2,o8 will returned by the server. Note that although o3, o4 also in search region, but they do not satisfy the keyword constraint. O9 satisfies keyword constraint, but it is not in search region.</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DB3B0C4-EEBE-4402-91FF-0CCE1ED28387}" type="slidenum">
              <a:rPr lang="en-US" altLang="zh-CN" smtClean="0">
                <a:ea typeface="宋体" pitchFamily="2" charset="-122"/>
              </a:rPr>
              <a:pPr eaLnBrk="1" hangingPunct="1">
                <a:spcBef>
                  <a:spcPct val="0"/>
                </a:spcBef>
              </a:pPr>
              <a:t>5</a:t>
            </a:fld>
            <a:endParaRPr lang="en-US" altLang="zh-CN"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Times New Roman" pitchFamily="18" charset="0"/>
              <a:cs typeface="Times New Roman" pitchFamily="18" charset="0"/>
            </a:endParaRPr>
          </a:p>
          <a:p>
            <a:endParaRPr lang="en-US" altLang="zh-CN" dirty="0" smtClean="0"/>
          </a:p>
        </p:txBody>
      </p:sp>
      <p:sp>
        <p:nvSpPr>
          <p:cNvPr id="57348"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zh-CN"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 will give an example to explain the problem. Given a </a:t>
            </a:r>
            <a:r>
              <a:rPr lang="en-US" altLang="en-US" dirty="0" err="1" smtClean="0"/>
              <a:t>spatio</a:t>
            </a:r>
            <a:r>
              <a:rPr lang="en-US" altLang="en-US" dirty="0" smtClean="0"/>
              <a:t>-textual road network, and given a query q, and two keyword t1, t2, delta max equals to 20, and lambda equals to 0.6. we aim to a set S which the number of S equals to two, f(S) is maximized. We will first retrieved 3 objects O1, O2, O8, since there are only three objects satisfying spatial keyword constraint and in search region. Because we only required 2 results, but there are three objects, so we need to choose two from them. So we assign them to three group as what is show in figures. Then based on the network detail and </a:t>
            </a:r>
            <a:r>
              <a:rPr lang="en-US" altLang="zh-CN" dirty="0" smtClean="0"/>
              <a:t>bi-criteria function, we calculate their scores. And we find that f(S1) equals to 0.29, f(S2) equals to 0.475, and f(S3) equals to 0.465. Because f(S2) has the maximal value, so the result chosen by diversified SK search is o1 and o8.</a:t>
            </a:r>
            <a:endParaRPr lang="en-US" altLang="en-US" dirty="0" smtClean="0"/>
          </a:p>
        </p:txBody>
      </p:sp>
      <p:sp>
        <p:nvSpPr>
          <p:cNvPr id="5632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zh-CN"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DA0A6A4-D9F1-4B7E-A7D9-14BBEDA8BA97}" type="slidenum">
              <a:rPr lang="en-US" altLang="zh-CN" smtClean="0">
                <a:ea typeface="宋体" pitchFamily="2" charset="-122"/>
              </a:rPr>
              <a:pPr eaLnBrk="1" hangingPunct="1">
                <a:spcBef>
                  <a:spcPct val="0"/>
                </a:spcBef>
              </a:pPr>
              <a:t>8</a:t>
            </a:fld>
            <a:endParaRPr lang="en-US" altLang="zh-CN" smtClean="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 will give an example to explain SK algorithm. Given a </a:t>
            </a:r>
            <a:r>
              <a:rPr lang="en-US" altLang="en-US" dirty="0" err="1" smtClean="0"/>
              <a:t>spatio</a:t>
            </a:r>
            <a:r>
              <a:rPr lang="en-US" altLang="en-US" dirty="0" smtClean="0"/>
              <a:t>-textual road network, and given a query q, and two keyword t1, t2, delta max equals to 20, we want to find all the objects in the search region and satisfy keyword constraint. We will located the edges contained the query location first. And marked the node and add them to the priority queue. Then we </a:t>
            </a:r>
            <a:r>
              <a:rPr lang="en-US" altLang="en-US" dirty="0" err="1" smtClean="0"/>
              <a:t>dequeue</a:t>
            </a:r>
            <a:r>
              <a:rPr lang="en-US" altLang="en-US" dirty="0" smtClean="0"/>
              <a:t> n4, and load the neighbor nodes of n4 by </a:t>
            </a:r>
            <a:r>
              <a:rPr lang="en-US" altLang="en-US" dirty="0" err="1" smtClean="0"/>
              <a:t>adjanct</a:t>
            </a:r>
            <a:r>
              <a:rPr lang="en-US" altLang="en-US" dirty="0" smtClean="0"/>
              <a:t> list add them to priority queue, and check the signature of corresponding edges. Then we find the edges n1n4 satisfy the keyword constraint, so we  load the objects in edge n1,n2. And find both O1, and O2 satisfy keyword constraint, so we add them to pass object set. Then we </a:t>
            </a:r>
            <a:r>
              <a:rPr lang="en-US" altLang="en-US" dirty="0" err="1" smtClean="0"/>
              <a:t>dequeue</a:t>
            </a:r>
            <a:r>
              <a:rPr lang="en-US" altLang="en-US" dirty="0" smtClean="0"/>
              <a:t> the n3, and load the neighbor nodes of n3 by its </a:t>
            </a:r>
            <a:r>
              <a:rPr lang="en-US" altLang="en-US" dirty="0" err="1" smtClean="0"/>
              <a:t>adjanact</a:t>
            </a:r>
            <a:r>
              <a:rPr lang="en-US" altLang="en-US" dirty="0" smtClean="0"/>
              <a:t> list and add them to priority queue, and check the correspond edges. We find the edge n3n6 satisfy the keyword constraint, so we  load the objects in edge n3,n6. And find both O8satisfy keyword constraint, so we add them to pass object set. Then we </a:t>
            </a:r>
            <a:r>
              <a:rPr lang="en-US" altLang="en-US" dirty="0" err="1" smtClean="0"/>
              <a:t>dequeue</a:t>
            </a:r>
            <a:r>
              <a:rPr lang="en-US" altLang="en-US" dirty="0" smtClean="0"/>
              <a:t> the n1, and do the same progress. Because both node of edge n1n4 are marked node, so we add O1, O2 to result set directly. Then we continue </a:t>
            </a:r>
            <a:r>
              <a:rPr lang="en-US" altLang="en-US" dirty="0" err="1" smtClean="0"/>
              <a:t>dequeue</a:t>
            </a:r>
            <a:r>
              <a:rPr lang="en-US" altLang="en-US" dirty="0" smtClean="0"/>
              <a:t> n2 and add it to marked node set. When the search distance arrive delta max, we will check the object in pass object, to </a:t>
            </a:r>
            <a:r>
              <a:rPr lang="en-US" altLang="en-US" dirty="0" err="1" smtClean="0"/>
              <a:t>vertify</a:t>
            </a:r>
            <a:r>
              <a:rPr lang="en-US" altLang="en-US" dirty="0" smtClean="0"/>
              <a:t> weather it satisfied the distance constraint or not. So the final result is O1, O2 and O8.</a:t>
            </a:r>
          </a:p>
        </p:txBody>
      </p:sp>
      <p:sp>
        <p:nvSpPr>
          <p:cNvPr id="59396"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zh-C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2"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d.unsw.edu.au\oneunsw\PVS\MS\All Staff\Branding\Branding - Never Stand Still\Templates\Faculty and Unit Bands\RGB - for screen - med quality, 600 ppi\ENG banne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1484314"/>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4392488" y="3340801"/>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
        <p:nvSpPr>
          <p:cNvPr id="5" name="Text Placeholder 4"/>
          <p:cNvSpPr>
            <a:spLocks noGrp="1"/>
          </p:cNvSpPr>
          <p:nvPr>
            <p:ph type="body" sz="quarter" idx="10"/>
          </p:nvPr>
        </p:nvSpPr>
        <p:spPr>
          <a:xfrm>
            <a:off x="2592001" y="1772470"/>
            <a:ext cx="5688012" cy="576411"/>
          </a:xfrm>
          <a:prstGeom prst="rect">
            <a:avLst/>
          </a:prstGeom>
        </p:spPr>
        <p:txBody>
          <a:bodyPr/>
          <a:lstStyle>
            <a:lvl1pPr>
              <a:buNone/>
              <a:defRPr b="1" baseline="0">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7" name="Text Placeholder 6"/>
          <p:cNvSpPr>
            <a:spLocks noGrp="1"/>
          </p:cNvSpPr>
          <p:nvPr>
            <p:ph type="body" sz="quarter" idx="11"/>
          </p:nvPr>
        </p:nvSpPr>
        <p:spPr>
          <a:xfrm>
            <a:off x="2592000" y="2322000"/>
            <a:ext cx="5689600" cy="431800"/>
          </a:xfrm>
          <a:prstGeom prst="rect">
            <a:avLst/>
          </a:prstGeom>
        </p:spPr>
        <p:txBody>
          <a:bodyPr>
            <a:noAutofit/>
          </a:bodyPr>
          <a:lstStyle>
            <a:lvl1pPr>
              <a:buNone/>
              <a:defRPr sz="3200" b="1">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Footer Placeholder 4"/>
          <p:cNvSpPr>
            <a:spLocks noGrp="1"/>
          </p:cNvSpPr>
          <p:nvPr>
            <p:ph type="ftr" sz="quarter" idx="14"/>
          </p:nvPr>
        </p:nvSpPr>
        <p:spPr>
          <a:xfrm>
            <a:off x="3124200" y="6356351"/>
            <a:ext cx="2895600" cy="365125"/>
          </a:xfrm>
        </p:spPr>
        <p:txBody>
          <a:bodyPr/>
          <a:lstStyle/>
          <a:p>
            <a:endParaRPr lang="en-US"/>
          </a:p>
        </p:txBody>
      </p:sp>
      <p:sp>
        <p:nvSpPr>
          <p:cNvPr id="11" name="Slide Number Placeholder 5"/>
          <p:cNvSpPr>
            <a:spLocks noGrp="1"/>
          </p:cNvSpPr>
          <p:nvPr>
            <p:ph type="sldNum" sz="quarter" idx="15"/>
          </p:nvPr>
        </p:nvSpPr>
        <p:spPr>
          <a:xfrm>
            <a:off x="0" y="6340475"/>
            <a:ext cx="1066800" cy="365125"/>
          </a:xfrm>
        </p:spPr>
        <p:txBody>
          <a:bodyPr/>
          <a:lstStyle>
            <a:lvl1pPr>
              <a:defRPr sz="1400" b="1">
                <a:latin typeface="Times New Roman" panose="02020603050405020304" pitchFamily="18" charset="0"/>
                <a:cs typeface="Times New Roman" panose="020206030504050203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803819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2"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78" y="6119812"/>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8"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7"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Slide Number Placeholder 5"/>
          <p:cNvSpPr txBox="1">
            <a:spLocks/>
          </p:cNvSpPr>
          <p:nvPr userDrawn="1"/>
        </p:nvSpPr>
        <p:spPr>
          <a:xfrm>
            <a:off x="0" y="6340475"/>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solidFill>
                  <a:srgbClr val="002060"/>
                </a:solidFill>
                <a:latin typeface="Times New Roman" panose="02020603050405020304" pitchFamily="18" charset="0"/>
                <a:cs typeface="Times New Roman" panose="02020603050405020304" pitchFamily="18" charset="0"/>
              </a:rPr>
              <a:pPr/>
              <a:t>‹#›</a:t>
            </a:fld>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98AED-24EA-482F-8260-FEF121D9E689}" type="datetime1">
              <a:rPr lang="en-US" smtClean="0"/>
              <a:t>4/28/2014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wmf"/><Relationship Id="rId5" Type="http://schemas.openxmlformats.org/officeDocument/2006/relationships/image" Target="../media/image10.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92613" y="3340101"/>
            <a:ext cx="4283075" cy="288925"/>
          </a:xfrm>
        </p:spPr>
        <p:txBody>
          <a:bodyPr vert="horz" wrap="square" lIns="91440" tIns="45720" rIns="91440" bIns="45720" numCol="1" anchor="t" anchorCtr="0" compatLnSpc="1">
            <a:prstTxWarp prst="textNoShape">
              <a:avLst/>
            </a:prstTxWarp>
          </a:bodyPr>
          <a:lstStyle/>
          <a:p>
            <a:pPr eaLnBrk="1" hangingPunct="1">
              <a:buFont typeface="Arial" charset="0"/>
              <a:buNone/>
              <a:defRPr/>
            </a:pPr>
            <a:r>
              <a:rPr lang="en-US" dirty="0" smtClean="0">
                <a:ea typeface="ＭＳ Ｐゴシック" pitchFamily="-84" charset="-128"/>
              </a:rPr>
              <a:t>Computer Science and Engineering</a:t>
            </a:r>
          </a:p>
        </p:txBody>
      </p:sp>
      <p:sp>
        <p:nvSpPr>
          <p:cNvPr id="10243" name="Text Placeholder 2"/>
          <p:cNvSpPr>
            <a:spLocks noGrp="1"/>
          </p:cNvSpPr>
          <p:nvPr>
            <p:ph type="body" sz="quarter" idx="10"/>
          </p:nvPr>
        </p:nvSpPr>
        <p:spPr bwMode="auto">
          <a:xfrm>
            <a:off x="2590800" y="1752601"/>
            <a:ext cx="6172200"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b="1" dirty="0" smtClean="0"/>
              <a:t>Diversified Spatial Keyword Search On Road Networks</a:t>
            </a:r>
            <a:endParaRPr lang="en-US" altLang="zh-CN" b="1" dirty="0" smtClean="0"/>
          </a:p>
        </p:txBody>
      </p:sp>
      <p:sp>
        <p:nvSpPr>
          <p:cNvPr id="5" name="TextBox 4"/>
          <p:cNvSpPr txBox="1"/>
          <p:nvPr/>
        </p:nvSpPr>
        <p:spPr>
          <a:xfrm>
            <a:off x="0" y="3657600"/>
            <a:ext cx="8964613" cy="1034129"/>
          </a:xfrm>
          <a:prstGeom prst="rect">
            <a:avLst/>
          </a:prstGeom>
        </p:spPr>
        <p:txBody>
          <a:bodyPr>
            <a:spAutoFit/>
          </a:bodyPr>
          <a:lstStyle/>
          <a:p>
            <a:pPr marL="342900" indent="-342900" algn="ctr" fontAlgn="auto">
              <a:spcBef>
                <a:spcPct val="20000"/>
              </a:spcBef>
              <a:spcAft>
                <a:spcPts val="0"/>
              </a:spcAft>
              <a:defRPr/>
            </a:pPr>
            <a:endParaRPr lang="en-US" b="1" dirty="0">
              <a:latin typeface="Sommet bold"/>
            </a:endParaRPr>
          </a:p>
          <a:p>
            <a:pPr marL="342900" indent="-342900" algn="ctr" fontAlgn="auto">
              <a:spcBef>
                <a:spcPct val="20000"/>
              </a:spcBef>
              <a:spcAft>
                <a:spcPts val="0"/>
              </a:spcAft>
              <a:defRPr/>
            </a:pPr>
            <a:r>
              <a:rPr lang="en-US" b="1" dirty="0" err="1">
                <a:latin typeface="Arial" panose="020B0604020202020204" pitchFamily="34" charset="0"/>
                <a:cs typeface="Arial" panose="020B0604020202020204" pitchFamily="34" charset="0"/>
              </a:rPr>
              <a:t>Chengyuan</a:t>
            </a:r>
            <a:r>
              <a:rPr lang="en-US" b="1" dirty="0">
                <a:latin typeface="Arial" panose="020B0604020202020204" pitchFamily="34" charset="0"/>
                <a:cs typeface="Arial" panose="020B0604020202020204" pitchFamily="34" charset="0"/>
              </a:rPr>
              <a:t> Zhang</a:t>
            </a:r>
            <a:r>
              <a:rPr lang="en-US" b="1" baseline="30000" dirty="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,Ying Zhang</a:t>
            </a:r>
            <a:r>
              <a:rPr lang="en-US" b="1" baseline="30000" dirty="0">
                <a:latin typeface="Arial" panose="020B0604020202020204" pitchFamily="34" charset="0"/>
                <a:cs typeface="Arial" panose="020B0604020202020204" pitchFamily="34" charset="0"/>
              </a:rPr>
              <a:t>2,1</a:t>
            </a:r>
            <a:r>
              <a:rPr lang="en-US" b="1" dirty="0">
                <a:latin typeface="Arial" panose="020B0604020202020204" pitchFamily="34" charset="0"/>
                <a:cs typeface="Arial" panose="020B0604020202020204" pitchFamily="34" charset="0"/>
              </a:rPr>
              <a:t>,Wenjie Zhang</a:t>
            </a:r>
            <a:r>
              <a:rPr lang="en-US" b="1" baseline="30000" dirty="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 </a:t>
            </a:r>
          </a:p>
          <a:p>
            <a:pPr marL="342900" indent="-342900" algn="ctr" fontAlgn="auto">
              <a:spcBef>
                <a:spcPct val="20000"/>
              </a:spcBef>
              <a:spcAft>
                <a:spcPts val="0"/>
              </a:spcAft>
              <a:defRPr/>
            </a:pPr>
            <a:r>
              <a:rPr lang="en-US" b="1" dirty="0" err="1">
                <a:latin typeface="Arial" panose="020B0604020202020204" pitchFamily="34" charset="0"/>
                <a:cs typeface="Arial" panose="020B0604020202020204" pitchFamily="34" charset="0"/>
              </a:rPr>
              <a:t>Xuemin</a:t>
            </a:r>
            <a:r>
              <a:rPr lang="en-US" b="1" dirty="0">
                <a:latin typeface="Arial" panose="020B0604020202020204" pitchFamily="34" charset="0"/>
                <a:cs typeface="Arial" panose="020B0604020202020204" pitchFamily="34" charset="0"/>
              </a:rPr>
              <a:t> Lin</a:t>
            </a:r>
            <a:r>
              <a:rPr lang="en-US" b="1" baseline="30000" dirty="0">
                <a:latin typeface="Arial" panose="020B0604020202020204" pitchFamily="34" charset="0"/>
                <a:cs typeface="Arial" panose="020B0604020202020204" pitchFamily="34" charset="0"/>
              </a:rPr>
              <a:t>3,1</a:t>
            </a:r>
            <a:r>
              <a:rPr lang="en-US" b="1" dirty="0">
                <a:latin typeface="Arial" panose="020B0604020202020204" pitchFamily="34" charset="0"/>
                <a:cs typeface="Arial" panose="020B0604020202020204" pitchFamily="34" charset="0"/>
              </a:rPr>
              <a:t>, Muhammad </a:t>
            </a:r>
            <a:r>
              <a:rPr lang="en-US" b="1" dirty="0" err="1">
                <a:latin typeface="Arial" panose="020B0604020202020204" pitchFamily="34" charset="0"/>
                <a:cs typeface="Arial" panose="020B0604020202020204" pitchFamily="34" charset="0"/>
              </a:rPr>
              <a:t>Aamir</a:t>
            </a:r>
            <a:r>
              <a:rPr lang="en-US" b="1" dirty="0">
                <a:latin typeface="Arial" panose="020B0604020202020204" pitchFamily="34" charset="0"/>
                <a:cs typeface="Arial" panose="020B0604020202020204" pitchFamily="34" charset="0"/>
              </a:rPr>
              <a:t> Cheema </a:t>
            </a:r>
            <a:r>
              <a:rPr lang="en-US" b="1" baseline="30000" dirty="0">
                <a:latin typeface="Arial" panose="020B0604020202020204" pitchFamily="34" charset="0"/>
                <a:cs typeface="Arial" panose="020B0604020202020204" pitchFamily="34" charset="0"/>
              </a:rPr>
              <a:t>4,1</a:t>
            </a:r>
            <a:r>
              <a:rPr lang="en-US" b="1" dirty="0">
                <a:latin typeface="Arial" panose="020B0604020202020204" pitchFamily="34" charset="0"/>
                <a:cs typeface="Arial" panose="020B0604020202020204" pitchFamily="34" charset="0"/>
              </a:rPr>
              <a:t>,Xiaoyang Wang</a:t>
            </a:r>
            <a:r>
              <a:rPr lang="en-US" b="1" baseline="30000" dirty="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a:t>
            </a:r>
            <a:endParaRPr lang="en-US" b="1" baseline="-25000" dirty="0">
              <a:latin typeface="Arial" panose="020B0604020202020204" pitchFamily="34" charset="0"/>
              <a:cs typeface="Arial" panose="020B0604020202020204" pitchFamily="34" charset="0"/>
            </a:endParaRPr>
          </a:p>
        </p:txBody>
      </p:sp>
      <p:sp>
        <p:nvSpPr>
          <p:cNvPr id="6" name="TextBox 5"/>
          <p:cNvSpPr txBox="1"/>
          <p:nvPr/>
        </p:nvSpPr>
        <p:spPr>
          <a:xfrm>
            <a:off x="1905000" y="4724400"/>
            <a:ext cx="5500688" cy="1224951"/>
          </a:xfrm>
          <a:prstGeom prst="rect">
            <a:avLst/>
          </a:prstGeom>
        </p:spPr>
        <p:txBody>
          <a:bodyPr>
            <a:spAutoFit/>
          </a:bodyPr>
          <a:lstStyle/>
          <a:p>
            <a:pPr marL="342900" indent="-342900" algn="ctr" fontAlgn="auto">
              <a:spcBef>
                <a:spcPct val="20000"/>
              </a:spcBef>
              <a:spcAft>
                <a:spcPts val="0"/>
              </a:spcAft>
              <a:defRPr/>
            </a:pPr>
            <a:r>
              <a:rPr lang="en-US" sz="1600" b="1" baseline="30000" dirty="0">
                <a:latin typeface="Arial" panose="020B0604020202020204" pitchFamily="34" charset="0"/>
                <a:cs typeface="Arial" panose="020B0604020202020204" pitchFamily="34" charset="0"/>
              </a:rPr>
              <a:t>1 </a:t>
            </a:r>
            <a:r>
              <a:rPr lang="en-US" sz="1600" b="1" dirty="0">
                <a:latin typeface="Arial" panose="020B0604020202020204" pitchFamily="34" charset="0"/>
                <a:cs typeface="Arial" panose="020B0604020202020204" pitchFamily="34" charset="0"/>
              </a:rPr>
              <a:t>The University of New South Wales, Australia</a:t>
            </a:r>
          </a:p>
          <a:p>
            <a:pPr marL="342900" indent="-342900" algn="ctr" fontAlgn="auto">
              <a:spcBef>
                <a:spcPct val="20000"/>
              </a:spcBef>
              <a:spcAft>
                <a:spcPts val="0"/>
              </a:spcAft>
              <a:defRPr/>
            </a:pPr>
            <a:r>
              <a:rPr lang="en-US" sz="1600" b="1" baseline="30000" dirty="0">
                <a:latin typeface="Arial" panose="020B0604020202020204" pitchFamily="34" charset="0"/>
                <a:cs typeface="Arial" panose="020B0604020202020204" pitchFamily="34" charset="0"/>
              </a:rPr>
              <a:t>2 </a:t>
            </a:r>
            <a:r>
              <a:rPr lang="en-US" sz="1600" b="1" dirty="0">
                <a:latin typeface="Arial" panose="020B0604020202020204" pitchFamily="34" charset="0"/>
                <a:cs typeface="Arial" panose="020B0604020202020204" pitchFamily="34" charset="0"/>
              </a:rPr>
              <a:t>QCIS, University of Technology, Sydney</a:t>
            </a:r>
          </a:p>
          <a:p>
            <a:pPr marL="342900" indent="-342900" algn="ctr" fontAlgn="auto">
              <a:spcBef>
                <a:spcPct val="20000"/>
              </a:spcBef>
              <a:spcAft>
                <a:spcPts val="0"/>
              </a:spcAft>
              <a:defRPr/>
            </a:pPr>
            <a:r>
              <a:rPr lang="en-US" sz="1600" b="1" baseline="30000" dirty="0">
                <a:latin typeface="Arial" panose="020B0604020202020204" pitchFamily="34" charset="0"/>
                <a:cs typeface="Arial" panose="020B0604020202020204" pitchFamily="34" charset="0"/>
              </a:rPr>
              <a:t>3</a:t>
            </a:r>
            <a:r>
              <a:rPr lang="en-US" sz="1600" b="1" dirty="0">
                <a:latin typeface="Arial" panose="020B0604020202020204" pitchFamily="34" charset="0"/>
                <a:cs typeface="Arial" panose="020B0604020202020204" pitchFamily="34" charset="0"/>
              </a:rPr>
              <a:t> East China Normal University</a:t>
            </a:r>
          </a:p>
          <a:p>
            <a:pPr marL="342900" indent="-342900" algn="ctr" fontAlgn="auto">
              <a:spcBef>
                <a:spcPct val="20000"/>
              </a:spcBef>
              <a:spcAft>
                <a:spcPts val="0"/>
              </a:spcAft>
              <a:defRPr/>
            </a:pPr>
            <a:r>
              <a:rPr lang="en-US" sz="1600" b="1" baseline="30000" dirty="0">
                <a:latin typeface="Arial" panose="020B0604020202020204" pitchFamily="34" charset="0"/>
                <a:cs typeface="Arial" panose="020B0604020202020204" pitchFamily="34" charset="0"/>
              </a:rPr>
              <a:t>4</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Monash</a:t>
            </a:r>
            <a:r>
              <a:rPr lang="en-US" sz="1600" b="1" dirty="0">
                <a:latin typeface="Arial" panose="020B0604020202020204" pitchFamily="34" charset="0"/>
                <a:cs typeface="Arial" panose="020B0604020202020204" pitchFamily="34" charset="0"/>
              </a:rPr>
              <a:t> University</a:t>
            </a:r>
          </a:p>
        </p:txBody>
      </p:sp>
      <p:sp>
        <p:nvSpPr>
          <p:cNvPr id="3" name="Slide Number Placeholder 2"/>
          <p:cNvSpPr>
            <a:spLocks noGrp="1"/>
          </p:cNvSpPr>
          <p:nvPr>
            <p:ph type="sldNum" sz="quarter" idx="15"/>
          </p:nvPr>
        </p:nvSpPr>
        <p:spPr>
          <a:xfrm>
            <a:off x="0" y="6340475"/>
            <a:ext cx="533400" cy="365125"/>
          </a:xfrm>
        </p:spPr>
        <p:txBody>
          <a:bodyPr/>
          <a:lstStyle/>
          <a:p>
            <a:r>
              <a:rPr lang="en-US" dirty="0">
                <a:solidFill>
                  <a:srgbClr val="002060"/>
                </a:solidFill>
              </a:rPr>
              <a:t>1</a:t>
            </a:r>
          </a:p>
        </p:txBody>
      </p:sp>
    </p:spTree>
    <p:extLst>
      <p:ext uri="{BB962C8B-B14F-4D97-AF65-F5344CB8AC3E}">
        <p14:creationId xmlns:p14="http://schemas.microsoft.com/office/powerpoint/2010/main" val="1094491755"/>
      </p:ext>
    </p:extLst>
  </p:cSld>
  <p:clrMapOvr>
    <a:masterClrMapping/>
  </p:clrMapOvr>
  <p:transition spd="slow" advTm="1713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3"/>
          <p:cNvSpPr>
            <a:spLocks noGrp="1"/>
          </p:cNvSpPr>
          <p:nvPr>
            <p:ph type="body" sz="half" idx="2"/>
          </p:nvPr>
        </p:nvSpPr>
        <p:spPr bwMode="auto">
          <a:xfrm>
            <a:off x="464949" y="978932"/>
            <a:ext cx="3159125"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285750" indent="-285750" algn="just">
              <a:buClr>
                <a:srgbClr val="7030A0"/>
              </a:buClr>
              <a:buFont typeface="Wingdings" panose="05000000000000000000" pitchFamily="2" charset="2"/>
              <a:buChar char="Ø"/>
              <a:defRPr/>
            </a:pPr>
            <a:r>
              <a:rPr lang="en-US" sz="1800" b="1" dirty="0" smtClean="0">
                <a:latin typeface="Times New Roman" pitchFamily="18" charset="0"/>
                <a:cs typeface="Times New Roman" pitchFamily="18" charset="0"/>
              </a:rPr>
              <a:t>Observation</a:t>
            </a:r>
            <a:endParaRPr lang="en-US" sz="1800" b="1" dirty="0">
              <a:latin typeface="Times New Roman" pitchFamily="18" charset="0"/>
              <a:cs typeface="Times New Roman" pitchFamily="18" charset="0"/>
            </a:endParaRPr>
          </a:p>
          <a:p>
            <a:pPr marL="285750" indent="-285750" algn="just">
              <a:buFont typeface="Wingdings" panose="05000000000000000000" pitchFamily="2" charset="2"/>
              <a:buChar char="v"/>
              <a:defRPr/>
            </a:pPr>
            <a:r>
              <a:rPr lang="en-US" sz="1600" dirty="0" smtClean="0">
                <a:latin typeface="Times New Roman" pitchFamily="18" charset="0"/>
                <a:cs typeface="Times New Roman" pitchFamily="18" charset="0"/>
              </a:rPr>
              <a:t>Avoid loading objects resulted from false hit</a:t>
            </a:r>
          </a:p>
          <a:p>
            <a:pPr marL="285750" indent="-285750" algn="just">
              <a:buFont typeface="Wingdings" panose="05000000000000000000" pitchFamily="2" charset="2"/>
              <a:buChar char="v"/>
              <a:defRPr/>
            </a:pPr>
            <a:endParaRPr lang="en-US" sz="1800" dirty="0" smtClean="0">
              <a:latin typeface="Times New Roman" pitchFamily="18" charset="0"/>
              <a:cs typeface="Times New Roman" pitchFamily="18" charset="0"/>
            </a:endParaRPr>
          </a:p>
          <a:p>
            <a:pPr marL="285750" indent="-285750" algn="just">
              <a:buClr>
                <a:srgbClr val="7030A0"/>
              </a:buClr>
              <a:buFont typeface="Wingdings" panose="05000000000000000000" pitchFamily="2" charset="2"/>
              <a:buChar char="Ø"/>
              <a:defRPr/>
            </a:pPr>
            <a:r>
              <a:rPr lang="en-US" altLang="zh-CN" sz="1800" b="1" dirty="0" smtClean="0">
                <a:latin typeface="Times New Roman" pitchFamily="18" charset="0"/>
                <a:cs typeface="Times New Roman" pitchFamily="18" charset="0"/>
              </a:rPr>
              <a:t>Aim</a:t>
            </a:r>
            <a:endParaRPr lang="en-US" sz="1800" b="1" dirty="0" smtClean="0">
              <a:latin typeface="Times New Roman" pitchFamily="18" charset="0"/>
              <a:cs typeface="Times New Roman" pitchFamily="18" charset="0"/>
            </a:endParaRPr>
          </a:p>
          <a:p>
            <a:pPr marL="285750" indent="-285750" algn="just">
              <a:buFont typeface="Wingdings" panose="05000000000000000000" pitchFamily="2" charset="2"/>
              <a:buChar char="v"/>
              <a:defRPr/>
            </a:pPr>
            <a:r>
              <a:rPr lang="en-US" sz="1600" dirty="0" smtClean="0">
                <a:latin typeface="Times New Roman" pitchFamily="18" charset="0"/>
                <a:cs typeface="Times New Roman" pitchFamily="18" charset="0"/>
              </a:rPr>
              <a:t>Find a partition of e with c cuts which has the minimal false hit cost.</a:t>
            </a:r>
            <a:endParaRPr lang="en-US" sz="1600" dirty="0">
              <a:latin typeface="Times New Roman" pitchFamily="18" charset="0"/>
              <a:cs typeface="Times New Roman" pitchFamily="18" charset="0"/>
            </a:endParaRPr>
          </a:p>
          <a:p>
            <a:pPr marL="285750" indent="-285750" algn="just">
              <a:buFont typeface="Wingdings" panose="05000000000000000000" pitchFamily="2" charset="2"/>
              <a:buChar char="v"/>
              <a:defRPr/>
            </a:pPr>
            <a:endParaRPr lang="en-US" sz="1600" dirty="0" smtClean="0">
              <a:latin typeface="Times New Roman" pitchFamily="18" charset="0"/>
              <a:cs typeface="Times New Roman" pitchFamily="18" charset="0"/>
            </a:endParaRPr>
          </a:p>
          <a:p>
            <a:pPr marL="285750" indent="-285750" algn="just">
              <a:buFont typeface="Wingdings" panose="05000000000000000000" pitchFamily="2" charset="2"/>
              <a:buChar char="v"/>
              <a:defRPr/>
            </a:pPr>
            <a:r>
              <a:rPr lang="en-US" sz="1600" dirty="0" smtClean="0">
                <a:latin typeface="Times New Roman" pitchFamily="18" charset="0"/>
                <a:cs typeface="Times New Roman" pitchFamily="18" charset="0"/>
              </a:rPr>
              <a:t>Propose </a:t>
            </a:r>
            <a:r>
              <a:rPr lang="en-US" sz="1600" dirty="0">
                <a:latin typeface="Times New Roman" pitchFamily="18" charset="0"/>
                <a:cs typeface="Times New Roman" pitchFamily="18" charset="0"/>
              </a:rPr>
              <a:t>a </a:t>
            </a:r>
            <a:r>
              <a:rPr lang="en-US" sz="1600" dirty="0" smtClean="0">
                <a:latin typeface="Times New Roman" pitchFamily="18" charset="0"/>
                <a:cs typeface="Times New Roman" pitchFamily="18" charset="0"/>
              </a:rPr>
              <a:t>dynamic programming </a:t>
            </a:r>
            <a:r>
              <a:rPr lang="en-US" sz="1600" dirty="0">
                <a:latin typeface="Times New Roman" pitchFamily="18" charset="0"/>
                <a:cs typeface="Times New Roman" pitchFamily="18" charset="0"/>
              </a:rPr>
              <a:t>based </a:t>
            </a:r>
            <a:r>
              <a:rPr lang="en-US" sz="1600" dirty="0" smtClean="0">
                <a:latin typeface="Times New Roman" pitchFamily="18" charset="0"/>
                <a:cs typeface="Times New Roman" pitchFamily="18" charset="0"/>
              </a:rPr>
              <a:t>technique to partition objects lying on an edge.</a:t>
            </a:r>
          </a:p>
          <a:p>
            <a:pPr marL="285750" indent="-285750" algn="just">
              <a:buFont typeface="Wingdings" panose="05000000000000000000" pitchFamily="2" charset="2"/>
              <a:buChar char="v"/>
              <a:defRPr/>
            </a:pPr>
            <a:endParaRPr lang="en-US" sz="1600" dirty="0">
              <a:latin typeface="Times New Roman" pitchFamily="18" charset="0"/>
              <a:cs typeface="Times New Roman" pitchFamily="18" charset="0"/>
            </a:endParaRPr>
          </a:p>
          <a:p>
            <a:pPr marL="285750" indent="-285750" algn="just">
              <a:buFont typeface="Wingdings" panose="05000000000000000000" pitchFamily="2" charset="2"/>
              <a:buChar char="v"/>
              <a:defRPr/>
            </a:pPr>
            <a:r>
              <a:rPr lang="en-US" altLang="zh-CN" sz="1600" dirty="0">
                <a:latin typeface="Times New Roman" pitchFamily="18" charset="0"/>
                <a:cs typeface="Times New Roman" pitchFamily="18" charset="0"/>
              </a:rPr>
              <a:t>`Cost- forbidden </a:t>
            </a:r>
            <a:r>
              <a:rPr lang="en-US" altLang="zh-CN" sz="1600" dirty="0" smtClean="0">
                <a:latin typeface="Times New Roman" pitchFamily="18" charset="0"/>
                <a:cs typeface="Times New Roman" pitchFamily="18" charset="0"/>
              </a:rPr>
              <a:t> </a:t>
            </a:r>
            <a:r>
              <a:rPr lang="en-US" altLang="zh-CN" sz="1600" dirty="0">
                <a:latin typeface="Times New Roman" pitchFamily="18" charset="0"/>
                <a:cs typeface="Times New Roman" pitchFamily="18" charset="0"/>
              </a:rPr>
              <a:t>in practice</a:t>
            </a:r>
          </a:p>
          <a:p>
            <a:pPr marL="285750" indent="-285750" algn="just">
              <a:buFont typeface="Wingdings" panose="05000000000000000000" pitchFamily="2" charset="2"/>
              <a:buChar char="v"/>
              <a:defRPr/>
            </a:pPr>
            <a:endParaRPr lang="en-US" altLang="zh-CN" sz="1600" dirty="0">
              <a:latin typeface="Times New Roman" pitchFamily="18" charset="0"/>
              <a:cs typeface="Times New Roman" pitchFamily="18" charset="0"/>
            </a:endParaRPr>
          </a:p>
          <a:p>
            <a:pPr marL="285750" indent="-285750" algn="just">
              <a:buFont typeface="Wingdings" panose="05000000000000000000" pitchFamily="2" charset="2"/>
              <a:buChar char="v"/>
              <a:defRPr/>
            </a:pPr>
            <a:r>
              <a:rPr lang="en-US" altLang="zh-CN" sz="1600" dirty="0">
                <a:latin typeface="Times New Roman" pitchFamily="18" charset="0"/>
                <a:cs typeface="Times New Roman" pitchFamily="18" charset="0"/>
              </a:rPr>
              <a:t>Greedy heuristic: at each iteration, find a cutting position which the cost of the refine partition is minimized.</a:t>
            </a:r>
          </a:p>
          <a:p>
            <a:pPr marL="285750" indent="-285750" algn="just">
              <a:buFont typeface="Wingdings" panose="05000000000000000000" pitchFamily="2" charset="2"/>
              <a:buChar char="v"/>
              <a:defRPr/>
            </a:pPr>
            <a:endParaRPr lang="en-US" sz="1600" dirty="0">
              <a:latin typeface="Times New Roman" pitchFamily="18" charset="0"/>
              <a:cs typeface="Times New Roman" pitchFamily="18" charset="0"/>
            </a:endParaRPr>
          </a:p>
        </p:txBody>
      </p:sp>
      <p:pic>
        <p:nvPicPr>
          <p:cNvPr id="23556"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03650" y="1066801"/>
            <a:ext cx="5111751" cy="317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0" y="122238"/>
            <a:ext cx="8229600" cy="792162"/>
          </a:xfrm>
        </p:spPr>
        <p:txBody>
          <a:bodyPr/>
          <a:lstStyle/>
          <a:p>
            <a:pPr>
              <a:defRPr/>
            </a:pPr>
            <a:r>
              <a:rPr lang="en-US" altLang="zh-CN" b="1" dirty="0" smtClean="0">
                <a:latin typeface="+mn-lt"/>
                <a:cs typeface="Times New Roman" pitchFamily="18" charset="0"/>
              </a:rPr>
              <a:t>Enhancement of Signature Technique</a:t>
            </a:r>
            <a:endParaRPr lang="en-US" b="1" dirty="0">
              <a:latin typeface="+mn-lt"/>
              <a:cs typeface="Times New Roman" pitchFamily="18" charset="0"/>
            </a:endParaRPr>
          </a:p>
        </p:txBody>
      </p:sp>
      <p:sp>
        <p:nvSpPr>
          <p:cNvPr id="14" name="Rectangle 13"/>
          <p:cNvSpPr/>
          <p:nvPr/>
        </p:nvSpPr>
        <p:spPr>
          <a:xfrm>
            <a:off x="4876801" y="3886200"/>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q.T</a:t>
            </a:r>
            <a:r>
              <a:rPr lang="en-US"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b="1" spc="50" baseline="-2500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a:t>
            </a:r>
            <a:r>
              <a:rPr lang="en-US"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4</a:t>
            </a:r>
          </a:p>
        </p:txBody>
      </p:sp>
      <p:sp>
        <p:nvSpPr>
          <p:cNvPr id="15" name="Rectangle 14"/>
          <p:cNvSpPr/>
          <p:nvPr/>
        </p:nvSpPr>
        <p:spPr>
          <a:xfrm>
            <a:off x="3616325" y="4507468"/>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I(e,t</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)=1</a:t>
            </a:r>
          </a:p>
        </p:txBody>
      </p:sp>
      <p:sp>
        <p:nvSpPr>
          <p:cNvPr id="16" name="Rectangle 15"/>
          <p:cNvSpPr/>
          <p:nvPr/>
        </p:nvSpPr>
        <p:spPr>
          <a:xfrm>
            <a:off x="3616325" y="4953000"/>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I(e,t</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4</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)=1</a:t>
            </a:r>
          </a:p>
        </p:txBody>
      </p:sp>
      <p:sp>
        <p:nvSpPr>
          <p:cNvPr id="18" name="Rectangle 17"/>
          <p:cNvSpPr/>
          <p:nvPr/>
        </p:nvSpPr>
        <p:spPr>
          <a:xfrm>
            <a:off x="4225925" y="5345668"/>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Pass test</a:t>
            </a:r>
          </a:p>
        </p:txBody>
      </p:sp>
      <p:sp>
        <p:nvSpPr>
          <p:cNvPr id="19" name="Rectangle 18"/>
          <p:cNvSpPr/>
          <p:nvPr/>
        </p:nvSpPr>
        <p:spPr>
          <a:xfrm>
            <a:off x="3692525" y="5638800"/>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False hit</a:t>
            </a:r>
          </a:p>
        </p:txBody>
      </p:sp>
      <p:sp>
        <p:nvSpPr>
          <p:cNvPr id="21" name="Rectangle 20"/>
          <p:cNvSpPr/>
          <p:nvPr/>
        </p:nvSpPr>
        <p:spPr>
          <a:xfrm>
            <a:off x="5978525" y="4547835"/>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I(e</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1</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)=1</a:t>
            </a:r>
          </a:p>
        </p:txBody>
      </p:sp>
      <p:sp>
        <p:nvSpPr>
          <p:cNvPr id="22" name="Rectangle 21"/>
          <p:cNvSpPr/>
          <p:nvPr/>
        </p:nvSpPr>
        <p:spPr>
          <a:xfrm>
            <a:off x="5978525" y="4953000"/>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I(e</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1</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4</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)=0</a:t>
            </a:r>
          </a:p>
        </p:txBody>
      </p:sp>
      <p:sp>
        <p:nvSpPr>
          <p:cNvPr id="23" name="Rectangle 22"/>
          <p:cNvSpPr/>
          <p:nvPr/>
        </p:nvSpPr>
        <p:spPr>
          <a:xfrm>
            <a:off x="7197725" y="4572000"/>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I(e</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)=0</a:t>
            </a:r>
          </a:p>
        </p:txBody>
      </p:sp>
      <p:sp>
        <p:nvSpPr>
          <p:cNvPr id="24" name="Rectangle 23"/>
          <p:cNvSpPr/>
          <p:nvPr/>
        </p:nvSpPr>
        <p:spPr>
          <a:xfrm>
            <a:off x="7197725" y="4977165"/>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I(e</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4</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)=1</a:t>
            </a:r>
          </a:p>
        </p:txBody>
      </p:sp>
      <p:cxnSp>
        <p:nvCxnSpPr>
          <p:cNvPr id="6" name="Straight Arrow Connector 5"/>
          <p:cNvCxnSpPr>
            <a:stCxn id="22" idx="2"/>
          </p:cNvCxnSpPr>
          <p:nvPr/>
        </p:nvCxnSpPr>
        <p:spPr>
          <a:xfrm>
            <a:off x="7027863" y="5322332"/>
            <a:ext cx="439739" cy="3926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772402" y="5334000"/>
            <a:ext cx="474663"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79939" y="5334001"/>
            <a:ext cx="0" cy="346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570663" y="5715000"/>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Fail test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custDataLst>
      <p:tags r:id="rId1"/>
    </p:custDataLst>
    <p:extLst>
      <p:ext uri="{BB962C8B-B14F-4D97-AF65-F5344CB8AC3E}">
        <p14:creationId xmlns:p14="http://schemas.microsoft.com/office/powerpoint/2010/main" val="1128003335"/>
      </p:ext>
    </p:extLst>
  </p:cSld>
  <p:clrMapOvr>
    <a:masterClrMapping/>
  </p:clrMapOvr>
  <p:transition spd="slow" advTm="1020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par>
                                <p:cTn id="66" presetID="42" presetClass="entr" presetSubtype="0" fill="hold" nodeType="withEffect">
                                  <p:stCondLst>
                                    <p:cond delay="0"/>
                                  </p:stCondLst>
                                  <p:childTnLst>
                                    <p:set>
                                      <p:cBhvr>
                                        <p:cTn id="67" dur="1" fill="hold">
                                          <p:stCondLst>
                                            <p:cond delay="0"/>
                                          </p:stCondLst>
                                        </p:cTn>
                                        <p:tgtEl>
                                          <p:spTgt spid="14339">
                                            <p:txEl>
                                              <p:pRg st="1" end="1"/>
                                            </p:txEl>
                                          </p:spTgt>
                                        </p:tgtEl>
                                        <p:attrNameLst>
                                          <p:attrName>style.visibility</p:attrName>
                                        </p:attrNameLst>
                                      </p:cBhvr>
                                      <p:to>
                                        <p:strVal val="visible"/>
                                      </p:to>
                                    </p:set>
                                    <p:animEffect transition="in" filter="fade">
                                      <p:cBhvr>
                                        <p:cTn id="68" dur="1000"/>
                                        <p:tgtEl>
                                          <p:spTgt spid="14339">
                                            <p:txEl>
                                              <p:pRg st="1" end="1"/>
                                            </p:txEl>
                                          </p:spTgt>
                                        </p:tgtEl>
                                      </p:cBhvr>
                                    </p:animEffect>
                                    <p:anim calcmode="lin" valueType="num">
                                      <p:cBhvr>
                                        <p:cTn id="69"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14339">
                                            <p:txEl>
                                              <p:pRg st="1" end="1"/>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4339">
                                            <p:txEl>
                                              <p:pRg st="0" end="0"/>
                                            </p:txEl>
                                          </p:spTgt>
                                        </p:tgtEl>
                                        <p:attrNameLst>
                                          <p:attrName>style.visibility</p:attrName>
                                        </p:attrNameLst>
                                      </p:cBhvr>
                                      <p:to>
                                        <p:strVal val="visible"/>
                                      </p:to>
                                    </p:set>
                                    <p:animEffect transition="in" filter="fade">
                                      <p:cBhvr>
                                        <p:cTn id="73" dur="1000"/>
                                        <p:tgtEl>
                                          <p:spTgt spid="14339">
                                            <p:txEl>
                                              <p:pRg st="0" end="0"/>
                                            </p:txEl>
                                          </p:spTgt>
                                        </p:tgtEl>
                                      </p:cBhvr>
                                    </p:animEffect>
                                    <p:anim calcmode="lin" valueType="num">
                                      <p:cBhvr>
                                        <p:cTn id="74"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4339">
                                            <p:txEl>
                                              <p:pRg st="3" end="3"/>
                                            </p:txEl>
                                          </p:spTgt>
                                        </p:tgtEl>
                                        <p:attrNameLst>
                                          <p:attrName>style.visibility</p:attrName>
                                        </p:attrNameLst>
                                      </p:cBhvr>
                                      <p:to>
                                        <p:strVal val="visible"/>
                                      </p:to>
                                    </p:set>
                                    <p:animEffect transition="in" filter="fade">
                                      <p:cBhvr>
                                        <p:cTn id="80" dur="1000"/>
                                        <p:tgtEl>
                                          <p:spTgt spid="14339">
                                            <p:txEl>
                                              <p:pRg st="3" end="3"/>
                                            </p:txEl>
                                          </p:spTgt>
                                        </p:tgtEl>
                                      </p:cBhvr>
                                    </p:animEffect>
                                    <p:anim calcmode="lin" valueType="num">
                                      <p:cBhvr>
                                        <p:cTn id="81"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82" dur="1000" fill="hold"/>
                                        <p:tgtEl>
                                          <p:spTgt spid="14339">
                                            <p:txEl>
                                              <p:pRg st="3" end="3"/>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4339">
                                            <p:txEl>
                                              <p:pRg st="4" end="4"/>
                                            </p:txEl>
                                          </p:spTgt>
                                        </p:tgtEl>
                                        <p:attrNameLst>
                                          <p:attrName>style.visibility</p:attrName>
                                        </p:attrNameLst>
                                      </p:cBhvr>
                                      <p:to>
                                        <p:strVal val="visible"/>
                                      </p:to>
                                    </p:set>
                                    <p:animEffect transition="in" filter="fade">
                                      <p:cBhvr>
                                        <p:cTn id="85" dur="1000"/>
                                        <p:tgtEl>
                                          <p:spTgt spid="14339">
                                            <p:txEl>
                                              <p:pRg st="4" end="4"/>
                                            </p:txEl>
                                          </p:spTgt>
                                        </p:tgtEl>
                                      </p:cBhvr>
                                    </p:animEffect>
                                    <p:anim calcmode="lin" valueType="num">
                                      <p:cBhvr>
                                        <p:cTn id="86"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4339">
                                            <p:txEl>
                                              <p:pRg st="6" end="6"/>
                                            </p:txEl>
                                          </p:spTgt>
                                        </p:tgtEl>
                                        <p:attrNameLst>
                                          <p:attrName>style.visibility</p:attrName>
                                        </p:attrNameLst>
                                      </p:cBhvr>
                                      <p:to>
                                        <p:strVal val="visible"/>
                                      </p:to>
                                    </p:set>
                                    <p:animEffect transition="in" filter="fade">
                                      <p:cBhvr>
                                        <p:cTn id="92" dur="1000"/>
                                        <p:tgtEl>
                                          <p:spTgt spid="14339">
                                            <p:txEl>
                                              <p:pRg st="6" end="6"/>
                                            </p:txEl>
                                          </p:spTgt>
                                        </p:tgtEl>
                                      </p:cBhvr>
                                    </p:animEffect>
                                    <p:anim calcmode="lin" valueType="num">
                                      <p:cBhvr>
                                        <p:cTn id="93"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94"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14339">
                                            <p:txEl>
                                              <p:pRg st="8" end="8"/>
                                            </p:txEl>
                                          </p:spTgt>
                                        </p:tgtEl>
                                        <p:attrNameLst>
                                          <p:attrName>style.visibility</p:attrName>
                                        </p:attrNameLst>
                                      </p:cBhvr>
                                      <p:to>
                                        <p:strVal val="visible"/>
                                      </p:to>
                                    </p:set>
                                    <p:animEffect transition="in" filter="fade">
                                      <p:cBhvr>
                                        <p:cTn id="99" dur="1000"/>
                                        <p:tgtEl>
                                          <p:spTgt spid="14339">
                                            <p:txEl>
                                              <p:pRg st="8" end="8"/>
                                            </p:txEl>
                                          </p:spTgt>
                                        </p:tgtEl>
                                      </p:cBhvr>
                                    </p:animEffect>
                                    <p:anim calcmode="lin" valueType="num">
                                      <p:cBhvr>
                                        <p:cTn id="100" dur="10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p:cTn id="101" dur="1000" fill="hold"/>
                                        <p:tgtEl>
                                          <p:spTgt spid="1433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14339">
                                            <p:txEl>
                                              <p:pRg st="10" end="10"/>
                                            </p:txEl>
                                          </p:spTgt>
                                        </p:tgtEl>
                                        <p:attrNameLst>
                                          <p:attrName>style.visibility</p:attrName>
                                        </p:attrNameLst>
                                      </p:cBhvr>
                                      <p:to>
                                        <p:strVal val="visible"/>
                                      </p:to>
                                    </p:set>
                                    <p:animEffect transition="in" filter="fade">
                                      <p:cBhvr>
                                        <p:cTn id="106" dur="1000"/>
                                        <p:tgtEl>
                                          <p:spTgt spid="14339">
                                            <p:txEl>
                                              <p:pRg st="10" end="10"/>
                                            </p:txEl>
                                          </p:spTgt>
                                        </p:tgtEl>
                                      </p:cBhvr>
                                    </p:animEffect>
                                    <p:anim calcmode="lin" valueType="num">
                                      <p:cBhvr>
                                        <p:cTn id="107" dur="10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p:cTn id="108" dur="1000" fill="hold"/>
                                        <p:tgtEl>
                                          <p:spTgt spid="1433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1"/>
            <a:ext cx="8229600" cy="792163"/>
          </a:xfrm>
        </p:spPr>
        <p:txBody>
          <a:bodyPr>
            <a:normAutofit/>
          </a:bodyPr>
          <a:lstStyle/>
          <a:p>
            <a:pPr>
              <a:defRPr/>
            </a:pPr>
            <a:r>
              <a:rPr lang="en-US" altLang="zh-CN" b="1" dirty="0" smtClean="0">
                <a:latin typeface="+mn-lt"/>
                <a:cs typeface="Times New Roman" pitchFamily="18" charset="0"/>
              </a:rPr>
              <a:t>Diversified SK Search On Road Network</a:t>
            </a:r>
            <a:endParaRPr lang="en-US" b="1" dirty="0">
              <a:latin typeface="+mn-lt"/>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295400"/>
                <a:ext cx="8229600" cy="4525963"/>
              </a:xfrm>
            </p:spPr>
            <p:txBody>
              <a:bodyPr>
                <a:normAutofit fontScale="85000" lnSpcReduction="20000"/>
              </a:bodyPr>
              <a:lstStyle/>
              <a:p>
                <a:pPr marL="342900" lvl="1" indent="-342900" algn="just">
                  <a:buClr>
                    <a:srgbClr val="7030A0"/>
                  </a:buClr>
                  <a:buFont typeface="Wingdings" panose="05000000000000000000" pitchFamily="2" charset="2"/>
                  <a:buChar char="Ø"/>
                  <a:defRPr/>
                </a:pPr>
                <a:r>
                  <a:rPr lang="en-US" sz="2100" b="1" dirty="0" smtClean="0">
                    <a:latin typeface="Times New Roman" pitchFamily="18" charset="0"/>
                    <a:cs typeface="Times New Roman" pitchFamily="18" charset="0"/>
                  </a:rPr>
                  <a:t>Diversification Distance</a:t>
                </a:r>
                <a:endParaRPr lang="en-US" sz="2100" b="1" dirty="0">
                  <a:latin typeface="Times New Roman" pitchFamily="18" charset="0"/>
                  <a:cs typeface="Times New Roman" pitchFamily="18" charset="0"/>
                </a:endParaRPr>
              </a:p>
              <a:p>
                <a:pPr lvl="1">
                  <a:buFont typeface="Wingdings" panose="05000000000000000000" pitchFamily="2" charset="2"/>
                  <a:buChar char="v"/>
                  <a:defRPr/>
                </a:pPr>
                <a14:m>
                  <m:oMath xmlns:m="http://schemas.openxmlformats.org/officeDocument/2006/math">
                    <m:r>
                      <a:rPr lang="el-GR" sz="1800" i="1" smtClean="0">
                        <a:latin typeface="Cambria Math"/>
                        <a:ea typeface="Cambria Math"/>
                        <a:cs typeface="Times New Roman" pitchFamily="18" charset="0"/>
                      </a:rPr>
                      <m:t>𝜃</m:t>
                    </m:r>
                  </m:oMath>
                </a14:m>
                <a:r>
                  <a:rPr lang="en-US" sz="1800" dirty="0" smtClean="0">
                    <a:latin typeface="Times New Roman" pitchFamily="18" charset="0"/>
                    <a:cs typeface="Times New Roman" pitchFamily="18" charset="0"/>
                  </a:rPr>
                  <a:t>(u, v</a:t>
                </a:r>
                <a:r>
                  <a:rPr lang="en-US" sz="1800" dirty="0">
                    <a:latin typeface="Times New Roman" pitchFamily="18" charset="0"/>
                    <a:cs typeface="Times New Roman" pitchFamily="18" charset="0"/>
                  </a:rPr>
                  <a:t>): records the relevance and the diversity for a pair of object u and v in </a:t>
                </a:r>
                <a:r>
                  <a:rPr lang="en-US" sz="1800" dirty="0" smtClean="0">
                    <a:latin typeface="Times New Roman" pitchFamily="18" charset="0"/>
                    <a:cs typeface="Times New Roman" pitchFamily="18" charset="0"/>
                  </a:rPr>
                  <a:t>S</a:t>
                </a:r>
              </a:p>
              <a:p>
                <a:pPr lvl="1">
                  <a:buFont typeface="Wingdings" panose="05000000000000000000" pitchFamily="2" charset="2"/>
                  <a:buChar char="v"/>
                  <a:defRPr/>
                </a:pPr>
                <a:endParaRPr lang="en-US" sz="1800" dirty="0">
                  <a:latin typeface="Times New Roman" pitchFamily="18" charset="0"/>
                  <a:cs typeface="Times New Roman" pitchFamily="18" charset="0"/>
                </a:endParaRPr>
              </a:p>
              <a:p>
                <a:pPr lvl="1">
                  <a:buFont typeface="Wingdings" panose="05000000000000000000" pitchFamily="2" charset="2"/>
                  <a:buChar char="v"/>
                  <a:defRPr/>
                </a:pPr>
                <a:endParaRPr lang="en-US" sz="1800" dirty="0" smtClean="0">
                  <a:latin typeface="Times New Roman" pitchFamily="18" charset="0"/>
                  <a:cs typeface="Times New Roman" pitchFamily="18" charset="0"/>
                </a:endParaRPr>
              </a:p>
              <a:p>
                <a:pPr lvl="1">
                  <a:buFont typeface="Wingdings" panose="05000000000000000000" pitchFamily="2" charset="2"/>
                  <a:buChar char="v"/>
                  <a:defRPr/>
                </a:pPr>
                <a:endParaRPr lang="en-US" sz="1800" dirty="0" smtClean="0">
                  <a:latin typeface="Times New Roman" pitchFamily="18" charset="0"/>
                  <a:cs typeface="Times New Roman" pitchFamily="18" charset="0"/>
                </a:endParaRPr>
              </a:p>
              <a:p>
                <a:pPr lvl="1">
                  <a:buFont typeface="Wingdings" panose="05000000000000000000" pitchFamily="2" charset="2"/>
                  <a:buChar char="v"/>
                  <a:defRPr/>
                </a:pPr>
                <a:endParaRPr lang="en-US" sz="1800" dirty="0">
                  <a:latin typeface="Times New Roman" pitchFamily="18" charset="0"/>
                  <a:cs typeface="Times New Roman" pitchFamily="18" charset="0"/>
                </a:endParaRPr>
              </a:p>
              <a:p>
                <a:pPr lvl="1">
                  <a:buFont typeface="Wingdings" panose="05000000000000000000" pitchFamily="2" charset="2"/>
                  <a:buChar char="v"/>
                  <a:defRPr/>
                </a:pPr>
                <a:endParaRPr lang="en-US" sz="1800" dirty="0" smtClean="0">
                  <a:latin typeface="Times New Roman" pitchFamily="18" charset="0"/>
                  <a:cs typeface="Times New Roman" pitchFamily="18" charset="0"/>
                </a:endParaRPr>
              </a:p>
              <a:p>
                <a:pPr lvl="1">
                  <a:buFont typeface="Wingdings" panose="05000000000000000000" pitchFamily="2" charset="2"/>
                  <a:buChar char="v"/>
                  <a:defRPr/>
                </a:pPr>
                <a:endParaRPr lang="en-US" sz="1800" dirty="0" smtClean="0">
                  <a:latin typeface="Times New Roman" pitchFamily="18" charset="0"/>
                  <a:cs typeface="Times New Roman" pitchFamily="18" charset="0"/>
                </a:endParaRPr>
              </a:p>
              <a:p>
                <a:pPr lvl="1">
                  <a:buFont typeface="Wingdings" panose="05000000000000000000" pitchFamily="2" charset="2"/>
                  <a:buChar char="v"/>
                  <a:defRPr/>
                </a:pPr>
                <a:endParaRPr lang="en-US" sz="1800" dirty="0">
                  <a:latin typeface="Times New Roman" pitchFamily="18" charset="0"/>
                  <a:cs typeface="Times New Roman" pitchFamily="18" charset="0"/>
                </a:endParaRPr>
              </a:p>
              <a:p>
                <a:pPr lvl="1">
                  <a:buFont typeface="Wingdings" panose="05000000000000000000" pitchFamily="2" charset="2"/>
                  <a:buChar char="v"/>
                  <a:defRPr/>
                </a:pPr>
                <a:r>
                  <a:rPr lang="en-US" sz="1800" dirty="0">
                    <a:latin typeface="Times New Roman" pitchFamily="18" charset="0"/>
                    <a:cs typeface="Times New Roman" pitchFamily="18" charset="0"/>
                  </a:rPr>
                  <a:t>Finding maximal f(S) is NP-hard [S. </a:t>
                </a:r>
                <a:r>
                  <a:rPr lang="en-US" sz="1800" dirty="0" err="1">
                    <a:latin typeface="Times New Roman" pitchFamily="18" charset="0"/>
                    <a:cs typeface="Times New Roman" pitchFamily="18" charset="0"/>
                  </a:rPr>
                  <a:t>Gollapudi</a:t>
                </a:r>
                <a:r>
                  <a:rPr lang="en-US" sz="1800" dirty="0">
                    <a:latin typeface="Times New Roman" pitchFamily="18" charset="0"/>
                    <a:cs typeface="Times New Roman" pitchFamily="18" charset="0"/>
                  </a:rPr>
                  <a:t>, et al., WWW 2009</a:t>
                </a:r>
                <a:r>
                  <a:rPr lang="en-US" sz="1800" dirty="0" smtClean="0">
                    <a:latin typeface="Times New Roman" pitchFamily="18" charset="0"/>
                    <a:cs typeface="Times New Roman" pitchFamily="18" charset="0"/>
                  </a:rPr>
                  <a:t>]</a:t>
                </a:r>
                <a:r>
                  <a:rPr lang="en-US" altLang="zh-CN" sz="1800" dirty="0">
                    <a:latin typeface="Times New Roman" pitchFamily="18" charset="0"/>
                    <a:cs typeface="Times New Roman" pitchFamily="18" charset="0"/>
                  </a:rPr>
                  <a:t> </a:t>
                </a:r>
                <a:endParaRPr lang="en-US" altLang="zh-CN" sz="1800" dirty="0" smtClean="0">
                  <a:latin typeface="Times New Roman" pitchFamily="18" charset="0"/>
                  <a:cs typeface="Times New Roman" pitchFamily="18" charset="0"/>
                </a:endParaRPr>
              </a:p>
              <a:p>
                <a:pPr lvl="1">
                  <a:buFont typeface="Wingdings" panose="05000000000000000000" pitchFamily="2" charset="2"/>
                  <a:buChar char="v"/>
                  <a:defRPr/>
                </a:pPr>
                <a:r>
                  <a:rPr lang="en-US" altLang="zh-CN" sz="1800" dirty="0" smtClean="0">
                    <a:latin typeface="Times New Roman" pitchFamily="18" charset="0"/>
                    <a:cs typeface="Times New Roman" pitchFamily="18" charset="0"/>
                  </a:rPr>
                  <a:t>2-approximation </a:t>
                </a:r>
                <a:r>
                  <a:rPr lang="en-US" altLang="zh-CN" sz="1800" dirty="0">
                    <a:latin typeface="Times New Roman" pitchFamily="18" charset="0"/>
                    <a:cs typeface="Times New Roman" pitchFamily="18" charset="0"/>
                  </a:rPr>
                  <a:t>greedy algorithm</a:t>
                </a:r>
                <a:endParaRPr lang="en-US" sz="1800" dirty="0">
                  <a:latin typeface="Times New Roman" pitchFamily="18" charset="0"/>
                  <a:cs typeface="Times New Roman" pitchFamily="18" charset="0"/>
                </a:endParaRPr>
              </a:p>
              <a:p>
                <a:pPr marL="342900" lvl="1" indent="-342900" algn="just">
                  <a:buClr>
                    <a:srgbClr val="7030A0"/>
                  </a:buClr>
                  <a:buFont typeface="Wingdings" panose="05000000000000000000" pitchFamily="2" charset="2"/>
                  <a:buChar char="Ø"/>
                  <a:defRPr/>
                </a:pPr>
                <a:endParaRPr lang="en-US" altLang="en-US" sz="2000" b="1" dirty="0" smtClean="0">
                  <a:latin typeface="Times New Roman" pitchFamily="18" charset="0"/>
                  <a:cs typeface="Times New Roman" pitchFamily="18" charset="0"/>
                </a:endParaRPr>
              </a:p>
              <a:p>
                <a:pPr marL="342900" lvl="1" indent="-342900" algn="just">
                  <a:buClr>
                    <a:srgbClr val="7030A0"/>
                  </a:buClr>
                  <a:buFont typeface="Wingdings" panose="05000000000000000000" pitchFamily="2" charset="2"/>
                  <a:buChar char="Ø"/>
                  <a:defRPr/>
                </a:pPr>
                <a:r>
                  <a:rPr lang="en-US" altLang="en-US" sz="2000" b="1" dirty="0" smtClean="0">
                    <a:latin typeface="Times New Roman" pitchFamily="18" charset="0"/>
                    <a:cs typeface="Times New Roman" pitchFamily="18" charset="0"/>
                  </a:rPr>
                  <a:t>Baseline</a:t>
                </a:r>
                <a:endParaRPr lang="en-US" altLang="en-US" sz="2000" b="1" dirty="0">
                  <a:latin typeface="Times New Roman" pitchFamily="18" charset="0"/>
                  <a:cs typeface="Times New Roman" pitchFamily="18" charset="0"/>
                </a:endParaRPr>
              </a:p>
              <a:p>
                <a:pPr lvl="1">
                  <a:buClr>
                    <a:srgbClr val="FF0000"/>
                  </a:buClr>
                  <a:buFont typeface="Wingdings" panose="05000000000000000000" pitchFamily="2" charset="2"/>
                  <a:buChar char="Ø"/>
                  <a:defRPr/>
                </a:pPr>
                <a:r>
                  <a:rPr lang="en-US" altLang="en-US" sz="1800" b="1" dirty="0">
                    <a:latin typeface="Times New Roman" pitchFamily="18" charset="0"/>
                    <a:cs typeface="Times New Roman" pitchFamily="18" charset="0"/>
                  </a:rPr>
                  <a:t>Find candidate within </a:t>
                </a:r>
                <a:r>
                  <a:rPr lang="el-GR" altLang="zh-CN" sz="1800" b="1" dirty="0">
                    <a:latin typeface="Times New Roman" pitchFamily="18" charset="0"/>
                    <a:cs typeface="Times New Roman" pitchFamily="18" charset="0"/>
                  </a:rPr>
                  <a:t>δ</a:t>
                </a:r>
                <a:r>
                  <a:rPr lang="en-US" altLang="zh-CN" sz="1800" b="1" baseline="-25000" dirty="0">
                    <a:latin typeface="Times New Roman" pitchFamily="18" charset="0"/>
                    <a:cs typeface="Times New Roman" pitchFamily="18" charset="0"/>
                  </a:rPr>
                  <a:t>max</a:t>
                </a:r>
                <a:r>
                  <a:rPr lang="en-US" altLang="zh-CN" sz="1800" b="1" dirty="0">
                    <a:latin typeface="Times New Roman" pitchFamily="18" charset="0"/>
                    <a:cs typeface="Times New Roman" pitchFamily="18" charset="0"/>
                  </a:rPr>
                  <a:t> </a:t>
                </a:r>
              </a:p>
              <a:p>
                <a:pPr lvl="1">
                  <a:buFont typeface="Wingdings" panose="05000000000000000000" pitchFamily="2" charset="2"/>
                  <a:buChar char="v"/>
                  <a:defRPr/>
                </a:pPr>
                <a:r>
                  <a:rPr lang="en-US" altLang="en-US" sz="1800" dirty="0">
                    <a:latin typeface="Times New Roman" pitchFamily="18" charset="0"/>
                    <a:cs typeface="Times New Roman" pitchFamily="18" charset="0"/>
                  </a:rPr>
                  <a:t>SK search: INE + </a:t>
                </a:r>
                <a:r>
                  <a:rPr lang="en-US" altLang="zh-CN" sz="1800" dirty="0" err="1">
                    <a:latin typeface="Times New Roman" pitchFamily="18" charset="0"/>
                    <a:cs typeface="Times New Roman" pitchFamily="18" charset="0"/>
                  </a:rPr>
                  <a:t>Dijkstra</a:t>
                </a:r>
                <a:r>
                  <a:rPr lang="en-US" altLang="zh-CN" sz="1800" dirty="0">
                    <a:latin typeface="Times New Roman" pitchFamily="18" charset="0"/>
                    <a:cs typeface="Times New Roman" pitchFamily="18" charset="0"/>
                  </a:rPr>
                  <a:t> (Network distance can be calculated in an accumulative way)</a:t>
                </a:r>
              </a:p>
              <a:p>
                <a:pPr lvl="1">
                  <a:buClr>
                    <a:srgbClr val="FF0000"/>
                  </a:buClr>
                  <a:buFont typeface="Wingdings" panose="05000000000000000000" pitchFamily="2" charset="2"/>
                  <a:buChar char="Ø"/>
                  <a:defRPr/>
                </a:pPr>
                <a:r>
                  <a:rPr lang="en-US" altLang="en-US" sz="1800" b="1" dirty="0">
                    <a:latin typeface="Times New Roman" pitchFamily="18" charset="0"/>
                    <a:cs typeface="Times New Roman" pitchFamily="18" charset="0"/>
                  </a:rPr>
                  <a:t>Compute k diversified result</a:t>
                </a:r>
              </a:p>
              <a:p>
                <a:pPr lvl="1">
                  <a:buFont typeface="Wingdings" panose="05000000000000000000" pitchFamily="2" charset="2"/>
                  <a:buChar char="v"/>
                  <a:defRPr/>
                </a:pPr>
                <a:r>
                  <a:rPr lang="en-US" altLang="en-US" sz="1800" dirty="0">
                    <a:latin typeface="Times New Roman" pitchFamily="18" charset="0"/>
                    <a:cs typeface="Times New Roman" pitchFamily="18" charset="0"/>
                  </a:rPr>
                  <a:t>In each iteration, a pair of objects u and v with the largest diversification distance will be chosen</a:t>
                </a:r>
              </a:p>
              <a:p>
                <a:endParaRPr lang="en-US" dirty="0" smtClean="0"/>
              </a:p>
              <a:p>
                <a:endParaRPr lang="en-US"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295400"/>
                <a:ext cx="8229600" cy="4525963"/>
              </a:xfrm>
              <a:blipFill rotWithShape="1">
                <a:blip r:embed="rId4"/>
                <a:stretch>
                  <a:fillRect l="-444" t="-1887"/>
                </a:stretch>
              </a:blipFill>
            </p:spPr>
            <p:txBody>
              <a:bodyPr/>
              <a:lstStyle/>
              <a:p>
                <a:r>
                  <a:rPr lang="zh-CN" alt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931988"/>
            <a:ext cx="29718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6875" y="2884518"/>
            <a:ext cx="2930525" cy="54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1981200" y="3048000"/>
            <a:ext cx="838200" cy="1889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ustDataLst>
      <p:tags r:id="rId1"/>
    </p:custDataLst>
    <p:extLst>
      <p:ext uri="{BB962C8B-B14F-4D97-AF65-F5344CB8AC3E}">
        <p14:creationId xmlns:p14="http://schemas.microsoft.com/office/powerpoint/2010/main" val="1979623868"/>
      </p:ext>
    </p:extLst>
  </p:cSld>
  <p:clrMapOvr>
    <a:masterClrMapping/>
  </p:clrMapOvr>
  <p:transition spd="slow" advTm="1178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1000"/>
                                        <p:tgtEl>
                                          <p:spTgt spid="5">
                                            <p:txEl>
                                              <p:pRg st="9" end="9"/>
                                            </p:txEl>
                                          </p:spTgt>
                                        </p:tgtEl>
                                      </p:cBhvr>
                                    </p:animEffect>
                                    <p:anim calcmode="lin" valueType="num">
                                      <p:cBhvr>
                                        <p:cTn id="3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1000"/>
                                        <p:tgtEl>
                                          <p:spTgt spid="5">
                                            <p:txEl>
                                              <p:pRg st="10" end="10"/>
                                            </p:txEl>
                                          </p:spTgt>
                                        </p:tgtEl>
                                      </p:cBhvr>
                                    </p:animEffect>
                                    <p:anim calcmode="lin" valueType="num">
                                      <p:cBhvr>
                                        <p:cTn id="4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12" end="12"/>
                                            </p:txEl>
                                          </p:spTgt>
                                        </p:tgtEl>
                                        <p:attrNameLst>
                                          <p:attrName>style.visibility</p:attrName>
                                        </p:attrNameLst>
                                      </p:cBhvr>
                                      <p:to>
                                        <p:strVal val="visible"/>
                                      </p:to>
                                    </p:set>
                                    <p:animEffect transition="in" filter="fade">
                                      <p:cBhvr>
                                        <p:cTn id="48" dur="1000"/>
                                        <p:tgtEl>
                                          <p:spTgt spid="5">
                                            <p:txEl>
                                              <p:pRg st="12" end="12"/>
                                            </p:txEl>
                                          </p:spTgt>
                                        </p:tgtEl>
                                      </p:cBhvr>
                                    </p:animEffect>
                                    <p:anim calcmode="lin" valueType="num">
                                      <p:cBhvr>
                                        <p:cTn id="49"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animEffect transition="in" filter="fade">
                                      <p:cBhvr>
                                        <p:cTn id="55" dur="1000"/>
                                        <p:tgtEl>
                                          <p:spTgt spid="5">
                                            <p:txEl>
                                              <p:pRg st="13" end="13"/>
                                            </p:txEl>
                                          </p:spTgt>
                                        </p:tgtEl>
                                      </p:cBhvr>
                                    </p:animEffect>
                                    <p:anim calcmode="lin" valueType="num">
                                      <p:cBhvr>
                                        <p:cTn id="56"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14" end="14"/>
                                            </p:txEl>
                                          </p:spTgt>
                                        </p:tgtEl>
                                        <p:attrNameLst>
                                          <p:attrName>style.visibility</p:attrName>
                                        </p:attrNameLst>
                                      </p:cBhvr>
                                      <p:to>
                                        <p:strVal val="visible"/>
                                      </p:to>
                                    </p:set>
                                    <p:animEffect transition="in" filter="fade">
                                      <p:cBhvr>
                                        <p:cTn id="60" dur="1000"/>
                                        <p:tgtEl>
                                          <p:spTgt spid="5">
                                            <p:txEl>
                                              <p:pRg st="14" end="14"/>
                                            </p:txEl>
                                          </p:spTgt>
                                        </p:tgtEl>
                                      </p:cBhvr>
                                    </p:animEffect>
                                    <p:anim calcmode="lin" valueType="num">
                                      <p:cBhvr>
                                        <p:cTn id="61"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Effect transition="in" filter="fade">
                                      <p:cBhvr>
                                        <p:cTn id="67" dur="1000"/>
                                        <p:tgtEl>
                                          <p:spTgt spid="5">
                                            <p:txEl>
                                              <p:pRg st="15" end="15"/>
                                            </p:txEl>
                                          </p:spTgt>
                                        </p:tgtEl>
                                      </p:cBhvr>
                                    </p:animEffect>
                                    <p:anim calcmode="lin" valueType="num">
                                      <p:cBhvr>
                                        <p:cTn id="68"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15" end="15"/>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
                                            <p:txEl>
                                              <p:pRg st="16" end="16"/>
                                            </p:txEl>
                                          </p:spTgt>
                                        </p:tgtEl>
                                        <p:attrNameLst>
                                          <p:attrName>style.visibility</p:attrName>
                                        </p:attrNameLst>
                                      </p:cBhvr>
                                      <p:to>
                                        <p:strVal val="visible"/>
                                      </p:to>
                                    </p:set>
                                    <p:animEffect transition="in" filter="fade">
                                      <p:cBhvr>
                                        <p:cTn id="72" dur="1000"/>
                                        <p:tgtEl>
                                          <p:spTgt spid="5">
                                            <p:txEl>
                                              <p:pRg st="16" end="16"/>
                                            </p:txEl>
                                          </p:spTgt>
                                        </p:tgtEl>
                                      </p:cBhvr>
                                    </p:animEffect>
                                    <p:anim calcmode="lin" valueType="num">
                                      <p:cBhvr>
                                        <p:cTn id="73"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74"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1"/>
            <a:ext cx="8229600" cy="792163"/>
          </a:xfrm>
        </p:spPr>
        <p:txBody>
          <a:bodyPr/>
          <a:lstStyle/>
          <a:p>
            <a:pPr>
              <a:defRPr/>
            </a:pPr>
            <a:r>
              <a:rPr lang="en-US" altLang="zh-CN" b="1" dirty="0" smtClean="0">
                <a:latin typeface="+mn-lt"/>
                <a:cs typeface="Times New Roman" pitchFamily="18" charset="0"/>
              </a:rPr>
              <a:t>Incremental Diversified SK Search</a:t>
            </a:r>
            <a:endParaRPr lang="en-US" b="1" dirty="0">
              <a:latin typeface="+mn-lt"/>
              <a:cs typeface="Times New Roman" pitchFamily="18" charset="0"/>
            </a:endParaRPr>
          </a:p>
        </p:txBody>
      </p:sp>
      <p:sp>
        <p:nvSpPr>
          <p:cNvPr id="4" name="Content Placeholder 3"/>
          <p:cNvSpPr>
            <a:spLocks noGrp="1"/>
          </p:cNvSpPr>
          <p:nvPr>
            <p:ph idx="1"/>
          </p:nvPr>
        </p:nvSpPr>
        <p:spPr>
          <a:xfrm>
            <a:off x="457200" y="1143001"/>
            <a:ext cx="8229600" cy="4606925"/>
          </a:xfrm>
        </p:spPr>
        <p:txBody>
          <a:bodyPr>
            <a:normAutofit/>
          </a:bodyPr>
          <a:lstStyle/>
          <a:p>
            <a:pPr algn="just">
              <a:buClr>
                <a:srgbClr val="7030A0"/>
              </a:buClr>
              <a:buFont typeface="Wingdings" panose="05000000000000000000" pitchFamily="2" charset="2"/>
              <a:buChar char="Ø"/>
              <a:defRPr/>
            </a:pPr>
            <a:r>
              <a:rPr lang="en-US" altLang="en-US" sz="2000" b="1" dirty="0" smtClean="0">
                <a:latin typeface="Times New Roman" pitchFamily="18" charset="0"/>
                <a:cs typeface="Times New Roman" pitchFamily="18" charset="0"/>
              </a:rPr>
              <a:t>Drawback </a:t>
            </a:r>
            <a:endParaRPr lang="en-US" altLang="en-US" sz="2000" b="1" dirty="0">
              <a:latin typeface="Times New Roman" pitchFamily="18" charset="0"/>
              <a:cs typeface="Times New Roman" pitchFamily="18" charset="0"/>
            </a:endParaRPr>
          </a:p>
          <a:p>
            <a:pPr lvl="1">
              <a:buFont typeface="Wingdings" panose="05000000000000000000" pitchFamily="2" charset="2"/>
              <a:buChar char="v"/>
              <a:defRPr/>
            </a:pPr>
            <a:r>
              <a:rPr lang="en-US" altLang="en-US" sz="1800" dirty="0" smtClean="0">
                <a:latin typeface="Times New Roman" pitchFamily="18" charset="0"/>
                <a:cs typeface="Times New Roman" pitchFamily="18" charset="0"/>
              </a:rPr>
              <a:t>Invoked diversified algorithm after all objects satisfying spatial keyword constraint are retrieved</a:t>
            </a:r>
          </a:p>
          <a:p>
            <a:pPr lvl="1">
              <a:buFont typeface="Wingdings" panose="05000000000000000000" pitchFamily="2" charset="2"/>
              <a:buChar char="v"/>
              <a:defRPr/>
            </a:pPr>
            <a:r>
              <a:rPr lang="en-US" sz="1800" dirty="0" smtClean="0">
                <a:latin typeface="Times New Roman" pitchFamily="18" charset="0"/>
                <a:cs typeface="Times New Roman" pitchFamily="18" charset="0"/>
              </a:rPr>
              <a:t>Expensive </a:t>
            </a:r>
            <a:r>
              <a:rPr lang="en-US" sz="1800" dirty="0">
                <a:latin typeface="Times New Roman" pitchFamily="18" charset="0"/>
                <a:cs typeface="Times New Roman" pitchFamily="18" charset="0"/>
              </a:rPr>
              <a:t>to </a:t>
            </a:r>
            <a:r>
              <a:rPr lang="en-US" sz="1800" dirty="0" smtClean="0">
                <a:latin typeface="Times New Roman" pitchFamily="18" charset="0"/>
                <a:cs typeface="Times New Roman" pitchFamily="18" charset="0"/>
              </a:rPr>
              <a:t>compute pair-wise </a:t>
            </a:r>
            <a:r>
              <a:rPr lang="en-US" sz="1800" dirty="0">
                <a:latin typeface="Times New Roman" pitchFamily="18" charset="0"/>
                <a:cs typeface="Times New Roman" pitchFamily="18" charset="0"/>
              </a:rPr>
              <a:t>diversification </a:t>
            </a:r>
            <a:r>
              <a:rPr lang="en-US" sz="1800" dirty="0" smtClean="0">
                <a:latin typeface="Times New Roman" pitchFamily="18" charset="0"/>
                <a:cs typeface="Times New Roman" pitchFamily="18" charset="0"/>
              </a:rPr>
              <a:t>distances, </a:t>
            </a:r>
            <a:r>
              <a:rPr lang="en-US" sz="1800" dirty="0">
                <a:latin typeface="Times New Roman" pitchFamily="18" charset="0"/>
                <a:cs typeface="Times New Roman" pitchFamily="18" charset="0"/>
              </a:rPr>
              <a:t>n</a:t>
            </a:r>
            <a:r>
              <a:rPr lang="en-US" altLang="en-US" sz="1800" dirty="0" smtClean="0">
                <a:latin typeface="Times New Roman" pitchFamily="18" charset="0"/>
                <a:cs typeface="Times New Roman" pitchFamily="18" charset="0"/>
              </a:rPr>
              <a:t>ot </a:t>
            </a:r>
            <a:r>
              <a:rPr lang="en-US" altLang="zh-CN" sz="1800" dirty="0">
                <a:latin typeface="Times New Roman" pitchFamily="18" charset="0"/>
                <a:cs typeface="Times New Roman" pitchFamily="18" charset="0"/>
              </a:rPr>
              <a:t>pre-computation and specific restrictions</a:t>
            </a:r>
            <a:endParaRPr lang="en-US" sz="1800" dirty="0" smtClean="0">
              <a:latin typeface="Times New Roman" pitchFamily="18" charset="0"/>
              <a:cs typeface="Times New Roman" pitchFamily="18" charset="0"/>
            </a:endParaRPr>
          </a:p>
          <a:p>
            <a:pPr lvl="1">
              <a:buFont typeface="Wingdings" panose="05000000000000000000" pitchFamily="2" charset="2"/>
              <a:buChar char="v"/>
              <a:defRPr/>
            </a:pPr>
            <a:endParaRPr lang="en-US" sz="1800" dirty="0">
              <a:latin typeface="Times New Roman" pitchFamily="18" charset="0"/>
              <a:cs typeface="Times New Roman" pitchFamily="18" charset="0"/>
            </a:endParaRPr>
          </a:p>
          <a:p>
            <a:pPr marL="342900" lvl="1" indent="-342900" algn="just">
              <a:buClr>
                <a:srgbClr val="7030A0"/>
              </a:buClr>
              <a:buFont typeface="Wingdings" panose="05000000000000000000" pitchFamily="2" charset="2"/>
              <a:buChar char="Ø"/>
              <a:defRPr/>
            </a:pPr>
            <a:r>
              <a:rPr lang="en-US" altLang="en-US" sz="2000" b="1" dirty="0" smtClean="0">
                <a:latin typeface="Times New Roman" pitchFamily="18" charset="0"/>
                <a:cs typeface="Times New Roman" pitchFamily="18" charset="0"/>
              </a:rPr>
              <a:t>Aim</a:t>
            </a:r>
            <a:endParaRPr lang="en-US" altLang="en-US" sz="2000" b="1" dirty="0">
              <a:latin typeface="Times New Roman" pitchFamily="18" charset="0"/>
              <a:cs typeface="Times New Roman" pitchFamily="18" charset="0"/>
            </a:endParaRPr>
          </a:p>
          <a:p>
            <a:pPr lvl="1">
              <a:buFont typeface="Wingdings" panose="05000000000000000000" pitchFamily="2" charset="2"/>
              <a:buChar char="v"/>
              <a:defRPr/>
            </a:pPr>
            <a:r>
              <a:rPr lang="en-US" sz="1800" dirty="0" smtClean="0">
                <a:latin typeface="Times New Roman" pitchFamily="18" charset="0"/>
                <a:cs typeface="Times New Roman" pitchFamily="18" charset="0"/>
              </a:rPr>
              <a:t>prune some non-promising objects based on the diversification distance during search</a:t>
            </a:r>
          </a:p>
          <a:p>
            <a:pPr lvl="1">
              <a:buFont typeface="Wingdings" panose="05000000000000000000" pitchFamily="2" charset="2"/>
              <a:buChar char="v"/>
              <a:defRPr/>
            </a:pPr>
            <a:endParaRPr lang="en-US" altLang="en-US" sz="1800" dirty="0">
              <a:latin typeface="Times New Roman" pitchFamily="18" charset="0"/>
              <a:cs typeface="Times New Roman" pitchFamily="18" charset="0"/>
            </a:endParaRPr>
          </a:p>
          <a:p>
            <a:pPr marL="0" indent="0">
              <a:buNone/>
              <a:defRPr/>
            </a:pP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custDataLst>
      <p:tags r:id="rId1"/>
    </p:custDataLst>
    <p:extLst>
      <p:ext uri="{BB962C8B-B14F-4D97-AF65-F5344CB8AC3E}">
        <p14:creationId xmlns:p14="http://schemas.microsoft.com/office/powerpoint/2010/main" val="2595443735"/>
      </p:ext>
    </p:extLst>
  </p:cSld>
  <p:clrMapOvr>
    <a:masterClrMapping/>
  </p:clrMapOvr>
  <p:transition spd="slow" advTm="3223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1"/>
            <a:ext cx="8229600" cy="792163"/>
          </a:xfrm>
        </p:spPr>
        <p:txBody>
          <a:bodyPr/>
          <a:lstStyle/>
          <a:p>
            <a:pPr>
              <a:defRPr/>
            </a:pPr>
            <a:r>
              <a:rPr lang="en-US" altLang="zh-CN" b="1" dirty="0" smtClean="0">
                <a:latin typeface="+mn-lt"/>
                <a:cs typeface="Times New Roman" pitchFamily="18" charset="0"/>
              </a:rPr>
              <a:t>Incremental Diversified SK Search</a:t>
            </a:r>
            <a:endParaRPr lang="en-US" b="1" dirty="0">
              <a:latin typeface="+mn-lt"/>
              <a:cs typeface="Times New Roman" pitchFamily="18"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143001"/>
                <a:ext cx="8229600" cy="4606925"/>
              </a:xfrm>
            </p:spPr>
            <p:txBody>
              <a:bodyPr>
                <a:normAutofit/>
              </a:bodyPr>
              <a:lstStyle/>
              <a:p>
                <a:pPr algn="just">
                  <a:buClr>
                    <a:srgbClr val="7030A0"/>
                  </a:buClr>
                  <a:buFont typeface="Wingdings" panose="05000000000000000000" pitchFamily="2" charset="2"/>
                  <a:buChar char="Ø"/>
                  <a:defRPr/>
                </a:pPr>
                <a:r>
                  <a:rPr lang="en-US" altLang="en-US" sz="2000" b="1" dirty="0" smtClean="0">
                    <a:latin typeface="Times New Roman" pitchFamily="18" charset="0"/>
                    <a:cs typeface="Times New Roman" pitchFamily="18" charset="0"/>
                  </a:rPr>
                  <a:t>Important Concepts</a:t>
                </a:r>
                <a:endParaRPr lang="en-US" altLang="en-US" sz="2000" b="1" dirty="0">
                  <a:latin typeface="Times New Roman" pitchFamily="18" charset="0"/>
                  <a:cs typeface="Times New Roman" pitchFamily="18" charset="0"/>
                </a:endParaRPr>
              </a:p>
              <a:p>
                <a:pPr lvl="1">
                  <a:buFont typeface="Wingdings" panose="05000000000000000000" pitchFamily="2" charset="2"/>
                  <a:buChar char="v"/>
                  <a:defRPr/>
                </a:pPr>
                <a:r>
                  <a:rPr lang="en-US" altLang="en-US" sz="1800" dirty="0" smtClean="0">
                    <a:latin typeface="Times New Roman" pitchFamily="18" charset="0"/>
                    <a:cs typeface="Times New Roman" pitchFamily="18" charset="0"/>
                  </a:rPr>
                  <a:t>CP </a:t>
                </a:r>
                <a14:m>
                  <m:oMath xmlns:m="http://schemas.openxmlformats.org/officeDocument/2006/math">
                    <m:r>
                      <a:rPr lang="en-US" altLang="en-US" sz="1800" i="1" smtClean="0">
                        <a:latin typeface="Cambria Math"/>
                        <a:ea typeface="Cambria Math"/>
                        <a:cs typeface="Times New Roman" pitchFamily="18" charset="0"/>
                      </a:rPr>
                      <m:t>→</m:t>
                    </m:r>
                  </m:oMath>
                </a14:m>
                <a:r>
                  <a:rPr lang="en-US" altLang="en-US" sz="1800" dirty="0" smtClean="0">
                    <a:latin typeface="Times New Roman" pitchFamily="18" charset="0"/>
                    <a:cs typeface="Times New Roman" pitchFamily="18" charset="0"/>
                  </a:rPr>
                  <a:t> the k/2 pairs core objects chosen by Greedy algorithm</a:t>
                </a:r>
              </a:p>
              <a:p>
                <a:pPr lvl="1">
                  <a:buFont typeface="Wingdings" panose="05000000000000000000" pitchFamily="2" charset="2"/>
                  <a:buChar char="v"/>
                  <a:defRPr/>
                </a:pPr>
                <a14:m>
                  <m:oMath xmlns:m="http://schemas.openxmlformats.org/officeDocument/2006/math">
                    <m:r>
                      <a:rPr lang="el-GR" sz="1800" i="1">
                        <a:latin typeface="Cambria Math"/>
                        <a:ea typeface="Cambria Math"/>
                        <a:cs typeface="Times New Roman" pitchFamily="18" charset="0"/>
                      </a:rPr>
                      <m:t>𝜃</m:t>
                    </m:r>
                  </m:oMath>
                </a14:m>
                <a:r>
                  <a:rPr lang="en-US" altLang="en-US" sz="1800" baseline="-25000" dirty="0" smtClean="0">
                    <a:latin typeface="Times New Roman" pitchFamily="18" charset="0"/>
                    <a:cs typeface="Times New Roman" pitchFamily="18" charset="0"/>
                  </a:rPr>
                  <a:t>T</a:t>
                </a:r>
                <a:r>
                  <a:rPr lang="en-US" altLang="en-US" sz="1800" dirty="0">
                    <a:ea typeface="Cambria Math"/>
                    <a:cs typeface="Times New Roman" pitchFamily="18" charset="0"/>
                  </a:rPr>
                  <a:t> </a:t>
                </a:r>
                <a14:m>
                  <m:oMath xmlns:m="http://schemas.openxmlformats.org/officeDocument/2006/math">
                    <m:r>
                      <a:rPr lang="en-US" altLang="en-US" sz="1800" i="1">
                        <a:latin typeface="Cambria Math"/>
                        <a:ea typeface="Cambria Math"/>
                        <a:cs typeface="Times New Roman" pitchFamily="18" charset="0"/>
                      </a:rPr>
                      <m:t>→</m:t>
                    </m:r>
                  </m:oMath>
                </a14:m>
                <a:r>
                  <a:rPr lang="en-US" altLang="en-US" sz="1800" dirty="0" smtClean="0">
                    <a:latin typeface="Times New Roman" pitchFamily="18" charset="0"/>
                    <a:cs typeface="Times New Roman" pitchFamily="18" charset="0"/>
                  </a:rPr>
                  <a:t> the shortest diversification distance in CP for objects seen so far</a:t>
                </a:r>
              </a:p>
              <a:p>
                <a:pPr marL="342900" lvl="1" indent="-342900" algn="just">
                  <a:buClr>
                    <a:srgbClr val="7030A0"/>
                  </a:buClr>
                  <a:buFont typeface="Wingdings" panose="05000000000000000000" pitchFamily="2" charset="2"/>
                  <a:buChar char="Ø"/>
                  <a:defRPr/>
                </a:pPr>
                <a:endParaRPr lang="en-US" altLang="en-US" sz="2000" b="1" dirty="0" smtClean="0">
                  <a:latin typeface="Times New Roman" pitchFamily="18" charset="0"/>
                  <a:cs typeface="Times New Roman" pitchFamily="18" charset="0"/>
                </a:endParaRPr>
              </a:p>
              <a:p>
                <a:pPr marL="342900" lvl="1" indent="-342900" algn="just">
                  <a:buClr>
                    <a:srgbClr val="7030A0"/>
                  </a:buClr>
                  <a:buFont typeface="Wingdings" panose="05000000000000000000" pitchFamily="2" charset="2"/>
                  <a:buChar char="Ø"/>
                  <a:defRPr/>
                </a:pPr>
                <a:r>
                  <a:rPr lang="en-US" altLang="en-US" sz="2000" b="1" dirty="0" smtClean="0">
                    <a:latin typeface="Times New Roman" pitchFamily="18" charset="0"/>
                    <a:cs typeface="Times New Roman" pitchFamily="18" charset="0"/>
                  </a:rPr>
                  <a:t>Important </a:t>
                </a:r>
                <a:r>
                  <a:rPr lang="en-US" altLang="en-US" sz="2000" b="1" dirty="0">
                    <a:latin typeface="Times New Roman" pitchFamily="18" charset="0"/>
                    <a:cs typeface="Times New Roman" pitchFamily="18" charset="0"/>
                  </a:rPr>
                  <a:t>Observation</a:t>
                </a:r>
              </a:p>
              <a:p>
                <a:pPr lvl="1">
                  <a:buFont typeface="Wingdings" panose="05000000000000000000" pitchFamily="2" charset="2"/>
                  <a:buChar char="v"/>
                  <a:defRPr/>
                </a:pPr>
                <a14:m>
                  <m:oMath xmlns:m="http://schemas.openxmlformats.org/officeDocument/2006/math">
                    <m:r>
                      <a:rPr lang="el-GR" altLang="zh-CN" sz="1800" i="1">
                        <a:latin typeface="Cambria Math"/>
                        <a:ea typeface="Cambria Math"/>
                        <a:cs typeface="Times New Roman" pitchFamily="18" charset="0"/>
                      </a:rPr>
                      <m:t>𝜃</m:t>
                    </m:r>
                  </m:oMath>
                </a14:m>
                <a:r>
                  <a:rPr lang="en-US" altLang="en-US" sz="1800" baseline="-25000" dirty="0" smtClean="0">
                    <a:latin typeface="Times New Roman" pitchFamily="18" charset="0"/>
                    <a:cs typeface="Times New Roman" pitchFamily="18" charset="0"/>
                  </a:rPr>
                  <a:t>T</a:t>
                </a:r>
                <a:r>
                  <a:rPr lang="en-US" altLang="en-US" sz="1800" dirty="0" smtClean="0">
                    <a:latin typeface="Times New Roman" pitchFamily="18" charset="0"/>
                    <a:cs typeface="Times New Roman" pitchFamily="18" charset="0"/>
                  </a:rPr>
                  <a:t> is monotonic</a:t>
                </a:r>
                <a:endParaRPr lang="en-US" sz="1800" dirty="0" smtClean="0">
                  <a:latin typeface="Times New Roman" pitchFamily="18" charset="0"/>
                  <a:cs typeface="Times New Roman" pitchFamily="18" charset="0"/>
                </a:endParaRPr>
              </a:p>
              <a:p>
                <a:pPr lvl="1">
                  <a:buFont typeface="Wingdings" panose="05000000000000000000" pitchFamily="2" charset="2"/>
                  <a:buChar char="v"/>
                  <a:defRPr/>
                </a:pP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diversification distance threshold T grows monotonically against the arrival of the </a:t>
                </a:r>
                <a:r>
                  <a:rPr lang="en-US" sz="1800" dirty="0" smtClean="0">
                    <a:latin typeface="Times New Roman" pitchFamily="18" charset="0"/>
                    <a:cs typeface="Times New Roman" pitchFamily="18" charset="0"/>
                  </a:rPr>
                  <a:t>objects</a:t>
                </a:r>
              </a:p>
              <a:p>
                <a:pPr lvl="1">
                  <a:buFont typeface="Wingdings" panose="05000000000000000000" pitchFamily="2" charset="2"/>
                  <a:buChar char="v"/>
                  <a:defRPr/>
                </a:pPr>
                <a:endParaRPr lang="en-US" sz="1800" dirty="0">
                  <a:latin typeface="Times New Roman" pitchFamily="18" charset="0"/>
                  <a:cs typeface="Times New Roman" pitchFamily="18" charset="0"/>
                </a:endParaRPr>
              </a:p>
              <a:p>
                <a:pPr marL="342900" lvl="1" indent="-342900" algn="just">
                  <a:buClr>
                    <a:srgbClr val="7030A0"/>
                  </a:buClr>
                  <a:buFont typeface="Wingdings" panose="05000000000000000000" pitchFamily="2" charset="2"/>
                  <a:buChar char="Ø"/>
                  <a:defRPr/>
                </a:pPr>
                <a:r>
                  <a:rPr lang="en-US" sz="2000" b="1" dirty="0">
                    <a:latin typeface="Times New Roman" pitchFamily="18" charset="0"/>
                    <a:cs typeface="Times New Roman" pitchFamily="18" charset="0"/>
                  </a:rPr>
                  <a:t>Kernel Algorithm</a:t>
                </a:r>
              </a:p>
              <a:p>
                <a:pPr lvl="1">
                  <a:buFont typeface="Wingdings" panose="05000000000000000000" pitchFamily="2" charset="2"/>
                  <a:buChar char="v"/>
                  <a:defRPr/>
                </a:pPr>
                <a:r>
                  <a:rPr lang="en-US" sz="1800" dirty="0" smtClean="0">
                    <a:latin typeface="Times New Roman" pitchFamily="18" charset="0"/>
                    <a:cs typeface="Times New Roman" pitchFamily="18" charset="0"/>
                  </a:rPr>
                  <a:t>Incrementally process the objects, safely pruned if objects have no chance to be chosen as core objects, and terminated if all unvisited objects cannot contribute to the diversified k result</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143001"/>
                <a:ext cx="8229600" cy="4606925"/>
              </a:xfrm>
              <a:blipFill rotWithShape="1">
                <a:blip r:embed="rId4"/>
                <a:stretch>
                  <a:fillRect l="-593" t="-662" r="-1037"/>
                </a:stretch>
              </a:blipFill>
            </p:spPr>
            <p:txBody>
              <a:bodyPr/>
              <a:lstStyle/>
              <a:p>
                <a:r>
                  <a:rPr lang="zh-CN" alt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custDataLst>
      <p:tags r:id="rId1"/>
    </p:custDataLst>
    <p:extLst>
      <p:ext uri="{BB962C8B-B14F-4D97-AF65-F5344CB8AC3E}">
        <p14:creationId xmlns:p14="http://schemas.microsoft.com/office/powerpoint/2010/main" val="3897310468"/>
      </p:ext>
    </p:extLst>
  </p:cSld>
  <p:clrMapOvr>
    <a:masterClrMapping/>
  </p:clrMapOvr>
  <p:transition spd="slow" advTm="72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2"/>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143000"/>
            <a:ext cx="6248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6250"/>
            <a:ext cx="8229600" cy="792163"/>
          </a:xfrm>
        </p:spPr>
        <p:txBody>
          <a:bodyPr/>
          <a:lstStyle/>
          <a:p>
            <a:pPr>
              <a:defRPr/>
            </a:pPr>
            <a:r>
              <a:rPr lang="en-US" b="1" dirty="0" smtClean="0">
                <a:latin typeface="+mn-lt"/>
                <a:cs typeface="Times New Roman" pitchFamily="18" charset="0"/>
              </a:rPr>
              <a:t>Example</a:t>
            </a:r>
            <a:endParaRPr lang="en-US" b="1" dirty="0">
              <a:latin typeface="+mn-lt"/>
              <a:cs typeface="Times New Roman" pitchFamily="18" charset="0"/>
            </a:endParaRPr>
          </a:p>
        </p:txBody>
      </p:sp>
      <p:grpSp>
        <p:nvGrpSpPr>
          <p:cNvPr id="5" name="组合 6"/>
          <p:cNvGrpSpPr>
            <a:grpSpLocks/>
          </p:cNvGrpSpPr>
          <p:nvPr/>
        </p:nvGrpSpPr>
        <p:grpSpPr bwMode="auto">
          <a:xfrm>
            <a:off x="3394075" y="2895600"/>
            <a:ext cx="187325" cy="381000"/>
            <a:chOff x="7317362" y="3716167"/>
            <a:chExt cx="264146" cy="525434"/>
          </a:xfrm>
        </p:grpSpPr>
        <p:sp>
          <p:nvSpPr>
            <p:cNvPr id="6" name="椭圆 7"/>
            <p:cNvSpPr/>
            <p:nvPr/>
          </p:nvSpPr>
          <p:spPr>
            <a:xfrm>
              <a:off x="7377803" y="4097107"/>
              <a:ext cx="145503" cy="144494"/>
            </a:xfrm>
            <a:prstGeom prst="ellipse">
              <a:avLst/>
            </a:prstGeom>
            <a:solidFill>
              <a:srgbClr val="99ED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pic>
          <p:nvPicPr>
            <p:cNvPr id="29737"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7362" y="3716167"/>
              <a:ext cx="264146" cy="44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Multiply 10"/>
          <p:cNvSpPr/>
          <p:nvPr/>
        </p:nvSpPr>
        <p:spPr>
          <a:xfrm>
            <a:off x="3006725" y="2520950"/>
            <a:ext cx="220663" cy="204788"/>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463925" y="2996625"/>
            <a:ext cx="1632561"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K=2 , </a:t>
            </a:r>
            <a:r>
              <a:rPr lang="en-US" sz="16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δ</a:t>
            </a:r>
            <a:r>
              <a:rPr lang="en-US" sz="1600" b="1" spc="50" baseline="-2500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max</a:t>
            </a:r>
            <a:r>
              <a:rPr lang="en-US" sz="1600"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1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=20</a:t>
            </a:r>
            <a:endParaRPr lang="en-US" sz="1600" b="1" baseline="-25000" dirty="0">
              <a:solidFill>
                <a:srgbClr val="FF0000"/>
              </a:solidFill>
              <a:latin typeface="Times New Roman" pitchFamily="18" charset="0"/>
              <a:cs typeface="Times New Roman" pitchFamily="18" charset="0"/>
            </a:endParaRPr>
          </a:p>
          <a:p>
            <a:pPr algn="ctr">
              <a:defRPr/>
            </a:pPr>
            <a:r>
              <a:rPr lang="el-GR" sz="1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λ</a:t>
            </a:r>
            <a:r>
              <a:rPr lang="en-US" sz="1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=0.6</a:t>
            </a:r>
          </a:p>
        </p:txBody>
      </p:sp>
      <p:sp>
        <p:nvSpPr>
          <p:cNvPr id="17" name="TextBox 27"/>
          <p:cNvSpPr txBox="1">
            <a:spLocks noChangeArrowheads="1"/>
          </p:cNvSpPr>
          <p:nvPr/>
        </p:nvSpPr>
        <p:spPr bwMode="auto">
          <a:xfrm>
            <a:off x="6477000" y="2133600"/>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b="1" i="1">
                <a:solidFill>
                  <a:srgbClr val="FF0000"/>
                </a:solidFill>
                <a:latin typeface="Times New Roman" pitchFamily="18" charset="0"/>
                <a:ea typeface="宋体" pitchFamily="2" charset="-122"/>
                <a:cs typeface="Times New Roman" pitchFamily="18" charset="0"/>
              </a:rPr>
              <a:t>f</a:t>
            </a:r>
            <a:r>
              <a:rPr lang="en-US" altLang="zh-CN" b="1">
                <a:solidFill>
                  <a:srgbClr val="FF0000"/>
                </a:solidFill>
                <a:latin typeface="Times New Roman" pitchFamily="18" charset="0"/>
                <a:ea typeface="宋体" pitchFamily="2" charset="-122"/>
                <a:cs typeface="Times New Roman" pitchFamily="18" charset="0"/>
              </a:rPr>
              <a:t>(S</a:t>
            </a:r>
            <a:r>
              <a:rPr lang="en-US" altLang="zh-CN" b="1" baseline="-25000">
                <a:solidFill>
                  <a:srgbClr val="FF0000"/>
                </a:solidFill>
                <a:latin typeface="Times New Roman" pitchFamily="18" charset="0"/>
                <a:ea typeface="宋体" pitchFamily="2" charset="-122"/>
                <a:cs typeface="Times New Roman" pitchFamily="18" charset="0"/>
              </a:rPr>
              <a:t>(O1, O2)</a:t>
            </a:r>
            <a:r>
              <a:rPr lang="en-US" altLang="zh-CN" b="1">
                <a:solidFill>
                  <a:srgbClr val="FF0000"/>
                </a:solidFill>
                <a:latin typeface="Times New Roman" pitchFamily="18" charset="0"/>
                <a:ea typeface="宋体" pitchFamily="2" charset="-122"/>
                <a:cs typeface="Times New Roman" pitchFamily="18" charset="0"/>
              </a:rPr>
              <a:t>)=0.99</a:t>
            </a:r>
            <a:endParaRPr lang="en-US" altLang="zh-CN" b="1" baseline="-25000">
              <a:solidFill>
                <a:srgbClr val="FF0000"/>
              </a:solidFill>
              <a:latin typeface="Times New Roman" pitchFamily="18" charset="0"/>
              <a:ea typeface="宋体" pitchFamily="2" charset="-122"/>
              <a:cs typeface="Times New Roman" pitchFamily="18" charset="0"/>
            </a:endParaRPr>
          </a:p>
        </p:txBody>
      </p:sp>
      <p:sp>
        <p:nvSpPr>
          <p:cNvPr id="24" name="TextBox 27"/>
          <p:cNvSpPr txBox="1">
            <a:spLocks noChangeArrowheads="1"/>
          </p:cNvSpPr>
          <p:nvPr/>
        </p:nvSpPr>
        <p:spPr bwMode="auto">
          <a:xfrm>
            <a:off x="6477000" y="2438400"/>
            <a:ext cx="179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b="1" i="1">
                <a:solidFill>
                  <a:srgbClr val="FF0000"/>
                </a:solidFill>
                <a:latin typeface="Times New Roman" pitchFamily="18" charset="0"/>
                <a:ea typeface="宋体" pitchFamily="2" charset="-122"/>
                <a:cs typeface="Times New Roman" pitchFamily="18" charset="0"/>
              </a:rPr>
              <a:t>f</a:t>
            </a:r>
            <a:r>
              <a:rPr lang="en-US" altLang="zh-CN" b="1">
                <a:solidFill>
                  <a:srgbClr val="FF0000"/>
                </a:solidFill>
                <a:latin typeface="Times New Roman" pitchFamily="18" charset="0"/>
                <a:ea typeface="宋体" pitchFamily="2" charset="-122"/>
                <a:cs typeface="Times New Roman" pitchFamily="18" charset="0"/>
              </a:rPr>
              <a:t>(S</a:t>
            </a:r>
            <a:r>
              <a:rPr lang="en-US" altLang="zh-CN" b="1" baseline="-25000">
                <a:solidFill>
                  <a:srgbClr val="FF0000"/>
                </a:solidFill>
                <a:latin typeface="Times New Roman" pitchFamily="18" charset="0"/>
                <a:ea typeface="宋体" pitchFamily="2" charset="-122"/>
                <a:cs typeface="Times New Roman" pitchFamily="18" charset="0"/>
              </a:rPr>
              <a:t>(O1, O3)</a:t>
            </a:r>
            <a:r>
              <a:rPr lang="en-US" altLang="zh-CN" b="1">
                <a:solidFill>
                  <a:srgbClr val="FF0000"/>
                </a:solidFill>
                <a:latin typeface="Times New Roman" pitchFamily="18" charset="0"/>
                <a:ea typeface="宋体" pitchFamily="2" charset="-122"/>
                <a:cs typeface="Times New Roman" pitchFamily="18" charset="0"/>
              </a:rPr>
              <a:t>)=0.96</a:t>
            </a:r>
            <a:endParaRPr lang="en-US" altLang="zh-CN" b="1" baseline="-25000">
              <a:solidFill>
                <a:srgbClr val="FF0000"/>
              </a:solidFill>
              <a:latin typeface="Times New Roman" pitchFamily="18" charset="0"/>
              <a:ea typeface="宋体" pitchFamily="2" charset="-122"/>
              <a:cs typeface="Times New Roman" pitchFamily="18" charset="0"/>
            </a:endParaRPr>
          </a:p>
        </p:txBody>
      </p:sp>
      <p:sp>
        <p:nvSpPr>
          <p:cNvPr id="25" name="TextBox 27"/>
          <p:cNvSpPr txBox="1">
            <a:spLocks noChangeArrowheads="1"/>
          </p:cNvSpPr>
          <p:nvPr/>
        </p:nvSpPr>
        <p:spPr bwMode="auto">
          <a:xfrm>
            <a:off x="6510338" y="2743200"/>
            <a:ext cx="164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b="1" i="1">
                <a:solidFill>
                  <a:srgbClr val="FF0000"/>
                </a:solidFill>
                <a:latin typeface="Times New Roman" pitchFamily="18" charset="0"/>
                <a:ea typeface="宋体" pitchFamily="2" charset="-122"/>
                <a:cs typeface="Times New Roman" pitchFamily="18" charset="0"/>
              </a:rPr>
              <a:t>f</a:t>
            </a:r>
            <a:r>
              <a:rPr lang="en-US" altLang="zh-CN" b="1">
                <a:solidFill>
                  <a:srgbClr val="FF0000"/>
                </a:solidFill>
                <a:latin typeface="Times New Roman" pitchFamily="18" charset="0"/>
                <a:ea typeface="宋体" pitchFamily="2" charset="-122"/>
                <a:cs typeface="Times New Roman" pitchFamily="18" charset="0"/>
              </a:rPr>
              <a:t>(S</a:t>
            </a:r>
            <a:r>
              <a:rPr lang="en-US" altLang="zh-CN" b="1" baseline="-25000">
                <a:solidFill>
                  <a:srgbClr val="FF0000"/>
                </a:solidFill>
                <a:latin typeface="Times New Roman" pitchFamily="18" charset="0"/>
                <a:ea typeface="宋体" pitchFamily="2" charset="-122"/>
                <a:cs typeface="Times New Roman" pitchFamily="18" charset="0"/>
              </a:rPr>
              <a:t>(O2, O3)</a:t>
            </a:r>
            <a:r>
              <a:rPr lang="en-US" altLang="zh-CN" b="1">
                <a:solidFill>
                  <a:srgbClr val="FF0000"/>
                </a:solidFill>
                <a:latin typeface="Times New Roman" pitchFamily="18" charset="0"/>
                <a:ea typeface="宋体" pitchFamily="2" charset="-122"/>
                <a:cs typeface="Times New Roman" pitchFamily="18" charset="0"/>
              </a:rPr>
              <a:t>)=0.97</a:t>
            </a:r>
            <a:endParaRPr lang="en-US" altLang="zh-CN" b="1" baseline="-25000">
              <a:solidFill>
                <a:srgbClr val="FF0000"/>
              </a:solidFill>
              <a:latin typeface="Times New Roman" pitchFamily="18" charset="0"/>
              <a:ea typeface="宋体" pitchFamily="2" charset="-122"/>
              <a:cs typeface="Times New Roman" pitchFamily="18" charset="0"/>
            </a:endParaRPr>
          </a:p>
        </p:txBody>
      </p:sp>
      <p:sp>
        <p:nvSpPr>
          <p:cNvPr id="26" name="TextBox 27"/>
          <p:cNvSpPr txBox="1">
            <a:spLocks noChangeArrowheads="1"/>
          </p:cNvSpPr>
          <p:nvPr/>
        </p:nvSpPr>
        <p:spPr bwMode="auto">
          <a:xfrm>
            <a:off x="6510338" y="3036888"/>
            <a:ext cx="1643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b="1" i="1">
                <a:solidFill>
                  <a:srgbClr val="FF0000"/>
                </a:solidFill>
                <a:latin typeface="Times New Roman" pitchFamily="18" charset="0"/>
                <a:ea typeface="宋体" pitchFamily="2" charset="-122"/>
                <a:cs typeface="Times New Roman" pitchFamily="18" charset="0"/>
              </a:rPr>
              <a:t>f</a:t>
            </a:r>
            <a:r>
              <a:rPr lang="en-US" altLang="zh-CN" b="1">
                <a:solidFill>
                  <a:srgbClr val="FF0000"/>
                </a:solidFill>
                <a:latin typeface="Times New Roman" pitchFamily="18" charset="0"/>
                <a:ea typeface="宋体" pitchFamily="2" charset="-122"/>
                <a:cs typeface="Times New Roman" pitchFamily="18" charset="0"/>
              </a:rPr>
              <a:t>(S</a:t>
            </a:r>
            <a:r>
              <a:rPr lang="en-US" altLang="zh-CN" b="1" baseline="-25000">
                <a:solidFill>
                  <a:srgbClr val="FF0000"/>
                </a:solidFill>
                <a:latin typeface="Times New Roman" pitchFamily="18" charset="0"/>
                <a:ea typeface="宋体" pitchFamily="2" charset="-122"/>
                <a:cs typeface="Times New Roman" pitchFamily="18" charset="0"/>
              </a:rPr>
              <a:t>(O1, O4)</a:t>
            </a:r>
            <a:r>
              <a:rPr lang="en-US" altLang="zh-CN" b="1">
                <a:solidFill>
                  <a:srgbClr val="FF0000"/>
                </a:solidFill>
                <a:latin typeface="Times New Roman" pitchFamily="18" charset="0"/>
                <a:ea typeface="宋体" pitchFamily="2" charset="-122"/>
                <a:cs typeface="Times New Roman" pitchFamily="18" charset="0"/>
              </a:rPr>
              <a:t>)=1.09</a:t>
            </a:r>
            <a:endParaRPr lang="en-US" altLang="zh-CN" b="1" baseline="-25000">
              <a:solidFill>
                <a:srgbClr val="FF0000"/>
              </a:solidFill>
              <a:latin typeface="Times New Roman" pitchFamily="18" charset="0"/>
              <a:ea typeface="宋体" pitchFamily="2" charset="-122"/>
              <a:cs typeface="Times New Roman" pitchFamily="18" charset="0"/>
            </a:endParaRPr>
          </a:p>
        </p:txBody>
      </p:sp>
      <p:sp>
        <p:nvSpPr>
          <p:cNvPr id="27" name="TextBox 27"/>
          <p:cNvSpPr txBox="1">
            <a:spLocks noChangeArrowheads="1"/>
          </p:cNvSpPr>
          <p:nvPr/>
        </p:nvSpPr>
        <p:spPr bwMode="auto">
          <a:xfrm>
            <a:off x="6510338" y="3352800"/>
            <a:ext cx="164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b="1" i="1">
                <a:solidFill>
                  <a:srgbClr val="FF0000"/>
                </a:solidFill>
                <a:latin typeface="Times New Roman" pitchFamily="18" charset="0"/>
                <a:ea typeface="宋体" pitchFamily="2" charset="-122"/>
                <a:cs typeface="Times New Roman" pitchFamily="18" charset="0"/>
              </a:rPr>
              <a:t>f</a:t>
            </a:r>
            <a:r>
              <a:rPr lang="en-US" altLang="zh-CN" b="1">
                <a:solidFill>
                  <a:srgbClr val="FF0000"/>
                </a:solidFill>
                <a:latin typeface="Times New Roman" pitchFamily="18" charset="0"/>
                <a:ea typeface="宋体" pitchFamily="2" charset="-122"/>
                <a:cs typeface="Times New Roman" pitchFamily="18" charset="0"/>
              </a:rPr>
              <a:t>(S</a:t>
            </a:r>
            <a:r>
              <a:rPr lang="en-US" altLang="zh-CN" b="1" baseline="-25000">
                <a:solidFill>
                  <a:srgbClr val="FF0000"/>
                </a:solidFill>
                <a:latin typeface="Times New Roman" pitchFamily="18" charset="0"/>
                <a:ea typeface="宋体" pitchFamily="2" charset="-122"/>
                <a:cs typeface="Times New Roman" pitchFamily="18" charset="0"/>
              </a:rPr>
              <a:t>(O2, O4)</a:t>
            </a:r>
            <a:r>
              <a:rPr lang="en-US" altLang="zh-CN" b="1">
                <a:solidFill>
                  <a:srgbClr val="FF0000"/>
                </a:solidFill>
                <a:latin typeface="Times New Roman" pitchFamily="18" charset="0"/>
                <a:ea typeface="宋体" pitchFamily="2" charset="-122"/>
                <a:cs typeface="Times New Roman" pitchFamily="18" charset="0"/>
              </a:rPr>
              <a:t>)=1.08</a:t>
            </a:r>
            <a:endParaRPr lang="en-US" altLang="zh-CN" b="1" baseline="-25000">
              <a:solidFill>
                <a:srgbClr val="FF0000"/>
              </a:solidFill>
              <a:latin typeface="Times New Roman" pitchFamily="18" charset="0"/>
              <a:ea typeface="宋体" pitchFamily="2" charset="-122"/>
              <a:cs typeface="Times New Roman" pitchFamily="18" charset="0"/>
            </a:endParaRPr>
          </a:p>
        </p:txBody>
      </p:sp>
      <p:sp>
        <p:nvSpPr>
          <p:cNvPr id="28" name="TextBox 27"/>
          <p:cNvSpPr txBox="1">
            <a:spLocks noChangeArrowheads="1"/>
          </p:cNvSpPr>
          <p:nvPr/>
        </p:nvSpPr>
        <p:spPr bwMode="auto">
          <a:xfrm>
            <a:off x="6510338" y="3657600"/>
            <a:ext cx="164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b="1" i="1">
                <a:solidFill>
                  <a:srgbClr val="FF0000"/>
                </a:solidFill>
                <a:latin typeface="Times New Roman" pitchFamily="18" charset="0"/>
                <a:ea typeface="宋体" pitchFamily="2" charset="-122"/>
                <a:cs typeface="Times New Roman" pitchFamily="18" charset="0"/>
              </a:rPr>
              <a:t>f</a:t>
            </a:r>
            <a:r>
              <a:rPr lang="en-US" altLang="zh-CN" b="1">
                <a:solidFill>
                  <a:srgbClr val="FF0000"/>
                </a:solidFill>
                <a:latin typeface="Times New Roman" pitchFamily="18" charset="0"/>
                <a:ea typeface="宋体" pitchFamily="2" charset="-122"/>
                <a:cs typeface="Times New Roman" pitchFamily="18" charset="0"/>
              </a:rPr>
              <a:t>(S</a:t>
            </a:r>
            <a:r>
              <a:rPr lang="en-US" altLang="zh-CN" b="1" baseline="-25000">
                <a:solidFill>
                  <a:srgbClr val="FF0000"/>
                </a:solidFill>
                <a:latin typeface="Times New Roman" pitchFamily="18" charset="0"/>
                <a:ea typeface="宋体" pitchFamily="2" charset="-122"/>
                <a:cs typeface="Times New Roman" pitchFamily="18" charset="0"/>
              </a:rPr>
              <a:t>(O3, O4)</a:t>
            </a:r>
            <a:r>
              <a:rPr lang="en-US" altLang="zh-CN" b="1">
                <a:solidFill>
                  <a:srgbClr val="FF0000"/>
                </a:solidFill>
                <a:latin typeface="Times New Roman" pitchFamily="18" charset="0"/>
                <a:ea typeface="宋体" pitchFamily="2" charset="-122"/>
                <a:cs typeface="Times New Roman" pitchFamily="18" charset="0"/>
              </a:rPr>
              <a:t>)=1.07</a:t>
            </a:r>
            <a:endParaRPr lang="en-US" altLang="zh-CN" b="1" baseline="-25000">
              <a:solidFill>
                <a:srgbClr val="FF0000"/>
              </a:solidFill>
              <a:latin typeface="Times New Roman" pitchFamily="18" charset="0"/>
              <a:ea typeface="宋体" pitchFamily="2" charset="-122"/>
              <a:cs typeface="Times New Roman" pitchFamily="18" charset="0"/>
            </a:endParaRPr>
          </a:p>
        </p:txBody>
      </p:sp>
      <p:cxnSp>
        <p:nvCxnSpPr>
          <p:cNvPr id="31" name="Straight Connector 30"/>
          <p:cNvCxnSpPr/>
          <p:nvPr/>
        </p:nvCxnSpPr>
        <p:spPr>
          <a:xfrm flipV="1">
            <a:off x="6435725" y="2328863"/>
            <a:ext cx="1793875" cy="1111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435725" y="2655888"/>
            <a:ext cx="1793875" cy="1111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511925" y="3875088"/>
            <a:ext cx="1793875" cy="1111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511925" y="3570288"/>
            <a:ext cx="1793875" cy="1111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435725" y="2971800"/>
            <a:ext cx="1793875" cy="1111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359524" y="4126468"/>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Baseline: 19!</a:t>
            </a:r>
          </a:p>
        </p:txBody>
      </p:sp>
      <p:sp>
        <p:nvSpPr>
          <p:cNvPr id="50" name="Rectangle 49"/>
          <p:cNvSpPr/>
          <p:nvPr/>
        </p:nvSpPr>
        <p:spPr>
          <a:xfrm>
            <a:off x="6400800" y="4507468"/>
            <a:ext cx="2098675"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Incremental: 6!</a:t>
            </a:r>
          </a:p>
        </p:txBody>
      </p:sp>
      <p:sp>
        <p:nvSpPr>
          <p:cNvPr id="3" name="Donut 2"/>
          <p:cNvSpPr/>
          <p:nvPr/>
        </p:nvSpPr>
        <p:spPr>
          <a:xfrm>
            <a:off x="3776663" y="2743200"/>
            <a:ext cx="234950" cy="234950"/>
          </a:xfrm>
          <a:prstGeom prst="donut">
            <a:avLst>
              <a:gd name="adj" fmla="val 55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 name="Rectangle 28"/>
          <p:cNvSpPr/>
          <p:nvPr/>
        </p:nvSpPr>
        <p:spPr>
          <a:xfrm>
            <a:off x="3777332" y="533400"/>
            <a:ext cx="109946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Core Pair</a:t>
            </a:r>
          </a:p>
        </p:txBody>
      </p:sp>
      <p:sp>
        <p:nvSpPr>
          <p:cNvPr id="30" name="Rectangle 29"/>
          <p:cNvSpPr/>
          <p:nvPr/>
        </p:nvSpPr>
        <p:spPr>
          <a:xfrm>
            <a:off x="5249863" y="533400"/>
            <a:ext cx="1531937" cy="338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3575429" y="990600"/>
            <a:ext cx="1529971"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Visited  object</a:t>
            </a:r>
          </a:p>
        </p:txBody>
      </p:sp>
      <p:sp>
        <p:nvSpPr>
          <p:cNvPr id="33" name="Rectangle 32"/>
          <p:cNvSpPr/>
          <p:nvPr/>
        </p:nvSpPr>
        <p:spPr>
          <a:xfrm>
            <a:off x="5254625" y="990600"/>
            <a:ext cx="2849563" cy="338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5310188" y="569913"/>
            <a:ext cx="481012"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1</a:t>
            </a:r>
          </a:p>
        </p:txBody>
      </p:sp>
      <p:sp>
        <p:nvSpPr>
          <p:cNvPr id="35" name="Rectangle 34"/>
          <p:cNvSpPr/>
          <p:nvPr/>
        </p:nvSpPr>
        <p:spPr>
          <a:xfrm>
            <a:off x="5843588" y="569913"/>
            <a:ext cx="481012"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2</a:t>
            </a:r>
          </a:p>
        </p:txBody>
      </p:sp>
      <p:sp>
        <p:nvSpPr>
          <p:cNvPr id="36" name="Rectangle 35"/>
          <p:cNvSpPr/>
          <p:nvPr/>
        </p:nvSpPr>
        <p:spPr>
          <a:xfrm>
            <a:off x="5310188" y="1027113"/>
            <a:ext cx="481012"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3</a:t>
            </a:r>
          </a:p>
        </p:txBody>
      </p:sp>
      <p:sp>
        <p:nvSpPr>
          <p:cNvPr id="37" name="Rectangle 36"/>
          <p:cNvSpPr/>
          <p:nvPr/>
        </p:nvSpPr>
        <p:spPr>
          <a:xfrm>
            <a:off x="5843588" y="568325"/>
            <a:ext cx="481012"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4</a:t>
            </a:r>
          </a:p>
        </p:txBody>
      </p:sp>
      <p:sp>
        <p:nvSpPr>
          <p:cNvPr id="39" name="Rectangle 38"/>
          <p:cNvSpPr/>
          <p:nvPr/>
        </p:nvSpPr>
        <p:spPr>
          <a:xfrm>
            <a:off x="5861050" y="1025525"/>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2</a:t>
            </a:r>
          </a:p>
        </p:txBody>
      </p:sp>
      <p:sp>
        <p:nvSpPr>
          <p:cNvPr id="40" name="Rectangle 39"/>
          <p:cNvSpPr/>
          <p:nvPr/>
        </p:nvSpPr>
        <p:spPr>
          <a:xfrm>
            <a:off x="6400800" y="1025525"/>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5</a:t>
            </a:r>
          </a:p>
        </p:txBody>
      </p:sp>
      <p:sp>
        <p:nvSpPr>
          <p:cNvPr id="41" name="Donut 40"/>
          <p:cNvSpPr/>
          <p:nvPr/>
        </p:nvSpPr>
        <p:spPr>
          <a:xfrm>
            <a:off x="3194050" y="2743200"/>
            <a:ext cx="215900" cy="215900"/>
          </a:xfrm>
          <a:prstGeom prst="donut">
            <a:avLst>
              <a:gd name="adj" fmla="val 55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2" name="Donut 41"/>
          <p:cNvSpPr/>
          <p:nvPr/>
        </p:nvSpPr>
        <p:spPr>
          <a:xfrm>
            <a:off x="2997200" y="2514600"/>
            <a:ext cx="217488" cy="217488"/>
          </a:xfrm>
          <a:prstGeom prst="donut">
            <a:avLst>
              <a:gd name="adj" fmla="val 55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3" name="Donut 42"/>
          <p:cNvSpPr/>
          <p:nvPr/>
        </p:nvSpPr>
        <p:spPr>
          <a:xfrm>
            <a:off x="2889250" y="4010025"/>
            <a:ext cx="234950" cy="233363"/>
          </a:xfrm>
          <a:prstGeom prst="donut">
            <a:avLst>
              <a:gd name="adj" fmla="val 55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8" name="Multiply 47"/>
          <p:cNvSpPr/>
          <p:nvPr/>
        </p:nvSpPr>
        <p:spPr>
          <a:xfrm>
            <a:off x="3790950" y="2770188"/>
            <a:ext cx="220663" cy="206375"/>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Donut 50"/>
          <p:cNvSpPr/>
          <p:nvPr/>
        </p:nvSpPr>
        <p:spPr>
          <a:xfrm>
            <a:off x="2501900" y="2427288"/>
            <a:ext cx="234950" cy="234950"/>
          </a:xfrm>
          <a:prstGeom prst="donut">
            <a:avLst>
              <a:gd name="adj" fmla="val 55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2" name="Donut 51"/>
          <p:cNvSpPr/>
          <p:nvPr/>
        </p:nvSpPr>
        <p:spPr>
          <a:xfrm>
            <a:off x="5048250" y="3608388"/>
            <a:ext cx="234950" cy="234950"/>
          </a:xfrm>
          <a:prstGeom prst="donut">
            <a:avLst>
              <a:gd name="adj" fmla="val 55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3" name="Multiply 52"/>
          <p:cNvSpPr/>
          <p:nvPr/>
        </p:nvSpPr>
        <p:spPr>
          <a:xfrm>
            <a:off x="2522538" y="2438400"/>
            <a:ext cx="220662" cy="206375"/>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Multiply 53"/>
          <p:cNvSpPr/>
          <p:nvPr/>
        </p:nvSpPr>
        <p:spPr>
          <a:xfrm>
            <a:off x="5033963" y="3657600"/>
            <a:ext cx="220662" cy="206375"/>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6927850" y="1035050"/>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17</a:t>
            </a:r>
          </a:p>
        </p:txBody>
      </p:sp>
      <p:sp>
        <p:nvSpPr>
          <p:cNvPr id="56" name="Rectangle 49"/>
          <p:cNvSpPr/>
          <p:nvPr/>
        </p:nvSpPr>
        <p:spPr>
          <a:xfrm>
            <a:off x="3302000" y="4027488"/>
            <a:ext cx="2098675"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l-GR" altLang="zh-CN"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λ</a:t>
            </a:r>
            <a:r>
              <a:rPr lang="en-US" altLang="zh-CN"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increases, Performance increases</a:t>
            </a:r>
          </a:p>
        </p:txBody>
      </p:sp>
    </p:spTree>
    <p:custDataLst>
      <p:tags r:id="rId1"/>
    </p:custDataLst>
    <p:extLst>
      <p:ext uri="{BB962C8B-B14F-4D97-AF65-F5344CB8AC3E}">
        <p14:creationId xmlns:p14="http://schemas.microsoft.com/office/powerpoint/2010/main" val="216226636"/>
      </p:ext>
    </p:extLst>
  </p:cSld>
  <p:clrMapOvr>
    <a:masterClrMapping/>
  </p:clrMapOvr>
  <mc:AlternateContent xmlns:mc="http://schemas.openxmlformats.org/markup-compatibility/2006" xmlns:p14="http://schemas.microsoft.com/office/powerpoint/2010/main">
    <mc:Choice Requires="p14">
      <p:transition spd="slow" p14:dur="2000" advTm="14555"/>
    </mc:Choice>
    <mc:Fallback xmlns="">
      <p:transition spd="slow" advTm="1455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par>
                                <p:cTn id="47" presetID="16" presetClass="entr" presetSubtype="21"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500"/>
                                        <p:tgtEl>
                                          <p:spTgt spid="4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par>
                                <p:cTn id="57" presetID="16" presetClass="entr" presetSubtype="21"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barn(inVertical)">
                                      <p:cBhvr>
                                        <p:cTn id="64" dur="500"/>
                                        <p:tgtEl>
                                          <p:spTgt spid="4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arn(inVertical)">
                                      <p:cBhvr>
                                        <p:cTn id="69" dur="500"/>
                                        <p:tgtEl>
                                          <p:spTgt spid="26"/>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arn(inVertical)">
                                      <p:cBhvr>
                                        <p:cTn id="75" dur="500"/>
                                        <p:tgtEl>
                                          <p:spTgt spid="2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inVertical)">
                                      <p:cBhvr>
                                        <p:cTn id="80" dur="500"/>
                                        <p:tgtEl>
                                          <p:spTgt spid="31"/>
                                        </p:tgtEl>
                                      </p:cBhvr>
                                    </p:animEffect>
                                  </p:childTnLst>
                                </p:cTn>
                              </p:par>
                              <p:par>
                                <p:cTn id="81" presetID="16" presetClass="entr" presetSubtype="21"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barn(inVertical)">
                                      <p:cBhvr>
                                        <p:cTn id="83" dur="500"/>
                                        <p:tgtEl>
                                          <p:spTgt spid="46"/>
                                        </p:tgtEl>
                                      </p:cBhvr>
                                    </p:animEffect>
                                  </p:childTnLst>
                                </p:cTn>
                              </p:par>
                              <p:par>
                                <p:cTn id="84" presetID="16" presetClass="entr" presetSubtype="21"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barn(inVertical)">
                                      <p:cBhvr>
                                        <p:cTn id="86" dur="500"/>
                                        <p:tgtEl>
                                          <p:spTgt spid="4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grpId="1" nodeType="clickEffect">
                                  <p:stCondLst>
                                    <p:cond delay="0"/>
                                  </p:stCondLst>
                                  <p:childTnLst>
                                    <p:animEffect transition="out" filter="fade">
                                      <p:cBhvr>
                                        <p:cTn id="90" dur="500"/>
                                        <p:tgtEl>
                                          <p:spTgt spid="35"/>
                                        </p:tgtEl>
                                      </p:cBhvr>
                                    </p:animEffect>
                                    <p:set>
                                      <p:cBhvr>
                                        <p:cTn id="91" dur="1" fill="hold">
                                          <p:stCondLst>
                                            <p:cond delay="499"/>
                                          </p:stCondLst>
                                        </p:cTn>
                                        <p:tgtEl>
                                          <p:spTgt spid="35"/>
                                        </p:tgtEl>
                                        <p:attrNameLst>
                                          <p:attrName>style.visibility</p:attrName>
                                        </p:attrNameLst>
                                      </p:cBhvr>
                                      <p:to>
                                        <p:strVal val="hidden"/>
                                      </p:to>
                                    </p:set>
                                  </p:childTnLst>
                                </p:cTn>
                              </p:par>
                              <p:par>
                                <p:cTn id="92" presetID="42"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par>
                                <p:cTn id="102" presetID="10" presetClass="entr" presetSubtype="0" fill="hold"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500"/>
                                        <p:tgtEl>
                                          <p:spTgt spid="4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6" presetClass="entr" presetSubtype="21" fill="hold"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barn(inVertical)">
                                      <p:cBhvr>
                                        <p:cTn id="109" dur="500"/>
                                        <p:tgtEl>
                                          <p:spTgt spid="5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6" presetClass="entr" presetSubtype="21" fill="hold" nodeType="click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barn(inVertical)">
                                      <p:cBhvr>
                                        <p:cTn id="114" dur="500"/>
                                        <p:tgtEl>
                                          <p:spTgt spid="5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1000"/>
                                        <p:tgtEl>
                                          <p:spTgt spid="40"/>
                                        </p:tgtEl>
                                      </p:cBhvr>
                                    </p:animEffect>
                                    <p:anim calcmode="lin" valueType="num">
                                      <p:cBhvr>
                                        <p:cTn id="120" dur="1000" fill="hold"/>
                                        <p:tgtEl>
                                          <p:spTgt spid="40"/>
                                        </p:tgtEl>
                                        <p:attrNameLst>
                                          <p:attrName>ppt_x</p:attrName>
                                        </p:attrNameLst>
                                      </p:cBhvr>
                                      <p:tavLst>
                                        <p:tav tm="0">
                                          <p:val>
                                            <p:strVal val="#ppt_x"/>
                                          </p:val>
                                        </p:tav>
                                        <p:tav tm="100000">
                                          <p:val>
                                            <p:strVal val="#ppt_x"/>
                                          </p:val>
                                        </p:tav>
                                      </p:tavLst>
                                    </p:anim>
                                    <p:anim calcmode="lin" valueType="num">
                                      <p:cBhvr>
                                        <p:cTn id="12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6" presetClass="entr" presetSubtype="21" fill="hold" nodeType="click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barn(inVertical)">
                                      <p:cBhvr>
                                        <p:cTn id="126" dur="500"/>
                                        <p:tgtEl>
                                          <p:spTgt spid="5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6" presetClass="entr" presetSubtype="21" fill="hold" nodeType="click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barn(inVertical)">
                                      <p:cBhvr>
                                        <p:cTn id="131" dur="500"/>
                                        <p:tgtEl>
                                          <p:spTgt spid="5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1000"/>
                                        <p:tgtEl>
                                          <p:spTgt spid="55"/>
                                        </p:tgtEl>
                                      </p:cBhvr>
                                    </p:animEffect>
                                    <p:anim calcmode="lin" valueType="num">
                                      <p:cBhvr>
                                        <p:cTn id="137" dur="1000" fill="hold"/>
                                        <p:tgtEl>
                                          <p:spTgt spid="55"/>
                                        </p:tgtEl>
                                        <p:attrNameLst>
                                          <p:attrName>ppt_x</p:attrName>
                                        </p:attrNameLst>
                                      </p:cBhvr>
                                      <p:tavLst>
                                        <p:tav tm="0">
                                          <p:val>
                                            <p:strVal val="#ppt_x"/>
                                          </p:val>
                                        </p:tav>
                                        <p:tav tm="100000">
                                          <p:val>
                                            <p:strVal val="#ppt_x"/>
                                          </p:val>
                                        </p:tav>
                                      </p:tavLst>
                                    </p:anim>
                                    <p:anim calcmode="lin" valueType="num">
                                      <p:cBhvr>
                                        <p:cTn id="13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6" presetClass="entr" presetSubtype="21" fill="hold" nodeType="click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barn(inVertical)">
                                      <p:cBhvr>
                                        <p:cTn id="143" dur="500"/>
                                        <p:tgtEl>
                                          <p:spTgt spid="49"/>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6" presetClass="entr" presetSubtype="21" fill="hold" nodeType="click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barn(inVertical)">
                                      <p:cBhvr>
                                        <p:cTn id="148" dur="500"/>
                                        <p:tgtEl>
                                          <p:spTgt spid="50"/>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nodeType="clickEffect">
                                  <p:stCondLst>
                                    <p:cond delay="0"/>
                                  </p:stCondLst>
                                  <p:childTnLst>
                                    <p:set>
                                      <p:cBhvr>
                                        <p:cTn id="152" dur="1" fill="hold">
                                          <p:stCondLst>
                                            <p:cond delay="0"/>
                                          </p:stCondLst>
                                        </p:cTn>
                                        <p:tgtEl>
                                          <p:spTgt spid="56"/>
                                        </p:tgtEl>
                                        <p:attrNameLst>
                                          <p:attrName>style.visibility</p:attrName>
                                        </p:attrNameLst>
                                      </p:cBhvr>
                                      <p:to>
                                        <p:strVal val="visible"/>
                                      </p:to>
                                    </p:set>
                                    <p:animEffect transition="in" filter="barn(inVertical)">
                                      <p:cBhvr>
                                        <p:cTn id="1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P spid="26" grpId="0"/>
      <p:bldP spid="27" grpId="0"/>
      <p:bldP spid="28" grpId="0"/>
      <p:bldP spid="34" grpId="0" animBg="1"/>
      <p:bldP spid="35" grpId="0" animBg="1"/>
      <p:bldP spid="35" grpId="1" animBg="1"/>
      <p:bldP spid="36" grpId="0" animBg="1"/>
      <p:bldP spid="37" grpId="0" animBg="1"/>
      <p:bldP spid="39" grpId="0" animBg="1"/>
      <p:bldP spid="40"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57200" y="476251"/>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b="1" smtClean="0">
                <a:latin typeface="Arial" pitchFamily="34" charset="0"/>
                <a:cs typeface="Times New Roman" pitchFamily="18" charset="0"/>
              </a:rPr>
              <a:t>Experimental Setting</a:t>
            </a:r>
          </a:p>
        </p:txBody>
      </p:sp>
      <p:sp>
        <p:nvSpPr>
          <p:cNvPr id="26627" name="Content Placeholder 2"/>
          <p:cNvSpPr>
            <a:spLocks noGrp="1"/>
          </p:cNvSpPr>
          <p:nvPr>
            <p:ph idx="1"/>
          </p:nvPr>
        </p:nvSpPr>
        <p:spPr bwMode="auto">
          <a:xfrm>
            <a:off x="457200" y="1322388"/>
            <a:ext cx="8229600" cy="4773612"/>
          </a:xfrm>
          <a:l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7030A0"/>
              </a:buClr>
              <a:buFont typeface="Wingdings" panose="05000000000000000000" pitchFamily="2" charset="2"/>
              <a:buChar char="Ø"/>
              <a:defRPr/>
            </a:pPr>
            <a:r>
              <a:rPr lang="en-US" altLang="zh-CN" sz="1800" b="1" dirty="0" smtClean="0">
                <a:latin typeface="Times New Roman" pitchFamily="18" charset="0"/>
                <a:cs typeface="Times New Roman" pitchFamily="18" charset="0"/>
              </a:rPr>
              <a:t>Implemented in Java</a:t>
            </a:r>
          </a:p>
          <a:p>
            <a:pPr>
              <a:buClr>
                <a:srgbClr val="7030A0"/>
              </a:buClr>
              <a:buFont typeface="Wingdings" panose="05000000000000000000" pitchFamily="2" charset="2"/>
              <a:buChar char="Ø"/>
              <a:defRPr/>
            </a:pPr>
            <a:r>
              <a:rPr lang="en-US" altLang="zh-CN" sz="1800" b="1" dirty="0" err="1" smtClean="0">
                <a:latin typeface="Times New Roman" pitchFamily="18" charset="0"/>
                <a:cs typeface="Times New Roman" pitchFamily="18" charset="0"/>
              </a:rPr>
              <a:t>Debian</a:t>
            </a:r>
            <a:r>
              <a:rPr lang="en-US" altLang="zh-CN" sz="1800" b="1" dirty="0" smtClean="0">
                <a:latin typeface="Times New Roman" pitchFamily="18" charset="0"/>
                <a:cs typeface="Times New Roman" pitchFamily="18" charset="0"/>
              </a:rPr>
              <a:t> Linux</a:t>
            </a:r>
          </a:p>
          <a:p>
            <a:pPr lvl="1">
              <a:buFont typeface="Courier New" pitchFamily="49" charset="0"/>
              <a:buChar char="o"/>
              <a:defRPr/>
            </a:pPr>
            <a:r>
              <a:rPr lang="pt-BR" altLang="zh-CN" sz="1400" dirty="0" smtClean="0">
                <a:latin typeface="Times New Roman" pitchFamily="18" charset="0"/>
                <a:cs typeface="Times New Roman" pitchFamily="18" charset="0"/>
              </a:rPr>
              <a:t>Intel Xeon 2.40GHz dual CPU</a:t>
            </a:r>
          </a:p>
          <a:p>
            <a:pPr lvl="1">
              <a:buFont typeface="Courier New" pitchFamily="49" charset="0"/>
              <a:buChar char="o"/>
              <a:defRPr/>
            </a:pPr>
            <a:r>
              <a:rPr lang="en-US" altLang="zh-CN" sz="1400" dirty="0" smtClean="0">
                <a:latin typeface="Times New Roman" pitchFamily="18" charset="0"/>
                <a:cs typeface="Times New Roman" pitchFamily="18" charset="0"/>
              </a:rPr>
              <a:t>4 GB memory</a:t>
            </a:r>
          </a:p>
          <a:p>
            <a:pPr>
              <a:buClr>
                <a:srgbClr val="7030A0"/>
              </a:buClr>
              <a:buFont typeface="Wingdings" panose="05000000000000000000" pitchFamily="2" charset="2"/>
              <a:buChar char="Ø"/>
              <a:defRPr/>
            </a:pPr>
            <a:r>
              <a:rPr lang="en-US" altLang="zh-CN" sz="1800" b="1" dirty="0" smtClean="0">
                <a:latin typeface="Times New Roman" pitchFamily="18" charset="0"/>
                <a:cs typeface="Times New Roman" pitchFamily="18" charset="0"/>
              </a:rPr>
              <a:t>Dataset </a:t>
            </a:r>
          </a:p>
          <a:p>
            <a:pPr marL="685800" lvl="1">
              <a:buFont typeface="Courier New" panose="02070309020205020404" pitchFamily="49" charset="0"/>
              <a:buChar char="o"/>
              <a:defRPr/>
            </a:pPr>
            <a:r>
              <a:rPr lang="en-US" altLang="zh-CN" sz="1400" b="1" dirty="0" smtClean="0">
                <a:latin typeface="Times New Roman" pitchFamily="18" charset="0"/>
                <a:cs typeface="Times New Roman" pitchFamily="18" charset="0"/>
              </a:rPr>
              <a:t>NA: </a:t>
            </a:r>
            <a:r>
              <a:rPr lang="en-US" altLang="zh-CN" sz="1400" dirty="0" smtClean="0">
                <a:latin typeface="Times New Roman" pitchFamily="18" charset="0"/>
                <a:cs typeface="Times New Roman" pitchFamily="18" charset="0"/>
              </a:rPr>
              <a:t>US Board on Geographic Names + North America Road Network (Default)</a:t>
            </a:r>
          </a:p>
          <a:p>
            <a:pPr marL="685800" lvl="1">
              <a:buFont typeface="Courier New" panose="02070309020205020404" pitchFamily="49" charset="0"/>
              <a:buChar char="o"/>
              <a:defRPr/>
            </a:pPr>
            <a:r>
              <a:rPr lang="en-US" altLang="zh-CN" sz="1400" b="1" dirty="0" smtClean="0">
                <a:latin typeface="Times New Roman" pitchFamily="18" charset="0"/>
                <a:cs typeface="Times New Roman" pitchFamily="18" charset="0"/>
              </a:rPr>
              <a:t>SF: </a:t>
            </a:r>
            <a:r>
              <a:rPr lang="en-US" altLang="zh-CN" sz="1400" dirty="0">
                <a:latin typeface="Times New Roman" pitchFamily="18" charset="0"/>
                <a:cs typeface="Times New Roman" pitchFamily="18" charset="0"/>
              </a:rPr>
              <a:t>Spatial </a:t>
            </a:r>
            <a:r>
              <a:rPr lang="en-US" altLang="zh-CN" sz="1400" dirty="0" smtClean="0">
                <a:latin typeface="Times New Roman" pitchFamily="18" charset="0"/>
                <a:cs typeface="Times New Roman" pitchFamily="18" charset="0"/>
              </a:rPr>
              <a:t>locations from </a:t>
            </a:r>
            <a:r>
              <a:rPr lang="en-US" altLang="zh-CN" sz="1400" dirty="0" err="1">
                <a:latin typeface="Times New Roman" pitchFamily="18" charset="0"/>
                <a:cs typeface="Times New Roman" pitchFamily="18" charset="0"/>
              </a:rPr>
              <a:t>Rtree</a:t>
            </a:r>
            <a:r>
              <a:rPr lang="en-US" altLang="zh-CN" sz="1400" dirty="0">
                <a:latin typeface="Times New Roman" pitchFamily="18" charset="0"/>
                <a:cs typeface="Times New Roman" pitchFamily="18" charset="0"/>
              </a:rPr>
              <a:t>-Portal </a:t>
            </a:r>
            <a:r>
              <a:rPr lang="en-US" altLang="zh-CN" sz="1400" dirty="0" smtClean="0">
                <a:latin typeface="Times New Roman" pitchFamily="18" charset="0"/>
                <a:cs typeface="Times New Roman" pitchFamily="18" charset="0"/>
              </a:rPr>
              <a:t> + Textual content randomly generate </a:t>
            </a:r>
            <a:r>
              <a:rPr lang="en-US" altLang="zh-CN" sz="1400" dirty="0">
                <a:latin typeface="Times New Roman" pitchFamily="18" charset="0"/>
                <a:cs typeface="Times New Roman" pitchFamily="18" charset="0"/>
              </a:rPr>
              <a:t>from 20 </a:t>
            </a:r>
            <a:r>
              <a:rPr lang="en-US" altLang="zh-CN" sz="1400" dirty="0" smtClean="0">
                <a:latin typeface="Times New Roman" pitchFamily="18" charset="0"/>
                <a:cs typeface="Times New Roman" pitchFamily="18" charset="0"/>
              </a:rPr>
              <a:t>Newsgroups + </a:t>
            </a:r>
            <a:r>
              <a:rPr lang="en-US" altLang="zh-CN" sz="1400" dirty="0">
                <a:latin typeface="Times New Roman" pitchFamily="18" charset="0"/>
                <a:cs typeface="Times New Roman" pitchFamily="18" charset="0"/>
              </a:rPr>
              <a:t>San Francisco Road </a:t>
            </a:r>
            <a:r>
              <a:rPr lang="en-US" altLang="zh-CN" sz="1400" dirty="0" smtClean="0">
                <a:latin typeface="Times New Roman" pitchFamily="18" charset="0"/>
                <a:cs typeface="Times New Roman" pitchFamily="18" charset="0"/>
              </a:rPr>
              <a:t>Network</a:t>
            </a:r>
          </a:p>
          <a:p>
            <a:pPr marL="685800" lvl="1">
              <a:buFont typeface="Courier New" panose="02070309020205020404" pitchFamily="49" charset="0"/>
              <a:buChar char="o"/>
              <a:defRPr/>
            </a:pPr>
            <a:r>
              <a:rPr lang="en-US" altLang="zh-CN" sz="1400" b="1" dirty="0">
                <a:latin typeface="Times New Roman" pitchFamily="18" charset="0"/>
                <a:cs typeface="Times New Roman" pitchFamily="18" charset="0"/>
              </a:rPr>
              <a:t>TW: </a:t>
            </a:r>
            <a:r>
              <a:rPr lang="en-US" altLang="zh-CN" sz="1400" dirty="0">
                <a:latin typeface="Times New Roman" pitchFamily="18" charset="0"/>
                <a:cs typeface="Times New Roman" pitchFamily="18" charset="0"/>
              </a:rPr>
              <a:t>11.5 millions t</a:t>
            </a:r>
            <a:r>
              <a:rPr lang="en-US" sz="1400" dirty="0">
                <a:latin typeface="Times New Roman" pitchFamily="18" charset="0"/>
                <a:cs typeface="Times New Roman" pitchFamily="18" charset="0"/>
              </a:rPr>
              <a:t>weets with geo-locations from May 2012 to August 2012 + San Francisco Bay Area </a:t>
            </a:r>
            <a:r>
              <a:rPr lang="en-US" altLang="zh-CN" sz="1400" dirty="0">
                <a:latin typeface="Times New Roman" pitchFamily="18" charset="0"/>
                <a:cs typeface="Times New Roman" pitchFamily="18" charset="0"/>
              </a:rPr>
              <a:t>Road </a:t>
            </a:r>
            <a:r>
              <a:rPr lang="en-US" altLang="zh-CN" sz="1400" dirty="0" smtClean="0">
                <a:latin typeface="Times New Roman" pitchFamily="18" charset="0"/>
                <a:cs typeface="Times New Roman" pitchFamily="18" charset="0"/>
              </a:rPr>
              <a:t>Network</a:t>
            </a:r>
            <a:endParaRPr lang="en-US" altLang="zh-CN" sz="1400" dirty="0">
              <a:latin typeface="Times New Roman" pitchFamily="18" charset="0"/>
              <a:cs typeface="Times New Roman" pitchFamily="18" charset="0"/>
            </a:endParaRPr>
          </a:p>
          <a:p>
            <a:pPr marL="685800" lvl="1">
              <a:buFont typeface="Courier New" panose="02070309020205020404" pitchFamily="49" charset="0"/>
              <a:buChar char="o"/>
              <a:defRPr/>
            </a:pPr>
            <a:r>
              <a:rPr lang="en-US" altLang="zh-CN" sz="1400" b="1" dirty="0" smtClean="0">
                <a:latin typeface="Times New Roman" pitchFamily="18" charset="0"/>
                <a:cs typeface="Times New Roman" pitchFamily="18" charset="0"/>
              </a:rPr>
              <a:t>SYN</a:t>
            </a:r>
            <a:r>
              <a:rPr lang="en-US" altLang="zh-CN" sz="1400" b="1" dirty="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Synthetic Data </a:t>
            </a:r>
            <a:r>
              <a:rPr lang="en-US" altLang="zh-CN" sz="1400" dirty="0">
                <a:latin typeface="Times New Roman" pitchFamily="18" charset="0"/>
                <a:cs typeface="Times New Roman" pitchFamily="18" charset="0"/>
              </a:rPr>
              <a:t>+ San Francisco Road </a:t>
            </a:r>
            <a:r>
              <a:rPr lang="en-US" altLang="zh-CN" sz="1400" dirty="0" smtClean="0">
                <a:latin typeface="Times New Roman" pitchFamily="18" charset="0"/>
                <a:cs typeface="Times New Roman" pitchFamily="18" charset="0"/>
              </a:rPr>
              <a:t>Network</a:t>
            </a:r>
          </a:p>
          <a:p>
            <a:pPr>
              <a:defRPr/>
            </a:pPr>
            <a:endParaRPr lang="en-US" altLang="zh-CN" sz="3200" dirty="0" smtClean="0">
              <a:latin typeface="Times New Roman" pitchFamily="18" charset="0"/>
              <a:cs typeface="Times New Roman" pitchFamily="18" charset="0"/>
            </a:endParaRPr>
          </a:p>
          <a:p>
            <a:pPr marL="400050" lvl="1" indent="0">
              <a:buFont typeface="Arial" pitchFamily="34" charset="0"/>
              <a:buNone/>
              <a:defRPr/>
            </a:pPr>
            <a:endParaRPr lang="en-US" altLang="zh-CN" sz="1600" b="1" dirty="0">
              <a:latin typeface="Times New Roman" pitchFamily="18" charset="0"/>
              <a:cs typeface="Times New Roman" pitchFamily="18" charset="0"/>
            </a:endParaRPr>
          </a:p>
          <a:p>
            <a:pPr marL="400050" lvl="1" indent="0">
              <a:buFont typeface="Arial" pitchFamily="34" charset="0"/>
              <a:buNone/>
              <a:defRPr/>
            </a:pPr>
            <a:endParaRPr lang="en-US" altLang="zh-CN" sz="1600" b="1" dirty="0" smtClean="0">
              <a:latin typeface="Times New Roman" pitchFamily="18" charset="0"/>
              <a:cs typeface="Times New Roman" pitchFamily="18" charset="0"/>
            </a:endParaRPr>
          </a:p>
          <a:p>
            <a:pPr marL="400050" lvl="1" indent="0">
              <a:buFont typeface="Arial" pitchFamily="34" charset="0"/>
              <a:buNone/>
              <a:defRPr/>
            </a:pPr>
            <a:endParaRPr lang="en-US" altLang="zh-CN" sz="1600" b="1" dirty="0" smtClean="0">
              <a:latin typeface="Times New Roman" pitchFamily="18" charset="0"/>
              <a:cs typeface="Times New Roman" pitchFamily="18" charset="0"/>
            </a:endParaRPr>
          </a:p>
          <a:p>
            <a:pPr>
              <a:defRPr/>
            </a:pPr>
            <a:endParaRPr lang="en-US" altLang="zh-CN" dirty="0" smtClean="0"/>
          </a:p>
          <a:p>
            <a:pPr>
              <a:defRPr/>
            </a:pPr>
            <a:endParaRPr lang="en-US" altLang="zh-CN" dirty="0" smtClean="0"/>
          </a:p>
        </p:txBody>
      </p:sp>
      <p:pic>
        <p:nvPicPr>
          <p:cNvPr id="307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4267200"/>
            <a:ext cx="5100639"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928269855"/>
      </p:ext>
    </p:extLst>
  </p:cSld>
  <p:clrMapOvr>
    <a:masterClrMapping/>
  </p:clrMapOvr>
  <p:transition spd="slow" advTm="2904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1"/>
            <a:ext cx="8229600" cy="792163"/>
          </a:xfrm>
        </p:spPr>
        <p:txBody>
          <a:bodyPr/>
          <a:lstStyle/>
          <a:p>
            <a:pPr>
              <a:defRPr/>
            </a:pPr>
            <a:r>
              <a:rPr lang="en-US" b="1" dirty="0" smtClean="0">
                <a:latin typeface="+mn-lt"/>
              </a:rPr>
              <a:t>Algorithms Evaluated</a:t>
            </a:r>
            <a:endParaRPr lang="en-US" b="1" dirty="0">
              <a:latin typeface="+mn-lt"/>
            </a:endParaRPr>
          </a:p>
        </p:txBody>
      </p:sp>
      <p:sp>
        <p:nvSpPr>
          <p:cNvPr id="20483" name="Content Placeholder 2"/>
          <p:cNvSpPr>
            <a:spLocks noGrp="1"/>
          </p:cNvSpPr>
          <p:nvPr>
            <p:ph idx="1"/>
          </p:nvPr>
        </p:nvSpPr>
        <p:spPr bwMode="auto">
          <a:xfrm>
            <a:off x="457200" y="1143001"/>
            <a:ext cx="8229600" cy="4786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7030A0"/>
              </a:buClr>
              <a:buFont typeface="Wingdings" panose="05000000000000000000" pitchFamily="2" charset="2"/>
              <a:buChar char="Ø"/>
              <a:defRPr/>
            </a:pPr>
            <a:r>
              <a:rPr lang="en-US" altLang="zh-CN" sz="1800" b="1" dirty="0" smtClean="0">
                <a:latin typeface="Times New Roman" pitchFamily="18" charset="0"/>
                <a:cs typeface="Times New Roman" pitchFamily="18" charset="0"/>
              </a:rPr>
              <a:t>IR</a:t>
            </a:r>
            <a:endParaRPr lang="en-US" altLang="zh-CN" sz="1800" b="1" dirty="0">
              <a:latin typeface="Times New Roman" pitchFamily="18" charset="0"/>
              <a:cs typeface="Times New Roman" pitchFamily="18" charset="0"/>
            </a:endParaRPr>
          </a:p>
          <a:p>
            <a:pPr marL="400050" lvl="1" indent="0">
              <a:defRPr/>
            </a:pPr>
            <a:r>
              <a:rPr lang="en-US" altLang="zh-CN" sz="1400" dirty="0" smtClean="0">
                <a:latin typeface="Times New Roman" pitchFamily="18" charset="0"/>
                <a:cs typeface="Times New Roman" pitchFamily="18" charset="0"/>
              </a:rPr>
              <a:t>  A natural extension of the spatial object indexing method in VLDB2003 </a:t>
            </a:r>
            <a:endParaRPr lang="en-US" altLang="zh-CN" sz="1800" b="1" dirty="0" smtClean="0">
              <a:latin typeface="Times New Roman" pitchFamily="18" charset="0"/>
              <a:cs typeface="Times New Roman" pitchFamily="18" charset="0"/>
            </a:endParaRPr>
          </a:p>
          <a:p>
            <a:pPr>
              <a:buClr>
                <a:srgbClr val="7030A0"/>
              </a:buClr>
              <a:buFont typeface="Wingdings" panose="05000000000000000000" pitchFamily="2" charset="2"/>
              <a:buChar char="Ø"/>
              <a:defRPr/>
            </a:pPr>
            <a:r>
              <a:rPr lang="en-US" altLang="zh-CN" sz="1800" b="1" dirty="0" smtClean="0">
                <a:latin typeface="Times New Roman" pitchFamily="18" charset="0"/>
                <a:cs typeface="Times New Roman" pitchFamily="18" charset="0"/>
              </a:rPr>
              <a:t>IF</a:t>
            </a:r>
          </a:p>
          <a:p>
            <a:pPr marL="400050" lvl="1" indent="0">
              <a:defRPr/>
            </a:pPr>
            <a:r>
              <a:rPr lang="en-US" altLang="zh-CN" sz="1400" dirty="0" smtClean="0">
                <a:latin typeface="Times New Roman" pitchFamily="18" charset="0"/>
                <a:cs typeface="Times New Roman" pitchFamily="18" charset="0"/>
              </a:rPr>
              <a:t>  Inverted indexing technique </a:t>
            </a:r>
          </a:p>
          <a:p>
            <a:pPr>
              <a:buClr>
                <a:srgbClr val="7030A0"/>
              </a:buClr>
              <a:buFont typeface="Wingdings" panose="05000000000000000000" pitchFamily="2" charset="2"/>
              <a:buChar char="Ø"/>
              <a:defRPr/>
            </a:pPr>
            <a:r>
              <a:rPr lang="en-US" altLang="zh-CN" sz="1800" b="1" dirty="0" smtClean="0">
                <a:latin typeface="Times New Roman" pitchFamily="18" charset="0"/>
                <a:cs typeface="Times New Roman" pitchFamily="18" charset="0"/>
              </a:rPr>
              <a:t>SIF</a:t>
            </a:r>
          </a:p>
          <a:p>
            <a:pPr marL="400050" lvl="1" indent="0">
              <a:defRPr/>
            </a:pPr>
            <a:r>
              <a:rPr lang="en-US" altLang="zh-CN" sz="1400" dirty="0" smtClean="0">
                <a:latin typeface="Times New Roman" pitchFamily="18" charset="0"/>
                <a:cs typeface="Times New Roman" pitchFamily="18" charset="0"/>
              </a:rPr>
              <a:t> Signature-based inverted indexing technique</a:t>
            </a:r>
          </a:p>
          <a:p>
            <a:pPr>
              <a:buClr>
                <a:srgbClr val="7030A0"/>
              </a:buClr>
              <a:buFont typeface="Wingdings" panose="05000000000000000000" pitchFamily="2" charset="2"/>
              <a:buChar char="Ø"/>
              <a:defRPr/>
            </a:pPr>
            <a:r>
              <a:rPr lang="en-US" altLang="zh-CN" sz="1800" b="1" dirty="0" smtClean="0">
                <a:latin typeface="Times New Roman" pitchFamily="18" charset="0"/>
                <a:cs typeface="Times New Roman" pitchFamily="18" charset="0"/>
              </a:rPr>
              <a:t>SIFP</a:t>
            </a:r>
          </a:p>
          <a:p>
            <a:pPr marL="400050" lvl="1" indent="0">
              <a:defRPr/>
            </a:pPr>
            <a:r>
              <a:rPr lang="en-US" altLang="zh-CN" sz="1400" dirty="0" smtClean="0">
                <a:latin typeface="Times New Roman" pitchFamily="18" charset="0"/>
                <a:cs typeface="Times New Roman" pitchFamily="18" charset="0"/>
              </a:rPr>
              <a:t> Enhanced SIF by partition technique</a:t>
            </a:r>
          </a:p>
          <a:p>
            <a:pPr marL="400050" lvl="1" indent="0">
              <a:buFont typeface="Arial" pitchFamily="34" charset="0"/>
              <a:buNone/>
              <a:defRPr/>
            </a:pPr>
            <a:endParaRPr lang="en-US" altLang="zh-CN" sz="1400" dirty="0" smtClean="0">
              <a:latin typeface="Times New Roman" pitchFamily="18" charset="0"/>
              <a:cs typeface="Times New Roman" pitchFamily="18" charset="0"/>
            </a:endParaRPr>
          </a:p>
          <a:p>
            <a:pPr>
              <a:buClr>
                <a:srgbClr val="7030A0"/>
              </a:buClr>
              <a:buFont typeface="Wingdings" panose="05000000000000000000" pitchFamily="2" charset="2"/>
              <a:buChar char="Ø"/>
              <a:defRPr/>
            </a:pPr>
            <a:r>
              <a:rPr lang="en-US" altLang="zh-CN" sz="1800" b="1" dirty="0" smtClean="0">
                <a:latin typeface="Times New Roman" pitchFamily="18" charset="0"/>
                <a:cs typeface="Times New Roman" pitchFamily="18" charset="0"/>
              </a:rPr>
              <a:t>SEQ</a:t>
            </a:r>
          </a:p>
          <a:p>
            <a:pPr marL="400050" lvl="1" indent="0">
              <a:defRPr/>
            </a:pPr>
            <a:r>
              <a:rPr lang="en-US" altLang="zh-CN" sz="1400" dirty="0" smtClean="0">
                <a:latin typeface="Times New Roman" pitchFamily="18" charset="0"/>
                <a:cs typeface="Times New Roman" pitchFamily="18" charset="0"/>
              </a:rPr>
              <a:t>  </a:t>
            </a:r>
            <a:r>
              <a:rPr lang="en-US" altLang="en-US" sz="1400" dirty="0" smtClean="0">
                <a:latin typeface="Times New Roman" pitchFamily="18" charset="0"/>
                <a:cs typeface="Times New Roman" pitchFamily="18" charset="0"/>
              </a:rPr>
              <a:t>A straightforward implementation of the diversified spatial keyword search algorithm</a:t>
            </a:r>
            <a:endParaRPr lang="en-US" altLang="zh-CN" sz="1400" dirty="0" smtClean="0">
              <a:latin typeface="Times New Roman" pitchFamily="18" charset="0"/>
              <a:cs typeface="Times New Roman" pitchFamily="18" charset="0"/>
            </a:endParaRPr>
          </a:p>
          <a:p>
            <a:pPr>
              <a:buClr>
                <a:srgbClr val="7030A0"/>
              </a:buClr>
              <a:buFont typeface="Wingdings" panose="05000000000000000000" pitchFamily="2" charset="2"/>
              <a:buChar char="Ø"/>
              <a:defRPr/>
            </a:pPr>
            <a:r>
              <a:rPr lang="en-US" altLang="zh-CN" sz="1800" b="1" dirty="0" smtClean="0">
                <a:latin typeface="Times New Roman" pitchFamily="18" charset="0"/>
                <a:cs typeface="Times New Roman" pitchFamily="18" charset="0"/>
              </a:rPr>
              <a:t>COM</a:t>
            </a:r>
          </a:p>
          <a:p>
            <a:pPr marL="400050" lvl="1" indent="0">
              <a:defRPr/>
            </a:pPr>
            <a:r>
              <a:rPr lang="en-US" altLang="zh-CN" sz="1400" dirty="0" smtClean="0">
                <a:latin typeface="Times New Roman" pitchFamily="18" charset="0"/>
                <a:cs typeface="Times New Roman" pitchFamily="18" charset="0"/>
              </a:rPr>
              <a:t> </a:t>
            </a:r>
            <a:r>
              <a:rPr lang="en-US" altLang="en-US" sz="1400" dirty="0" smtClean="0">
                <a:latin typeface="Times New Roman" pitchFamily="18" charset="0"/>
                <a:cs typeface="Times New Roman" pitchFamily="18" charset="0"/>
              </a:rPr>
              <a:t>The incremental diversified spatial keyword search algorithm</a:t>
            </a:r>
          </a:p>
          <a:p>
            <a:pPr marL="400050" lvl="1" indent="0">
              <a:buFont typeface="Arial" pitchFamily="34" charset="0"/>
              <a:buNone/>
              <a:defRPr/>
            </a:pPr>
            <a:endParaRPr lang="en-US" altLang="zh-CN" sz="1800" b="1" dirty="0" smtClean="0">
              <a:latin typeface="Times New Roman" pitchFamily="18" charset="0"/>
              <a:cs typeface="Times New Roman" pitchFamily="18" charset="0"/>
            </a:endParaRPr>
          </a:p>
          <a:p>
            <a:pPr marL="0" indent="0">
              <a:defRPr/>
            </a:pPr>
            <a:r>
              <a:rPr lang="en-US" altLang="zh-CN" sz="1600" b="1" dirty="0" smtClean="0">
                <a:latin typeface="Times New Roman" pitchFamily="18" charset="0"/>
                <a:cs typeface="Times New Roman" pitchFamily="18" charset="0"/>
              </a:rPr>
              <a:t>Query (500) </a:t>
            </a:r>
            <a:r>
              <a:rPr lang="en-US" altLang="zh-CN" sz="1600" b="1" dirty="0">
                <a:latin typeface="Times New Roman" pitchFamily="18" charset="0"/>
                <a:cs typeface="Times New Roman" pitchFamily="18" charset="0"/>
              </a:rPr>
              <a:t>:  </a:t>
            </a:r>
            <a:r>
              <a:rPr lang="en-US" altLang="zh-CN" sz="1800" dirty="0">
                <a:latin typeface="Times New Roman" pitchFamily="18" charset="0"/>
                <a:cs typeface="Times New Roman" pitchFamily="18" charset="0"/>
              </a:rPr>
              <a:t>location  ,  </a:t>
            </a:r>
            <a:r>
              <a:rPr lang="en-US" altLang="zh-CN" sz="1800" dirty="0">
                <a:latin typeface="Sommet"/>
                <a:cs typeface="Times New Roman" pitchFamily="18" charset="0"/>
              </a:rPr>
              <a:t> #</a:t>
            </a:r>
            <a:r>
              <a:rPr lang="en-US" altLang="zh-CN" sz="1800" i="1" dirty="0">
                <a:latin typeface="Times New Roman" pitchFamily="18" charset="0"/>
                <a:cs typeface="Times New Roman" pitchFamily="18" charset="0"/>
              </a:rPr>
              <a:t>l</a:t>
            </a:r>
            <a:r>
              <a:rPr lang="en-US" altLang="zh-CN" sz="1800" dirty="0">
                <a:latin typeface="Sommet"/>
                <a:cs typeface="Times New Roman" pitchFamily="18" charset="0"/>
              </a:rPr>
              <a:t> q</a:t>
            </a:r>
            <a:r>
              <a:rPr lang="en-US" altLang="zh-CN" sz="1800" dirty="0">
                <a:latin typeface="Times New Roman" pitchFamily="18" charset="0"/>
                <a:cs typeface="Times New Roman" pitchFamily="18" charset="0"/>
              </a:rPr>
              <a:t>uery keywords</a:t>
            </a:r>
          </a:p>
          <a:p>
            <a:pPr marL="0" indent="0">
              <a:defRPr/>
            </a:pPr>
            <a:r>
              <a:rPr lang="en-US" altLang="zh-CN" sz="1600" b="1" dirty="0">
                <a:latin typeface="Times New Roman" pitchFamily="18" charset="0"/>
                <a:cs typeface="Times New Roman" pitchFamily="18" charset="0"/>
              </a:rPr>
              <a:t>Evaluate </a:t>
            </a:r>
            <a:r>
              <a:rPr lang="en-US" altLang="zh-CN" sz="1600" dirty="0">
                <a:latin typeface="Times New Roman" pitchFamily="18" charset="0"/>
                <a:cs typeface="Times New Roman" pitchFamily="18" charset="0"/>
              </a:rPr>
              <a:t>Response time and # I/O</a:t>
            </a:r>
          </a:p>
          <a:p>
            <a:pPr marL="400050" lvl="1" indent="0">
              <a:defRPr/>
            </a:pPr>
            <a:endParaRPr lang="en-US" altLang="zh-CN" sz="1600"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4061634164"/>
      </p:ext>
    </p:extLst>
  </p:cSld>
  <p:clrMapOvr>
    <a:masterClrMapping/>
  </p:clrMapOvr>
  <p:transition spd="slow" advTm="113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476251"/>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latin typeface="Arial" pitchFamily="34" charset="0"/>
                <a:cs typeface="Times New Roman" pitchFamily="18" charset="0"/>
              </a:rPr>
              <a:t>SK Search on Diff. Dataset</a:t>
            </a:r>
          </a:p>
        </p:txBody>
      </p:sp>
      <p:pic>
        <p:nvPicPr>
          <p:cNvPr id="327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008064"/>
            <a:ext cx="800100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1"/>
            <a:ext cx="37338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989" y="1335088"/>
            <a:ext cx="3706812"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695700"/>
            <a:ext cx="3657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870894463"/>
      </p:ext>
    </p:extLst>
  </p:cSld>
  <p:clrMapOvr>
    <a:masterClrMapping/>
  </p:clrMapOvr>
  <mc:AlternateContent xmlns:mc="http://schemas.openxmlformats.org/markup-compatibility/2006" xmlns:p14="http://schemas.microsoft.com/office/powerpoint/2010/main">
    <mc:Choice Requires="p14">
      <p:transition spd="slow" p14:dur="2000" advTm="301"/>
    </mc:Choice>
    <mc:Fallback xmlns="">
      <p:transition spd="slow" advTm="30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111" t="-5385"/>
            </a:stretch>
          </a:blipFill>
        </p:spPr>
        <p:txBody>
          <a:bodyPr/>
          <a:lstStyle/>
          <a:p>
            <a:pPr>
              <a:defRPr/>
            </a:pPr>
            <a:r>
              <a:rPr lang="en-US">
                <a:noFill/>
              </a:rPr>
              <a:t> </a:t>
            </a:r>
          </a:p>
        </p:txBody>
      </p:sp>
      <p:pic>
        <p:nvPicPr>
          <p:cNvPr id="33795"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1" y="1981201"/>
            <a:ext cx="4211639" cy="268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81201"/>
            <a:ext cx="4300539"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0" y="4796136"/>
            <a:ext cx="2590800" cy="46166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 Varying</a:t>
            </a:r>
            <a:r>
              <a:rPr kumimoji="0" lang="en-US" sz="2400" b="1"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l</a:t>
            </a:r>
            <a:endParaRPr kumimoji="0" lang="en-US" sz="2400" b="1" i="1"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5791200" y="4872336"/>
                <a:ext cx="2590800" cy="46166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 Varying</a:t>
                </a:r>
                <a:r>
                  <a:rPr kumimoji="0" lang="en-US" sz="2400" b="1"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sz="2400" b="1" i="1" u="none" strike="noStrike" kern="1200" cap="none" spc="0" normalizeH="0" noProof="0" smtClean="0">
                        <a:ln>
                          <a:noFill/>
                        </a:ln>
                        <a:solidFill>
                          <a:schemeClr val="tx1"/>
                        </a:solidFill>
                        <a:effectLst/>
                        <a:uLnTx/>
                        <a:uFillTx/>
                        <a:latin typeface="Cambria Math"/>
                        <a:ea typeface="Cambria Math"/>
                        <a:cs typeface="Times New Roman" panose="02020603050405020304" pitchFamily="18" charset="0"/>
                      </a:rPr>
                      <m:t>𝜹</m:t>
                    </m:r>
                    <m:r>
                      <a:rPr kumimoji="0" lang="en-US" sz="2400" b="1" i="1" u="none" strike="noStrike" kern="1200" cap="none" spc="0" normalizeH="0" baseline="-25000" noProof="0" smtClean="0">
                        <a:ln>
                          <a:noFill/>
                        </a:ln>
                        <a:solidFill>
                          <a:schemeClr val="tx1"/>
                        </a:solidFill>
                        <a:effectLst/>
                        <a:uLnTx/>
                        <a:uFillTx/>
                        <a:latin typeface="Cambria Math"/>
                        <a:ea typeface="Cambria Math"/>
                        <a:cs typeface="Times New Roman" panose="02020603050405020304" pitchFamily="18" charset="0"/>
                      </a:rPr>
                      <m:t>𝒎𝒂𝒙</m:t>
                    </m:r>
                  </m:oMath>
                </a14:m>
                <a:endParaRPr kumimoji="0" lang="en-US" sz="2400" b="1" i="1"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791200" y="4872335"/>
                <a:ext cx="2590800" cy="461665"/>
              </a:xfrm>
              <a:prstGeom prst="rect">
                <a:avLst/>
              </a:prstGeom>
              <a:blipFill rotWithShape="1">
                <a:blip r:embed="rId6"/>
                <a:stretch>
                  <a:fillRect l="-3529" t="-10526" b="-2894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292286726"/>
      </p:ext>
    </p:extLst>
  </p:cSld>
  <p:clrMapOvr>
    <a:masterClrMapping/>
  </p:clrMapOvr>
  <mc:AlternateContent xmlns:mc="http://schemas.openxmlformats.org/markup-compatibility/2006" xmlns:p14="http://schemas.microsoft.com/office/powerpoint/2010/main">
    <mc:Choice Requires="p14">
      <p:transition spd="slow" p14:dur="2000" advTm="227"/>
    </mc:Choice>
    <mc:Fallback xmlns="">
      <p:transition spd="slow" advTm="22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476251"/>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smtClean="0">
                <a:latin typeface="Arial" pitchFamily="34" charset="0"/>
              </a:rPr>
              <a:t>Diversified SK Search on Diff. Dataset</a:t>
            </a:r>
          </a:p>
        </p:txBody>
      </p:sp>
      <p:pic>
        <p:nvPicPr>
          <p:cNvPr id="3481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836738"/>
            <a:ext cx="4267200" cy="2963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19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874498824"/>
      </p:ext>
    </p:extLst>
  </p:cSld>
  <p:clrMapOvr>
    <a:masterClrMapping/>
  </p:clrMapOvr>
  <mc:AlternateContent xmlns:mc="http://schemas.openxmlformats.org/markup-compatibility/2006" xmlns:p14="http://schemas.microsoft.com/office/powerpoint/2010/main">
    <mc:Choice Requires="p14">
      <p:transition spd="slow" p14:dur="2000" advTm="1236"/>
    </mc:Choice>
    <mc:Fallback xmlns="">
      <p:transition spd="slow" advTm="123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1"/>
            <a:ext cx="8229600" cy="792163"/>
          </a:xfrm>
        </p:spPr>
        <p:txBody>
          <a:bodyPr/>
          <a:lstStyle/>
          <a:p>
            <a:pPr>
              <a:defRPr/>
            </a:pPr>
            <a:r>
              <a:rPr lang="en-US" b="1" dirty="0" smtClean="0">
                <a:latin typeface="+mn-lt"/>
                <a:ea typeface="ＭＳ Ｐゴシック" pitchFamily="34" charset="-128"/>
              </a:rPr>
              <a:t>Outline</a:t>
            </a:r>
            <a:endParaRPr lang="en-US" dirty="0">
              <a:latin typeface="+mn-lt"/>
            </a:endParaRPr>
          </a:p>
        </p:txBody>
      </p:sp>
      <p:sp>
        <p:nvSpPr>
          <p:cNvPr id="11267" name="Content Placeholder 2"/>
          <p:cNvSpPr>
            <a:spLocks noGrp="1"/>
          </p:cNvSpPr>
          <p:nvPr>
            <p:ph idx="1"/>
          </p:nvPr>
        </p:nvSpPr>
        <p:spPr bwMode="auto">
          <a:xfrm>
            <a:off x="457200" y="1322389"/>
            <a:ext cx="82296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25000"/>
              </a:lnSpc>
              <a:buClr>
                <a:srgbClr val="7030A0"/>
              </a:buClr>
              <a:buFont typeface="Wingdings" panose="05000000000000000000" pitchFamily="2" charset="2"/>
              <a:buChar char="Ø"/>
            </a:pPr>
            <a:r>
              <a:rPr lang="en-US" altLang="zh-CN" sz="2400" dirty="0" smtClean="0"/>
              <a:t>Motivation</a:t>
            </a:r>
          </a:p>
          <a:p>
            <a:pPr eaLnBrk="1" hangingPunct="1">
              <a:lnSpc>
                <a:spcPct val="125000"/>
              </a:lnSpc>
              <a:buClr>
                <a:srgbClr val="7030A0"/>
              </a:buClr>
              <a:buFont typeface="Wingdings" panose="05000000000000000000" pitchFamily="2" charset="2"/>
              <a:buChar char="Ø"/>
            </a:pPr>
            <a:r>
              <a:rPr lang="en-US" altLang="zh-CN" sz="2400" dirty="0" smtClean="0"/>
              <a:t>Problem Statement</a:t>
            </a:r>
          </a:p>
          <a:p>
            <a:pPr eaLnBrk="1" hangingPunct="1">
              <a:lnSpc>
                <a:spcPct val="125000"/>
              </a:lnSpc>
              <a:buClr>
                <a:srgbClr val="7030A0"/>
              </a:buClr>
              <a:buFont typeface="Wingdings" panose="05000000000000000000" pitchFamily="2" charset="2"/>
              <a:buChar char="Ø"/>
            </a:pPr>
            <a:r>
              <a:rPr lang="en-US" altLang="zh-CN" sz="2400" dirty="0" smtClean="0"/>
              <a:t>SK Search on Road Network</a:t>
            </a:r>
          </a:p>
          <a:p>
            <a:pPr eaLnBrk="1" hangingPunct="1">
              <a:lnSpc>
                <a:spcPct val="125000"/>
              </a:lnSpc>
              <a:buClr>
                <a:srgbClr val="7030A0"/>
              </a:buClr>
              <a:buFont typeface="Wingdings" panose="05000000000000000000" pitchFamily="2" charset="2"/>
              <a:buChar char="Ø"/>
            </a:pPr>
            <a:r>
              <a:rPr lang="en-US" altLang="zh-CN" sz="2400" dirty="0" smtClean="0"/>
              <a:t>Diversified SK search on Road Network</a:t>
            </a:r>
          </a:p>
          <a:p>
            <a:pPr eaLnBrk="1" hangingPunct="1">
              <a:lnSpc>
                <a:spcPct val="125000"/>
              </a:lnSpc>
              <a:buClr>
                <a:srgbClr val="7030A0"/>
              </a:buClr>
              <a:buFont typeface="Wingdings" panose="05000000000000000000" pitchFamily="2" charset="2"/>
              <a:buChar char="Ø"/>
            </a:pPr>
            <a:r>
              <a:rPr lang="en-US" altLang="zh-CN" sz="2400" dirty="0" smtClean="0"/>
              <a:t>Experiments</a:t>
            </a:r>
          </a:p>
          <a:p>
            <a:pPr eaLnBrk="1" hangingPunct="1">
              <a:lnSpc>
                <a:spcPct val="125000"/>
              </a:lnSpc>
              <a:buClr>
                <a:srgbClr val="7030A0"/>
              </a:buClr>
              <a:buFont typeface="Wingdings" panose="05000000000000000000" pitchFamily="2" charset="2"/>
              <a:buChar char="Ø"/>
            </a:pPr>
            <a:r>
              <a:rPr lang="en-US" altLang="zh-CN" sz="2400" dirty="0" smtClean="0"/>
              <a:t>Conclusion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094080639"/>
      </p:ext>
    </p:extLst>
  </p:cSld>
  <p:clrMapOvr>
    <a:masterClrMapping/>
  </p:clrMapOvr>
  <mc:AlternateContent xmlns:mc="http://schemas.openxmlformats.org/markup-compatibility/2006" xmlns:p14="http://schemas.microsoft.com/office/powerpoint/2010/main">
    <mc:Choice Requires="p14">
      <p:transition spd="slow" p14:dur="2000" advTm="5404"/>
    </mc:Choice>
    <mc:Fallback xmlns="">
      <p:transition spd="slow" advTm="540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1"/>
            <a:ext cx="8229600" cy="792163"/>
          </a:xfrm>
        </p:spPr>
        <p:txBody>
          <a:bodyPr/>
          <a:lstStyle/>
          <a:p>
            <a:pPr>
              <a:defRPr/>
            </a:pPr>
            <a:r>
              <a:rPr lang="en-US" b="1" dirty="0" smtClean="0">
                <a:latin typeface="+mn-lt"/>
                <a:ea typeface="ＭＳ Ｐゴシック" pitchFamily="34" charset="-128"/>
              </a:rPr>
              <a:t>Conclusion</a:t>
            </a:r>
            <a:endParaRPr lang="en-US" dirty="0">
              <a:latin typeface="+mn-lt"/>
            </a:endParaRPr>
          </a:p>
        </p:txBody>
      </p:sp>
      <p:sp>
        <p:nvSpPr>
          <p:cNvPr id="36867" name="Content Placeholder 2"/>
          <p:cNvSpPr>
            <a:spLocks noGrp="1"/>
          </p:cNvSpPr>
          <p:nvPr>
            <p:ph idx="1"/>
          </p:nvPr>
        </p:nvSpPr>
        <p:spPr bwMode="auto">
          <a:xfrm>
            <a:off x="454026" y="1474789"/>
            <a:ext cx="8393113" cy="234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v"/>
            </a:pPr>
            <a:r>
              <a:rPr lang="en-US" altLang="en-US" sz="1800" dirty="0" smtClean="0">
                <a:latin typeface="Times New Roman" pitchFamily="18" charset="0"/>
                <a:cs typeface="Times New Roman" pitchFamily="18" charset="0"/>
              </a:rPr>
              <a:t>Formally define the problem of diversified spatial keyword search on road networks</a:t>
            </a:r>
            <a:endParaRPr lang="en-US" altLang="zh-CN" sz="1800" dirty="0" smtClean="0">
              <a:latin typeface="Times New Roman" pitchFamily="18" charset="0"/>
              <a:cs typeface="Times New Roman" pitchFamily="18" charset="0"/>
            </a:endParaRPr>
          </a:p>
          <a:p>
            <a:pPr>
              <a:buFont typeface="Wingdings" panose="05000000000000000000" pitchFamily="2" charset="2"/>
              <a:buChar char="v"/>
            </a:pPr>
            <a:r>
              <a:rPr lang="en-US" altLang="zh-CN" sz="1800" dirty="0" smtClean="0">
                <a:latin typeface="Times New Roman" pitchFamily="18" charset="0"/>
                <a:cs typeface="Times New Roman" pitchFamily="18" charset="0"/>
              </a:rPr>
              <a:t>Propose  </a:t>
            </a:r>
            <a:r>
              <a:rPr lang="en-US" altLang="en-US" sz="1800" dirty="0" smtClean="0">
                <a:latin typeface="Times New Roman" pitchFamily="18" charset="0"/>
                <a:cs typeface="Times New Roman" pitchFamily="18" charset="0"/>
              </a:rPr>
              <a:t>a signature-based inverted indexing technique on road network.</a:t>
            </a:r>
          </a:p>
          <a:p>
            <a:pPr>
              <a:buFont typeface="Wingdings" panose="05000000000000000000" pitchFamily="2" charset="2"/>
              <a:buChar char="v"/>
            </a:pPr>
            <a:r>
              <a:rPr lang="en-US" altLang="zh-CN" sz="1800" dirty="0" smtClean="0">
                <a:latin typeface="Times New Roman" pitchFamily="18" charset="0"/>
                <a:cs typeface="Times New Roman" pitchFamily="18" charset="0"/>
              </a:rPr>
              <a:t>Develop </a:t>
            </a:r>
            <a:r>
              <a:rPr lang="en-US" altLang="en-US" sz="1800" dirty="0" smtClean="0">
                <a:latin typeface="Times New Roman" pitchFamily="18" charset="0"/>
                <a:cs typeface="Times New Roman" pitchFamily="18" charset="0"/>
              </a:rPr>
              <a:t>effective spatial keyword pruning and diversity pruning techniques </a:t>
            </a:r>
            <a:r>
              <a:rPr lang="en-US" sz="1800" dirty="0">
                <a:latin typeface="Times New Roman" pitchFamily="18" charset="0"/>
                <a:cs typeface="Times New Roman" pitchFamily="18" charset="0"/>
              </a:rPr>
              <a:t>to eliminate non-promising objects</a:t>
            </a:r>
            <a:endParaRPr lang="en-US" altLang="zh-CN" sz="1800" dirty="0">
              <a:latin typeface="Times New Roman" pitchFamily="18" charset="0"/>
              <a:cs typeface="Times New Roman" pitchFamily="18" charset="0"/>
            </a:endParaRPr>
          </a:p>
          <a:p>
            <a:pPr>
              <a:buFont typeface="Wingdings" panose="05000000000000000000" pitchFamily="2" charset="2"/>
              <a:buChar char="v"/>
            </a:pPr>
            <a:r>
              <a:rPr lang="en-US" altLang="zh-CN" sz="1800" dirty="0">
                <a:latin typeface="Times New Roman" pitchFamily="18" charset="0"/>
                <a:cs typeface="Times New Roman" pitchFamily="18" charset="0"/>
              </a:rPr>
              <a:t>Extensive experiment on both real and synthetic data </a:t>
            </a:r>
          </a:p>
          <a:p>
            <a:endParaRPr lang="en-US" altLang="zh-CN" dirty="0" smtClean="0"/>
          </a:p>
          <a:p>
            <a:endParaRPr lang="en-US" altLang="zh-CN" dirty="0" smtClean="0"/>
          </a:p>
        </p:txBody>
      </p:sp>
      <p:sp>
        <p:nvSpPr>
          <p:cNvPr id="4" name="Title 1"/>
          <p:cNvSpPr txBox="1">
            <a:spLocks/>
          </p:cNvSpPr>
          <p:nvPr/>
        </p:nvSpPr>
        <p:spPr>
          <a:xfrm>
            <a:off x="457200" y="4160838"/>
            <a:ext cx="8229600" cy="792162"/>
          </a:xfrm>
          <a:prstGeom prst="rect">
            <a:avLst/>
          </a:prstGeom>
        </p:spPr>
        <p:txBody>
          <a:bodyPr/>
          <a:lstStyle>
            <a:lvl1pPr algn="l" rtl="0" eaLnBrk="0" fontAlgn="base" hangingPunct="0">
              <a:spcBef>
                <a:spcPct val="0"/>
              </a:spcBef>
              <a:spcAft>
                <a:spcPct val="0"/>
              </a:spcAft>
              <a:defRPr sz="3000" kern="1200" baseline="0">
                <a:solidFill>
                  <a:schemeClr val="tx1"/>
                </a:solidFill>
                <a:latin typeface="Sommet"/>
                <a:ea typeface="MS PGothic" pitchFamily="34" charset="-128"/>
                <a:cs typeface="Aharoni" pitchFamily="2" charset="-79"/>
              </a:defRPr>
            </a:lvl1pPr>
            <a:lvl2pPr algn="ctr" rtl="0" eaLnBrk="0" fontAlgn="base" hangingPunct="0">
              <a:spcBef>
                <a:spcPct val="0"/>
              </a:spcBef>
              <a:spcAft>
                <a:spcPct val="0"/>
              </a:spcAft>
              <a:defRPr sz="4400">
                <a:solidFill>
                  <a:schemeClr val="tx1"/>
                </a:solidFill>
                <a:latin typeface="Sommet" pitchFamily="50" charset="0"/>
                <a:ea typeface="MS PGothic" pitchFamily="34" charset="-128"/>
              </a:defRPr>
            </a:lvl2pPr>
            <a:lvl3pPr algn="ctr" rtl="0" eaLnBrk="0" fontAlgn="base" hangingPunct="0">
              <a:spcBef>
                <a:spcPct val="0"/>
              </a:spcBef>
              <a:spcAft>
                <a:spcPct val="0"/>
              </a:spcAft>
              <a:defRPr sz="4400">
                <a:solidFill>
                  <a:schemeClr val="tx1"/>
                </a:solidFill>
                <a:latin typeface="Sommet" pitchFamily="50" charset="0"/>
                <a:ea typeface="MS PGothic" pitchFamily="34" charset="-128"/>
              </a:defRPr>
            </a:lvl3pPr>
            <a:lvl4pPr algn="ctr" rtl="0" eaLnBrk="0" fontAlgn="base" hangingPunct="0">
              <a:spcBef>
                <a:spcPct val="0"/>
              </a:spcBef>
              <a:spcAft>
                <a:spcPct val="0"/>
              </a:spcAft>
              <a:defRPr sz="4400">
                <a:solidFill>
                  <a:schemeClr val="tx1"/>
                </a:solidFill>
                <a:latin typeface="Sommet" pitchFamily="50" charset="0"/>
                <a:ea typeface="MS PGothic" pitchFamily="34" charset="-128"/>
              </a:defRPr>
            </a:lvl4pPr>
            <a:lvl5pPr algn="ctr" rtl="0" eaLnBrk="0" fontAlgn="base" hangingPunct="0">
              <a:spcBef>
                <a:spcPct val="0"/>
              </a:spcBef>
              <a:spcAft>
                <a:spcPct val="0"/>
              </a:spcAft>
              <a:defRPr sz="4400">
                <a:solidFill>
                  <a:schemeClr val="tx1"/>
                </a:solidFill>
                <a:latin typeface="Sommet" pitchFamily="50" charset="0"/>
                <a:ea typeface="MS PGothic" pitchFamily="34"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a:lstStyle>
          <a:p>
            <a:pPr>
              <a:defRPr/>
            </a:pPr>
            <a:r>
              <a:rPr lang="en-US" b="1" dirty="0" smtClean="0">
                <a:latin typeface="+mn-lt"/>
                <a:ea typeface="ＭＳ Ｐゴシック" pitchFamily="34" charset="-128"/>
              </a:rPr>
              <a:t>Future work</a:t>
            </a:r>
            <a:endParaRPr lang="en-US" dirty="0">
              <a:latin typeface="+mn-lt"/>
            </a:endParaRPr>
          </a:p>
        </p:txBody>
      </p:sp>
      <p:sp>
        <p:nvSpPr>
          <p:cNvPr id="36869" name="Content Placeholder 2"/>
          <p:cNvSpPr txBox="1">
            <a:spLocks/>
          </p:cNvSpPr>
          <p:nvPr/>
        </p:nvSpPr>
        <p:spPr bwMode="auto">
          <a:xfrm>
            <a:off x="617539" y="4910139"/>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Wingdings" panose="05000000000000000000" pitchFamily="2" charset="2"/>
              <a:buChar char="v"/>
            </a:pPr>
            <a:r>
              <a:rPr lang="en-US" altLang="en-US" dirty="0">
                <a:latin typeface="Times New Roman" pitchFamily="18" charset="0"/>
                <a:ea typeface="MS PGothic" pitchFamily="34" charset="-128"/>
                <a:cs typeface="Times New Roman" pitchFamily="18" charset="0"/>
              </a:rPr>
              <a:t>E</a:t>
            </a:r>
            <a:r>
              <a:rPr lang="en-US" altLang="en-US" dirty="0" smtClean="0">
                <a:latin typeface="Times New Roman" pitchFamily="18" charset="0"/>
                <a:ea typeface="MS PGothic" pitchFamily="34" charset="-128"/>
                <a:cs typeface="Times New Roman" pitchFamily="18" charset="0"/>
              </a:rPr>
              <a:t>xtend </a:t>
            </a:r>
            <a:r>
              <a:rPr lang="en-US" altLang="en-US" dirty="0">
                <a:latin typeface="Times New Roman" pitchFamily="18" charset="0"/>
                <a:ea typeface="MS PGothic" pitchFamily="34" charset="-128"/>
                <a:cs typeface="Times New Roman" pitchFamily="18" charset="0"/>
              </a:rPr>
              <a:t>to diversified ranked spatial keyword query on road networks</a:t>
            </a:r>
            <a:endParaRPr lang="en-US" altLang="zh-CN" sz="1400" dirty="0">
              <a:ea typeface="MS PGothic" pitchFamily="34" charset="-128"/>
              <a:cs typeface="Microsoft Sans Serif"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7567562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476251"/>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zh-CN" smtClean="0"/>
          </a:p>
        </p:txBody>
      </p:sp>
      <p:sp>
        <p:nvSpPr>
          <p:cNvPr id="6" name="Rectangle 5"/>
          <p:cNvSpPr/>
          <p:nvPr/>
        </p:nvSpPr>
        <p:spPr>
          <a:xfrm>
            <a:off x="2843518" y="2124670"/>
            <a:ext cx="345697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p>
        </p:txBody>
      </p:sp>
      <p:pic>
        <p:nvPicPr>
          <p:cNvPr id="7" name="Picture 8"/>
          <p:cNvPicPr>
            <a:picLocks noGrp="1" noChangeAspect="1" noChangeArrowheads="1"/>
          </p:cNvPicPr>
          <p:nvPr>
            <p:ph idx="1"/>
          </p:nvPr>
        </p:nvPicPr>
        <p:blipFill rotWithShape="1">
          <a:blip r:embed="rId3"/>
          <a:srcRect/>
          <a:stretch/>
        </p:blipFill>
        <p:spPr bwMode="auto">
          <a:xfrm>
            <a:off x="4038601" y="3286126"/>
            <a:ext cx="1128713" cy="1590675"/>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73390987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92163"/>
          </a:xfrm>
        </p:spPr>
        <p:txBody>
          <a:bodyPr/>
          <a:lstStyle/>
          <a:p>
            <a:pPr>
              <a:defRPr/>
            </a:pPr>
            <a:r>
              <a:rPr lang="en-US" b="1" dirty="0">
                <a:latin typeface="+mn-lt"/>
                <a:cs typeface="Times New Roman" pitchFamily="18" charset="0"/>
              </a:rPr>
              <a:t>Evaluation on different parameter</a:t>
            </a:r>
          </a:p>
        </p:txBody>
      </p:sp>
      <p:pic>
        <p:nvPicPr>
          <p:cNvPr id="378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5838" y="1066800"/>
            <a:ext cx="3357562"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738" y="3581400"/>
            <a:ext cx="33956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6963" y="1066800"/>
            <a:ext cx="341312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625850"/>
            <a:ext cx="33020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17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a:spLocks noGrp="1"/>
          </p:cNvSpPr>
          <p:nvPr>
            <p:ph sz="half" idx="1"/>
          </p:nvPr>
        </p:nvSpPr>
        <p:spPr>
          <a:xfrm>
            <a:off x="457200" y="1495425"/>
            <a:ext cx="4953000" cy="4310063"/>
          </a:xfrm>
        </p:spPr>
        <p:txBody>
          <a:bodyPr>
            <a:normAutofit fontScale="92500"/>
          </a:bodyPr>
          <a:lstStyle/>
          <a:p>
            <a:pPr algn="just">
              <a:buClr>
                <a:srgbClr val="7030A0"/>
              </a:buClr>
              <a:buFont typeface="Wingdings" panose="05000000000000000000" pitchFamily="2" charset="2"/>
              <a:buChar char="Ø"/>
              <a:defRPr/>
            </a:pPr>
            <a:r>
              <a:rPr lang="en-US" sz="1800" b="1" dirty="0">
                <a:latin typeface="Times New Roman" pitchFamily="18" charset="0"/>
                <a:cs typeface="Times New Roman" pitchFamily="18" charset="0"/>
              </a:rPr>
              <a:t>Massive </a:t>
            </a:r>
            <a:r>
              <a:rPr lang="en-US" sz="1800" b="1" dirty="0" smtClean="0">
                <a:latin typeface="Times New Roman" pitchFamily="18" charset="0"/>
                <a:cs typeface="Times New Roman" pitchFamily="18" charset="0"/>
              </a:rPr>
              <a:t>amount </a:t>
            </a:r>
            <a:r>
              <a:rPr lang="en-US" sz="1800" b="1" dirty="0">
                <a:latin typeface="Times New Roman" pitchFamily="18" charset="0"/>
                <a:cs typeface="Times New Roman" pitchFamily="18" charset="0"/>
              </a:rPr>
              <a:t>of </a:t>
            </a:r>
            <a:r>
              <a:rPr lang="en-US" sz="1800" b="1" dirty="0" err="1">
                <a:latin typeface="Times New Roman" pitchFamily="18" charset="0"/>
                <a:cs typeface="Times New Roman" pitchFamily="18" charset="0"/>
              </a:rPr>
              <a:t>spatio</a:t>
            </a:r>
            <a:r>
              <a:rPr lang="en-US" sz="1800" b="1" dirty="0">
                <a:latin typeface="Times New Roman" pitchFamily="18" charset="0"/>
                <a:cs typeface="Times New Roman" pitchFamily="18" charset="0"/>
              </a:rPr>
              <a:t>-textual objects </a:t>
            </a:r>
            <a:r>
              <a:rPr lang="en-US" sz="1800" b="1" dirty="0" smtClean="0">
                <a:latin typeface="Times New Roman" pitchFamily="18" charset="0"/>
                <a:cs typeface="Times New Roman" pitchFamily="18" charset="0"/>
              </a:rPr>
              <a:t>have emerged in </a:t>
            </a:r>
            <a:r>
              <a:rPr lang="en-US" sz="1800" b="1" dirty="0">
                <a:latin typeface="Times New Roman" pitchFamily="18" charset="0"/>
                <a:cs typeface="Times New Roman" pitchFamily="18" charset="0"/>
              </a:rPr>
              <a:t>many </a:t>
            </a:r>
            <a:r>
              <a:rPr lang="en-US" sz="1800" b="1" dirty="0" smtClean="0">
                <a:latin typeface="Times New Roman" pitchFamily="18" charset="0"/>
                <a:cs typeface="Times New Roman" pitchFamily="18" charset="0"/>
              </a:rPr>
              <a:t>applications</a:t>
            </a:r>
          </a:p>
          <a:p>
            <a:pPr algn="just">
              <a:buFont typeface="Arial" pitchFamily="34" charset="0"/>
              <a:buBlip>
                <a:blip r:embed="rId4"/>
              </a:buBlip>
              <a:defRPr/>
            </a:pPr>
            <a:endParaRPr lang="en-US" sz="1800" b="1" dirty="0">
              <a:latin typeface="Times New Roman" pitchFamily="18" charset="0"/>
              <a:cs typeface="Times New Roman" pitchFamily="18" charset="0"/>
            </a:endParaRPr>
          </a:p>
          <a:p>
            <a:pPr algn="just">
              <a:buClr>
                <a:srgbClr val="7030A0"/>
              </a:buClr>
              <a:buFont typeface="Wingdings" panose="05000000000000000000" pitchFamily="2" charset="2"/>
              <a:buChar char="Ø"/>
              <a:defRPr/>
            </a:pPr>
            <a:r>
              <a:rPr lang="en-US" sz="1800" b="1" dirty="0">
                <a:latin typeface="Times New Roman" pitchFamily="18" charset="0"/>
                <a:cs typeface="Times New Roman" pitchFamily="18" charset="0"/>
              </a:rPr>
              <a:t>Road network </a:t>
            </a:r>
            <a:r>
              <a:rPr lang="en-US" sz="1800" b="1" dirty="0" smtClean="0">
                <a:latin typeface="Times New Roman" pitchFamily="18" charset="0"/>
                <a:cs typeface="Times New Roman" pitchFamily="18" charset="0"/>
              </a:rPr>
              <a:t>distance </a:t>
            </a:r>
            <a:r>
              <a:rPr lang="en-US" sz="1800" b="1" dirty="0">
                <a:latin typeface="Times New Roman" pitchFamily="18" charset="0"/>
                <a:cs typeface="Times New Roman" pitchFamily="18" charset="0"/>
              </a:rPr>
              <a:t>is employed in many key application</a:t>
            </a:r>
          </a:p>
          <a:p>
            <a:pPr marL="0" indent="0" algn="just">
              <a:buFont typeface="Arial" pitchFamily="34" charset="0"/>
              <a:buNone/>
              <a:defRPr/>
            </a:pP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e.g., </a:t>
            </a:r>
            <a:r>
              <a:rPr lang="en-US" sz="1800" b="1" dirty="0">
                <a:latin typeface="Times New Roman" pitchFamily="18" charset="0"/>
                <a:cs typeface="Times New Roman" pitchFamily="18" charset="0"/>
              </a:rPr>
              <a:t>location based service</a:t>
            </a:r>
            <a:endParaRPr lang="en-US" sz="1800" b="1" dirty="0" smtClean="0">
              <a:latin typeface="Times New Roman" pitchFamily="18" charset="0"/>
              <a:cs typeface="Times New Roman" pitchFamily="18" charset="0"/>
            </a:endParaRPr>
          </a:p>
          <a:p>
            <a:pPr>
              <a:buFont typeface="Arial" pitchFamily="34" charset="0"/>
              <a:buBlip>
                <a:blip r:embed="rId5"/>
              </a:buBlip>
              <a:defRPr/>
            </a:pPr>
            <a:endParaRPr lang="en-US" sz="1800" b="1" dirty="0" smtClean="0">
              <a:latin typeface="Times New Roman" pitchFamily="18" charset="0"/>
              <a:cs typeface="Times New Roman" pitchFamily="18" charset="0"/>
            </a:endParaRPr>
          </a:p>
          <a:p>
            <a:pPr>
              <a:buClr>
                <a:srgbClr val="7030A0"/>
              </a:buClr>
              <a:buFont typeface="Wingdings" panose="05000000000000000000" pitchFamily="2" charset="2"/>
              <a:buChar char="Ø"/>
              <a:defRPr/>
            </a:pPr>
            <a:r>
              <a:rPr lang="en-US" sz="1800" b="1" dirty="0" smtClean="0">
                <a:latin typeface="Times New Roman" pitchFamily="18" charset="0"/>
                <a:cs typeface="Times New Roman" pitchFamily="18" charset="0"/>
              </a:rPr>
              <a:t>Strong preference on spatially diversified result</a:t>
            </a:r>
          </a:p>
          <a:p>
            <a:pPr marL="0" indent="0">
              <a:buFont typeface="Arial" pitchFamily="34" charset="0"/>
              <a:buNone/>
              <a:defRPr/>
            </a:pPr>
            <a:r>
              <a:rPr lang="en-US" sz="1800" b="1" dirty="0" smtClean="0">
                <a:latin typeface="Times New Roman" pitchFamily="18" charset="0"/>
                <a:cs typeface="Times New Roman" pitchFamily="18" charset="0"/>
              </a:rPr>
              <a:t> 	e.g., dissimilarity reasonably large</a:t>
            </a:r>
          </a:p>
          <a:p>
            <a:pPr marL="0" indent="0">
              <a:buFont typeface="Arial" pitchFamily="34" charset="0"/>
              <a:buNone/>
              <a:defRPr/>
            </a:pP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marL="0" indent="0">
              <a:buFont typeface="Arial" pitchFamily="34" charset="0"/>
              <a:buNone/>
              <a:defRPr/>
            </a:pPr>
            <a:r>
              <a:rPr lang="en-US"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diversified spatial keyword search on road networks</a:t>
            </a:r>
            <a:endParaRPr lang="en-US" sz="2600" b="1" dirty="0">
              <a:latin typeface="Times New Roman" pitchFamily="18" charset="0"/>
              <a:cs typeface="Times New Roman" pitchFamily="18" charset="0"/>
            </a:endParaRPr>
          </a:p>
        </p:txBody>
      </p:sp>
      <p:sp>
        <p:nvSpPr>
          <p:cNvPr id="12" name="Content Placeholder 2"/>
          <p:cNvSpPr>
            <a:spLocks noGrp="1"/>
          </p:cNvSpPr>
          <p:nvPr>
            <p:ph sz="half" idx="2"/>
          </p:nvPr>
        </p:nvSpPr>
        <p:spPr bwMode="auto">
          <a:xfrm>
            <a:off x="5257800" y="1143000"/>
            <a:ext cx="27432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endParaRPr lang="en-US" altLang="zh-CN" smtClean="0"/>
          </a:p>
          <a:p>
            <a:endParaRPr lang="en-US" altLang="zh-CN" smtClean="0"/>
          </a:p>
        </p:txBody>
      </p:sp>
      <p:sp>
        <p:nvSpPr>
          <p:cNvPr id="13" name="Title 3"/>
          <p:cNvSpPr>
            <a:spLocks noGrp="1"/>
          </p:cNvSpPr>
          <p:nvPr>
            <p:ph type="title"/>
          </p:nvPr>
        </p:nvSpPr>
        <p:spPr>
          <a:xfrm>
            <a:off x="457200" y="476250"/>
            <a:ext cx="8229600" cy="792163"/>
          </a:xfrm>
        </p:spPr>
        <p:txBody>
          <a:bodyPr/>
          <a:lstStyle/>
          <a:p>
            <a:pPr>
              <a:defRPr/>
            </a:pPr>
            <a:r>
              <a:rPr lang="en-US" b="1" dirty="0" smtClean="0">
                <a:latin typeface="+mn-lt"/>
              </a:rPr>
              <a:t>Motivation</a:t>
            </a:r>
            <a:endParaRPr lang="en-US" b="1" dirty="0">
              <a:latin typeface="+mn-lt"/>
            </a:endParaRPr>
          </a:p>
        </p:txBody>
      </p:sp>
      <p:pic>
        <p:nvPicPr>
          <p:cNvPr id="14" name="Picture 4" descr="https://encrypted-tbn2.google.com/images?q=tbn:ANd9GcTn4aq3OAIq_O4YW7lPXcIrKjEiyfsStd-qz2NKotrf9he-vXVpH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447800"/>
            <a:ext cx="25908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p:cNvSpPr/>
          <p:nvPr/>
        </p:nvSpPr>
        <p:spPr>
          <a:xfrm>
            <a:off x="685800" y="4697413"/>
            <a:ext cx="762000" cy="4841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1560375609"/>
      </p:ext>
    </p:extLst>
  </p:cSld>
  <p:clrMapOvr>
    <a:masterClrMapping/>
  </p:clrMapOvr>
  <p:transition spd="slow" advTm="652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500"/>
                                        <p:tgtEl>
                                          <p:spTgt spid="11">
                                            <p:txEl>
                                              <p:pRg st="2" end="2"/>
                                            </p:txEl>
                                          </p:spTgt>
                                        </p:tgtEl>
                                      </p:cBhvr>
                                    </p:animEffect>
                                    <p:anim calcmode="lin" valueType="num">
                                      <p:cBhvr>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fade">
                                      <p:cBhvr>
                                        <p:cTn id="34" dur="1000"/>
                                        <p:tgtEl>
                                          <p:spTgt spid="11">
                                            <p:txEl>
                                              <p:pRg st="5" end="5"/>
                                            </p:txEl>
                                          </p:spTgt>
                                        </p:tgtEl>
                                      </p:cBhvr>
                                    </p:animEffect>
                                    <p:anim calcmode="lin" valueType="num">
                                      <p:cBhvr>
                                        <p:cTn id="35"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1000"/>
                                        <p:tgtEl>
                                          <p:spTgt spid="11">
                                            <p:txEl>
                                              <p:pRg st="6" end="6"/>
                                            </p:txEl>
                                          </p:spTgt>
                                        </p:tgtEl>
                                      </p:cBhvr>
                                    </p:animEffect>
                                    <p:anim calcmode="lin" valueType="num">
                                      <p:cBhvr>
                                        <p:cTn id="4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animEffect transition="in" filter="fade">
                                      <p:cBhvr>
                                        <p:cTn id="51" dur="1000"/>
                                        <p:tgtEl>
                                          <p:spTgt spid="11">
                                            <p:txEl>
                                              <p:pRg st="8" end="8"/>
                                            </p:txEl>
                                          </p:spTgt>
                                        </p:tgtEl>
                                      </p:cBhvr>
                                    </p:animEffect>
                                    <p:anim calcmode="lin" valueType="num">
                                      <p:cBhvr>
                                        <p:cTn id="52"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a:spLocks noGrp="1"/>
          </p:cNvSpPr>
          <p:nvPr>
            <p:ph type="body" sz="half" idx="2"/>
          </p:nvPr>
        </p:nvSpPr>
        <p:spPr bwMode="auto">
          <a:xfrm>
            <a:off x="457200" y="990600"/>
            <a:ext cx="29718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285750" indent="-285750" algn="just">
              <a:buClr>
                <a:srgbClr val="7030A0"/>
              </a:buClr>
              <a:buFont typeface="Wingdings" panose="05000000000000000000" pitchFamily="2" charset="2"/>
              <a:buChar char="Ø"/>
              <a:defRPr/>
            </a:pPr>
            <a:r>
              <a:rPr lang="en-AU" sz="1800" dirty="0">
                <a:latin typeface="Times New Roman" pitchFamily="18" charset="0"/>
                <a:cs typeface="Times New Roman" pitchFamily="18" charset="0"/>
              </a:rPr>
              <a:t> </a:t>
            </a:r>
            <a:r>
              <a:rPr lang="en-US" sz="1800" dirty="0">
                <a:latin typeface="Times New Roman" pitchFamily="18" charset="0"/>
                <a:cs typeface="Times New Roman" pitchFamily="18" charset="0"/>
              </a:rPr>
              <a:t>Tourist Aim</a:t>
            </a:r>
          </a:p>
          <a:p>
            <a:pPr marL="285750" indent="-285750" algn="just">
              <a:buFont typeface="Wingdings" panose="05000000000000000000" pitchFamily="2" charset="2"/>
              <a:buChar char="v"/>
              <a:defRPr/>
            </a:pPr>
            <a:r>
              <a:rPr lang="en-US" sz="1600" dirty="0">
                <a:latin typeface="Times New Roman" pitchFamily="18" charset="0"/>
                <a:cs typeface="Times New Roman" pitchFamily="18" charset="0"/>
              </a:rPr>
              <a:t>A nice dinner</a:t>
            </a:r>
          </a:p>
          <a:p>
            <a:pPr marL="285750" indent="-285750" algn="just">
              <a:buFont typeface="Wingdings" panose="05000000000000000000" pitchFamily="2" charset="2"/>
              <a:buChar char="v"/>
              <a:defRPr/>
            </a:pPr>
            <a:r>
              <a:rPr lang="en-US" sz="1600" dirty="0">
                <a:latin typeface="Times New Roman" pitchFamily="18" charset="0"/>
                <a:cs typeface="Times New Roman" pitchFamily="18" charset="0"/>
              </a:rPr>
              <a:t>Visit nearby attractions or shops</a:t>
            </a:r>
          </a:p>
          <a:p>
            <a:pPr marL="285750" indent="-285750" algn="just">
              <a:buFont typeface="Wingdings" panose="05000000000000000000" pitchFamily="2" charset="2"/>
              <a:buChar char="v"/>
              <a:defRPr/>
            </a:pPr>
            <a:r>
              <a:rPr lang="en-US" sz="1600" dirty="0">
                <a:latin typeface="Times New Roman" pitchFamily="18" charset="0"/>
                <a:cs typeface="Times New Roman" pitchFamily="18" charset="0"/>
              </a:rPr>
              <a:t>No idea with attractions or shop until some restaurants </a:t>
            </a:r>
            <a:r>
              <a:rPr lang="en-US" sz="1600" dirty="0" smtClean="0">
                <a:latin typeface="Times New Roman" pitchFamily="18" charset="0"/>
                <a:cs typeface="Times New Roman" pitchFamily="18" charset="0"/>
              </a:rPr>
              <a:t>suggested</a:t>
            </a:r>
          </a:p>
          <a:p>
            <a:pPr marL="285750" indent="-285750" algn="just">
              <a:buFont typeface="Wingdings" panose="05000000000000000000" pitchFamily="2" charset="2"/>
              <a:buChar char="v"/>
              <a:defRPr/>
            </a:pPr>
            <a:endParaRPr lang="en-US" sz="1600" dirty="0">
              <a:latin typeface="Times New Roman" pitchFamily="18" charset="0"/>
              <a:cs typeface="Times New Roman" pitchFamily="18" charset="0"/>
            </a:endParaRPr>
          </a:p>
          <a:p>
            <a:pPr marL="285750" indent="-285750" algn="just">
              <a:buClr>
                <a:srgbClr val="7030A0"/>
              </a:buClr>
              <a:buFont typeface="Wingdings" panose="05000000000000000000" pitchFamily="2" charset="2"/>
              <a:buChar char="Ø"/>
              <a:defRPr/>
            </a:pPr>
            <a:r>
              <a:rPr lang="en-US" sz="1800" dirty="0" smtClean="0">
                <a:latin typeface="Times New Roman" pitchFamily="18" charset="0"/>
                <a:cs typeface="Times New Roman" pitchFamily="18" charset="0"/>
              </a:rPr>
              <a:t>Preferred</a:t>
            </a:r>
            <a:endParaRPr lang="en-US" sz="1800" dirty="0">
              <a:latin typeface="Times New Roman" pitchFamily="18" charset="0"/>
              <a:cs typeface="Times New Roman" pitchFamily="18" charset="0"/>
            </a:endParaRPr>
          </a:p>
          <a:p>
            <a:pPr marL="285750" indent="-285750" algn="just">
              <a:buFont typeface="Wingdings" panose="05000000000000000000" pitchFamily="2" charset="2"/>
              <a:buChar char="v"/>
              <a:defRPr/>
            </a:pPr>
            <a:r>
              <a:rPr lang="en-US" sz="1600" dirty="0">
                <a:latin typeface="Times New Roman" pitchFamily="18" charset="0"/>
                <a:cs typeface="Times New Roman" pitchFamily="18" charset="0"/>
              </a:rPr>
              <a:t>K close restaurants </a:t>
            </a:r>
            <a:r>
              <a:rPr lang="en-US" sz="1600" dirty="0" smtClean="0">
                <a:latin typeface="Times New Roman" pitchFamily="18" charset="0"/>
                <a:cs typeface="Times New Roman" pitchFamily="18" charset="0"/>
              </a:rPr>
              <a:t>satisfy dinner requirements </a:t>
            </a:r>
            <a:endParaRPr lang="en-US" sz="1600" dirty="0">
              <a:latin typeface="Times New Roman" pitchFamily="18" charset="0"/>
              <a:cs typeface="Times New Roman" pitchFamily="18" charset="0"/>
            </a:endParaRPr>
          </a:p>
          <a:p>
            <a:pPr marL="285750" indent="-285750" algn="just">
              <a:buFont typeface="Wingdings" panose="05000000000000000000" pitchFamily="2" charset="2"/>
              <a:buChar char="v"/>
              <a:defRPr/>
            </a:pPr>
            <a:r>
              <a:rPr lang="en-US" sz="1600" dirty="0">
                <a:latin typeface="Times New Roman" pitchFamily="18" charset="0"/>
                <a:cs typeface="Times New Roman" pitchFamily="18" charset="0"/>
              </a:rPr>
              <a:t>Restaurants welled distributed </a:t>
            </a:r>
            <a:endParaRPr lang="en-US" sz="1600" dirty="0" smtClean="0">
              <a:latin typeface="Times New Roman" pitchFamily="18" charset="0"/>
              <a:cs typeface="Times New Roman" pitchFamily="18" charset="0"/>
            </a:endParaRPr>
          </a:p>
          <a:p>
            <a:pPr marL="285750" indent="-285750" algn="just">
              <a:buFont typeface="Wingdings" panose="05000000000000000000" pitchFamily="2" charset="2"/>
              <a:buChar char="v"/>
              <a:defRPr/>
            </a:pPr>
            <a:endParaRPr lang="en-US" sz="1600" dirty="0">
              <a:latin typeface="Times New Roman" pitchFamily="18" charset="0"/>
              <a:cs typeface="Times New Roman" pitchFamily="18" charset="0"/>
            </a:endParaRPr>
          </a:p>
          <a:p>
            <a:pPr marL="285750" indent="-285750" algn="just">
              <a:buClr>
                <a:srgbClr val="7030A0"/>
              </a:buClr>
              <a:buFont typeface="Wingdings" panose="05000000000000000000" pitchFamily="2" charset="2"/>
              <a:buChar char="Ø"/>
              <a:defRPr/>
            </a:pPr>
            <a:r>
              <a:rPr lang="en-US" sz="1800" dirty="0">
                <a:latin typeface="Times New Roman" pitchFamily="18" charset="0"/>
                <a:cs typeface="Times New Roman" pitchFamily="18" charset="0"/>
              </a:rPr>
              <a:t>Result</a:t>
            </a:r>
          </a:p>
          <a:p>
            <a:pPr marL="285750" indent="-285750" algn="just">
              <a:buFont typeface="Wingdings" panose="05000000000000000000" pitchFamily="2" charset="2"/>
              <a:buChar char="v"/>
              <a:defRPr/>
            </a:pPr>
            <a:r>
              <a:rPr lang="en-US" sz="1600" dirty="0">
                <a:latin typeface="Times New Roman" pitchFamily="18" charset="0"/>
                <a:cs typeface="Times New Roman" pitchFamily="18" charset="0"/>
              </a:rPr>
              <a:t>P</a:t>
            </a:r>
            <a:r>
              <a:rPr lang="en-US" sz="1600" baseline="-25000" dirty="0">
                <a:latin typeface="Times New Roman" pitchFamily="18" charset="0"/>
                <a:cs typeface="Times New Roman" pitchFamily="18" charset="0"/>
              </a:rPr>
              <a:t>1</a:t>
            </a:r>
            <a:r>
              <a:rPr lang="en-US" sz="1600" dirty="0">
                <a:latin typeface="Times New Roman" pitchFamily="18" charset="0"/>
                <a:cs typeface="Times New Roman" pitchFamily="18" charset="0"/>
              </a:rPr>
              <a:t>, P</a:t>
            </a:r>
            <a:r>
              <a:rPr lang="en-US" sz="1600" baseline="-25000" dirty="0">
                <a:latin typeface="Times New Roman" pitchFamily="18" charset="0"/>
                <a:cs typeface="Times New Roman" pitchFamily="18" charset="0"/>
              </a:rPr>
              <a:t>4</a:t>
            </a:r>
            <a:r>
              <a:rPr lang="en-US" sz="1600" dirty="0">
                <a:latin typeface="Times New Roman" pitchFamily="18" charset="0"/>
                <a:cs typeface="Times New Roman" pitchFamily="18" charset="0"/>
              </a:rPr>
              <a:t> might be a better choice</a:t>
            </a:r>
          </a:p>
          <a:p>
            <a:pPr marL="285750" indent="-285750" algn="just">
              <a:buFont typeface="Wingdings" panose="05000000000000000000" pitchFamily="2" charset="2"/>
              <a:buChar char="v"/>
              <a:defRPr/>
            </a:pPr>
            <a:r>
              <a:rPr lang="en-US" sz="1600" dirty="0">
                <a:latin typeface="Times New Roman" pitchFamily="18" charset="0"/>
                <a:cs typeface="Times New Roman" pitchFamily="18" charset="0"/>
              </a:rPr>
              <a:t>Provide more attractions or shops with a slight sacrifice in </a:t>
            </a:r>
            <a:r>
              <a:rPr lang="en-US" sz="1600" dirty="0" smtClean="0">
                <a:latin typeface="Times New Roman" pitchFamily="18" charset="0"/>
                <a:cs typeface="Times New Roman" pitchFamily="18" charset="0"/>
              </a:rPr>
              <a:t>relevance</a:t>
            </a:r>
            <a:endParaRPr lang="en-US" sz="1600" dirty="0">
              <a:latin typeface="Times New Roman" pitchFamily="18" charset="0"/>
              <a:cs typeface="Times New Roman" pitchFamily="18" charset="0"/>
            </a:endParaRPr>
          </a:p>
        </p:txBody>
      </p:sp>
      <p:sp>
        <p:nvSpPr>
          <p:cNvPr id="14" name="Title 1"/>
          <p:cNvSpPr txBox="1">
            <a:spLocks/>
          </p:cNvSpPr>
          <p:nvPr/>
        </p:nvSpPr>
        <p:spPr bwMode="auto">
          <a:xfrm>
            <a:off x="228600" y="196850"/>
            <a:ext cx="3762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zh-CN" sz="3000" b="1" dirty="0">
                <a:latin typeface="+mn-lt"/>
                <a:ea typeface="MS PGothic" pitchFamily="34" charset="-128"/>
                <a:cs typeface="+mj-cs"/>
              </a:rPr>
              <a:t>Motivation </a:t>
            </a:r>
            <a:r>
              <a:rPr lang="en-US" altLang="zh-CN" sz="3000" b="1" dirty="0" smtClean="0">
                <a:latin typeface="+mn-lt"/>
                <a:ea typeface="MS PGothic" pitchFamily="34" charset="-128"/>
                <a:cs typeface="+mj-cs"/>
              </a:rPr>
              <a:t>Example</a:t>
            </a:r>
          </a:p>
        </p:txBody>
      </p:sp>
      <p:pic>
        <p:nvPicPr>
          <p:cNvPr id="15" name="Content Placeholder 49"/>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636588"/>
            <a:ext cx="5111750" cy="5078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472384" y="3200400"/>
            <a:ext cx="1749132"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K=2,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q.T</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={pancake, lobster}</a:t>
            </a:r>
            <a:endParaRPr lang="en-US" b="1" dirty="0">
              <a:solidFill>
                <a:srgbClr val="FF0000"/>
              </a:solidFill>
              <a:latin typeface="Times New Roman" pitchFamily="18" charset="0"/>
              <a:cs typeface="Times New Roman" pitchFamily="18" charset="0"/>
            </a:endParaRPr>
          </a:p>
        </p:txBody>
      </p:sp>
      <p:pic>
        <p:nvPicPr>
          <p:cNvPr id="17" name="Picture 2" descr="C:\Users\cse\AppData\Local\Microsoft\Windows\Temporary Internet Files\Content.IE5\0XMJ8R9X\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2438400"/>
            <a:ext cx="260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cse\AppData\Local\Microsoft\Windows\Temporary Internet Files\Content.IE5\0XMJ8R9X\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7650" y="2743200"/>
            <a:ext cx="260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Users\cse\AppData\Local\Microsoft\Windows\Temporary Internet Files\Content.IE5\0XMJ8R9X\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574925"/>
            <a:ext cx="260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Users\cse\AppData\Local\Microsoft\Windows\Temporary Internet Files\Content.IE5\PIPA71RR\MC90043253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438400"/>
            <a:ext cx="2587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79496213"/>
      </p:ext>
    </p:extLst>
  </p:cSld>
  <p:clrMapOvr>
    <a:masterClrMapping/>
  </p:clrMapOvr>
  <p:transition spd="slow" advTm="995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1000"/>
                                        <p:tgtEl>
                                          <p:spTgt spid="13">
                                            <p:txEl>
                                              <p:pRg st="1" end="1"/>
                                            </p:txEl>
                                          </p:spTgt>
                                        </p:tgtEl>
                                      </p:cBhvr>
                                    </p:animEffect>
                                    <p:anim calcmode="lin" valueType="num">
                                      <p:cBhvr>
                                        <p:cTn id="1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1000"/>
                                        <p:tgtEl>
                                          <p:spTgt spid="13">
                                            <p:txEl>
                                              <p:pRg st="3" end="3"/>
                                            </p:txEl>
                                          </p:spTgt>
                                        </p:tgtEl>
                                      </p:cBhvr>
                                    </p:animEffect>
                                    <p:anim calcmode="lin" valueType="num">
                                      <p:cBhvr>
                                        <p:cTn id="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xEl>
                                              <p:pRg st="5" end="5"/>
                                            </p:txEl>
                                          </p:spTgt>
                                        </p:tgtEl>
                                        <p:attrNameLst>
                                          <p:attrName>style.visibility</p:attrName>
                                        </p:attrNameLst>
                                      </p:cBhvr>
                                      <p:to>
                                        <p:strVal val="visible"/>
                                      </p:to>
                                    </p:set>
                                    <p:animEffect transition="in" filter="fade">
                                      <p:cBhvr>
                                        <p:cTn id="46" dur="1000"/>
                                        <p:tgtEl>
                                          <p:spTgt spid="13">
                                            <p:txEl>
                                              <p:pRg st="5" end="5"/>
                                            </p:txEl>
                                          </p:spTgt>
                                        </p:tgtEl>
                                      </p:cBhvr>
                                    </p:animEffect>
                                    <p:anim calcmode="lin" valueType="num">
                                      <p:cBhvr>
                                        <p:cTn id="4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3">
                                            <p:txEl>
                                              <p:pRg st="6" end="6"/>
                                            </p:txEl>
                                          </p:spTgt>
                                        </p:tgtEl>
                                        <p:attrNameLst>
                                          <p:attrName>style.visibility</p:attrName>
                                        </p:attrNameLst>
                                      </p:cBhvr>
                                      <p:to>
                                        <p:strVal val="visible"/>
                                      </p:to>
                                    </p:set>
                                    <p:animEffect transition="in" filter="fade">
                                      <p:cBhvr>
                                        <p:cTn id="51" dur="1000"/>
                                        <p:tgtEl>
                                          <p:spTgt spid="13">
                                            <p:txEl>
                                              <p:pRg st="6" end="6"/>
                                            </p:txEl>
                                          </p:spTgt>
                                        </p:tgtEl>
                                      </p:cBhvr>
                                    </p:animEffect>
                                    <p:anim calcmode="lin" valueType="num">
                                      <p:cBhvr>
                                        <p:cTn id="52"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animEffect transition="in" filter="fade">
                                      <p:cBhvr>
                                        <p:cTn id="56" dur="1000"/>
                                        <p:tgtEl>
                                          <p:spTgt spid="13">
                                            <p:txEl>
                                              <p:pRg st="7" end="7"/>
                                            </p:txEl>
                                          </p:spTgt>
                                        </p:tgtEl>
                                      </p:cBhvr>
                                    </p:animEffect>
                                    <p:anim calcmode="lin" valueType="num">
                                      <p:cBhvr>
                                        <p:cTn id="57"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9" end="9"/>
                                            </p:txEl>
                                          </p:spTgt>
                                        </p:tgtEl>
                                        <p:attrNameLst>
                                          <p:attrName>style.visibility</p:attrName>
                                        </p:attrNameLst>
                                      </p:cBhvr>
                                      <p:to>
                                        <p:strVal val="visible"/>
                                      </p:to>
                                    </p:set>
                                    <p:animEffect transition="in" filter="fade">
                                      <p:cBhvr>
                                        <p:cTn id="63" dur="1000"/>
                                        <p:tgtEl>
                                          <p:spTgt spid="13">
                                            <p:txEl>
                                              <p:pRg st="9" end="9"/>
                                            </p:txEl>
                                          </p:spTgt>
                                        </p:tgtEl>
                                      </p:cBhvr>
                                    </p:animEffect>
                                    <p:anim calcmode="lin" valueType="num">
                                      <p:cBhvr>
                                        <p:cTn id="64"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3">
                                            <p:txEl>
                                              <p:pRg st="10" end="10"/>
                                            </p:txEl>
                                          </p:spTgt>
                                        </p:tgtEl>
                                        <p:attrNameLst>
                                          <p:attrName>style.visibility</p:attrName>
                                        </p:attrNameLst>
                                      </p:cBhvr>
                                      <p:to>
                                        <p:strVal val="visible"/>
                                      </p:to>
                                    </p:set>
                                    <p:animEffect transition="in" filter="fade">
                                      <p:cBhvr>
                                        <p:cTn id="68" dur="1000"/>
                                        <p:tgtEl>
                                          <p:spTgt spid="13">
                                            <p:txEl>
                                              <p:pRg st="10" end="10"/>
                                            </p:txEl>
                                          </p:spTgt>
                                        </p:tgtEl>
                                      </p:cBhvr>
                                    </p:animEffect>
                                    <p:anim calcmode="lin" valueType="num">
                                      <p:cBhvr>
                                        <p:cTn id="69"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3">
                                            <p:txEl>
                                              <p:pRg st="11" end="11"/>
                                            </p:txEl>
                                          </p:spTgt>
                                        </p:tgtEl>
                                        <p:attrNameLst>
                                          <p:attrName>style.visibility</p:attrName>
                                        </p:attrNameLst>
                                      </p:cBhvr>
                                      <p:to>
                                        <p:strVal val="visible"/>
                                      </p:to>
                                    </p:set>
                                    <p:animEffect transition="in" filter="fade">
                                      <p:cBhvr>
                                        <p:cTn id="73" dur="1000"/>
                                        <p:tgtEl>
                                          <p:spTgt spid="13">
                                            <p:txEl>
                                              <p:pRg st="11" end="11"/>
                                            </p:txEl>
                                          </p:spTgt>
                                        </p:tgtEl>
                                      </p:cBhvr>
                                    </p:animEffect>
                                    <p:anim calcmode="lin" valueType="num">
                                      <p:cBhvr>
                                        <p:cTn id="74"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arn(inVertical)">
                                      <p:cBhvr>
                                        <p:cTn id="80" dur="500"/>
                                        <p:tgtEl>
                                          <p:spTgt spid="20"/>
                                        </p:tgtEl>
                                      </p:cBhvr>
                                    </p:animEffect>
                                  </p:childTnLst>
                                </p:cTn>
                              </p:par>
                              <p:par>
                                <p:cTn id="81" presetID="16" presetClass="entr" presetSubtype="21"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in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04800" y="122238"/>
            <a:ext cx="8229600" cy="792162"/>
          </a:xfrm>
        </p:spPr>
        <p:txBody>
          <a:bodyPr/>
          <a:lstStyle/>
          <a:p>
            <a:pPr>
              <a:defRPr/>
            </a:pPr>
            <a:r>
              <a:rPr lang="en-US" sz="3000" b="1" dirty="0">
                <a:latin typeface="+mn-lt"/>
              </a:rPr>
              <a:t>Problem </a:t>
            </a:r>
            <a:r>
              <a:rPr lang="en-US" sz="3000" b="1" dirty="0" smtClean="0">
                <a:latin typeface="+mn-lt"/>
              </a:rPr>
              <a:t>Statement</a:t>
            </a:r>
            <a:endParaRPr lang="en-US" sz="3000" b="1" dirty="0">
              <a:latin typeface="+mn-lt"/>
            </a:endParaRPr>
          </a:p>
        </p:txBody>
      </p:sp>
      <p:pic>
        <p:nvPicPr>
          <p:cNvPr id="14340" name="Picture 3"/>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522667" y="1359932"/>
            <a:ext cx="5468934" cy="36296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6"/>
          <p:cNvGrpSpPr>
            <a:grpSpLocks/>
          </p:cNvGrpSpPr>
          <p:nvPr/>
        </p:nvGrpSpPr>
        <p:grpSpPr bwMode="auto">
          <a:xfrm>
            <a:off x="4638675" y="3733800"/>
            <a:ext cx="187325" cy="381000"/>
            <a:chOff x="7317362" y="3716167"/>
            <a:chExt cx="264146" cy="525434"/>
          </a:xfrm>
        </p:grpSpPr>
        <p:sp>
          <p:nvSpPr>
            <p:cNvPr id="27" name="椭圆 7"/>
            <p:cNvSpPr/>
            <p:nvPr/>
          </p:nvSpPr>
          <p:spPr>
            <a:xfrm>
              <a:off x="7377803" y="4097107"/>
              <a:ext cx="145503" cy="144494"/>
            </a:xfrm>
            <a:prstGeom prst="ellipse">
              <a:avLst/>
            </a:prstGeom>
            <a:solidFill>
              <a:srgbClr val="99ED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pic>
          <p:nvPicPr>
            <p:cNvPr id="14345"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7362" y="3716167"/>
              <a:ext cx="264146" cy="44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30"/>
          <p:cNvSpPr/>
          <p:nvPr/>
        </p:nvSpPr>
        <p:spPr>
          <a:xfrm>
            <a:off x="4302125" y="3620870"/>
            <a:ext cx="2098675" cy="646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T=t1,t2</a:t>
            </a:r>
          </a:p>
          <a:p>
            <a:pPr algn="ctr">
              <a:defRPr/>
            </a:pPr>
            <a:r>
              <a:rPr lang="en-US"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δ</a:t>
            </a:r>
            <a:r>
              <a:rPr lang="en-US" b="1" spc="50" baseline="-2500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max</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=20</a:t>
            </a:r>
            <a:endParaRPr lang="en-US" b="1" baseline="-25000" dirty="0">
              <a:solidFill>
                <a:srgbClr val="FF0000"/>
              </a:solidFill>
              <a:latin typeface="Times New Roman" pitchFamily="18" charset="0"/>
              <a:cs typeface="Times New Roman" pitchFamily="18" charset="0"/>
            </a:endParaRPr>
          </a:p>
        </p:txBody>
      </p:sp>
      <p:sp>
        <p:nvSpPr>
          <p:cNvPr id="32" name="Rectangle 31"/>
          <p:cNvSpPr/>
          <p:nvPr/>
        </p:nvSpPr>
        <p:spPr>
          <a:xfrm>
            <a:off x="4191000" y="4888468"/>
            <a:ext cx="3048000"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Result: O</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1</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,O</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,O</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8</a:t>
            </a:r>
            <a:endParaRPr lang="en-US" b="1" baseline="-25000" dirty="0">
              <a:solidFill>
                <a:srgbClr val="FF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3" name="Text Placeholder 2"/>
          <p:cNvSpPr>
            <a:spLocks noGrp="1"/>
          </p:cNvSpPr>
          <p:nvPr>
            <p:ph type="body" sz="half" idx="2"/>
          </p:nvPr>
        </p:nvSpPr>
        <p:spPr>
          <a:xfrm>
            <a:off x="304801" y="990600"/>
            <a:ext cx="3200400" cy="4691063"/>
          </a:xfrm>
        </p:spPr>
        <p:txBody>
          <a:bodyPr/>
          <a:lstStyle/>
          <a:p>
            <a:pPr marL="285750" indent="-285750" algn="just">
              <a:buClr>
                <a:srgbClr val="7030A0"/>
              </a:buClr>
              <a:buFont typeface="Wingdings" panose="05000000000000000000" pitchFamily="2" charset="2"/>
              <a:buChar char="Ø"/>
              <a:defRPr/>
            </a:pPr>
            <a:r>
              <a:rPr lang="en-US" sz="1800" b="1" dirty="0">
                <a:latin typeface="Times New Roman" pitchFamily="18" charset="0"/>
                <a:cs typeface="Times New Roman" pitchFamily="18" charset="0"/>
              </a:rPr>
              <a:t>SK Query</a:t>
            </a:r>
          </a:p>
          <a:p>
            <a:pPr marL="285750" indent="-285750" algn="just">
              <a:buFont typeface="Wingdings" panose="05000000000000000000" pitchFamily="2" charset="2"/>
              <a:buChar char="v"/>
              <a:defRPr/>
            </a:pPr>
            <a:r>
              <a:rPr lang="en-US" altLang="zh-CN" sz="1600" dirty="0" smtClean="0">
                <a:latin typeface="Times New Roman" pitchFamily="18" charset="0"/>
                <a:cs typeface="Times New Roman" pitchFamily="18" charset="0"/>
              </a:rPr>
              <a:t>Given </a:t>
            </a:r>
            <a:r>
              <a:rPr lang="en-US" altLang="zh-CN" sz="1600" dirty="0">
                <a:latin typeface="Times New Roman" pitchFamily="18" charset="0"/>
                <a:cs typeface="Times New Roman" pitchFamily="18" charset="0"/>
              </a:rPr>
              <a:t>a road network G, and a set of </a:t>
            </a:r>
            <a:r>
              <a:rPr lang="en-US" altLang="zh-CN" sz="1600" dirty="0" err="1">
                <a:latin typeface="Times New Roman" pitchFamily="18" charset="0"/>
                <a:cs typeface="Times New Roman" pitchFamily="18" charset="0"/>
              </a:rPr>
              <a:t>spatio</a:t>
            </a:r>
            <a:r>
              <a:rPr lang="en-US" altLang="zh-CN" sz="1600" dirty="0">
                <a:latin typeface="Times New Roman" pitchFamily="18" charset="0"/>
                <a:cs typeface="Times New Roman" pitchFamily="18" charset="0"/>
              </a:rPr>
              <a:t>-textual objects, a query point q which is also a </a:t>
            </a:r>
            <a:r>
              <a:rPr lang="en-US" altLang="zh-CN" sz="1600" dirty="0" err="1">
                <a:latin typeface="Times New Roman" pitchFamily="18" charset="0"/>
                <a:cs typeface="Times New Roman" pitchFamily="18" charset="0"/>
              </a:rPr>
              <a:t>spatio</a:t>
            </a:r>
            <a:r>
              <a:rPr lang="en-US" altLang="zh-CN" sz="1600" dirty="0">
                <a:latin typeface="Times New Roman" pitchFamily="18" charset="0"/>
                <a:cs typeface="Times New Roman" pitchFamily="18" charset="0"/>
              </a:rPr>
              <a:t>-textual objects, and a network distance </a:t>
            </a:r>
            <a:r>
              <a:rPr lang="el-GR" altLang="zh-CN" sz="1600" dirty="0">
                <a:latin typeface="Times New Roman" pitchFamily="18" charset="0"/>
                <a:cs typeface="Times New Roman" pitchFamily="18" charset="0"/>
              </a:rPr>
              <a:t>δ</a:t>
            </a:r>
            <a:r>
              <a:rPr lang="en-US" altLang="zh-CN" sz="1600" baseline="-25000" dirty="0">
                <a:latin typeface="Times New Roman" pitchFamily="18" charset="0"/>
                <a:cs typeface="Times New Roman" pitchFamily="18" charset="0"/>
              </a:rPr>
              <a:t>max</a:t>
            </a:r>
            <a:r>
              <a:rPr lang="en-US" altLang="zh-CN" sz="1600" dirty="0">
                <a:latin typeface="Times New Roman" pitchFamily="18" charset="0"/>
                <a:cs typeface="Times New Roman" pitchFamily="18" charset="0"/>
              </a:rPr>
              <a:t>, a spatial keyword query </a:t>
            </a:r>
            <a:r>
              <a:rPr lang="en-US" altLang="zh-CN" sz="1600" dirty="0" err="1">
                <a:latin typeface="Times New Roman" pitchFamily="18" charset="0"/>
                <a:cs typeface="Times New Roman" pitchFamily="18" charset="0"/>
              </a:rPr>
              <a:t>retieves</a:t>
            </a:r>
            <a:r>
              <a:rPr lang="en-US" altLang="zh-CN" sz="1600" dirty="0">
                <a:latin typeface="Times New Roman" pitchFamily="18" charset="0"/>
                <a:cs typeface="Times New Roman" pitchFamily="18" charset="0"/>
              </a:rPr>
              <a:t> objects each of which contains all query keywords of q and is within network distance </a:t>
            </a:r>
            <a:r>
              <a:rPr lang="el-GR" altLang="zh-CN" sz="1600" dirty="0">
                <a:latin typeface="Times New Roman" pitchFamily="18" charset="0"/>
                <a:cs typeface="Times New Roman" pitchFamily="18" charset="0"/>
              </a:rPr>
              <a:t>δ</a:t>
            </a:r>
            <a:r>
              <a:rPr lang="en-US" altLang="zh-CN" sz="1600" baseline="-25000" dirty="0">
                <a:latin typeface="Times New Roman" pitchFamily="18" charset="0"/>
                <a:cs typeface="Times New Roman" pitchFamily="18" charset="0"/>
              </a:rPr>
              <a:t>max</a:t>
            </a:r>
            <a:r>
              <a:rPr lang="en-US" altLang="zh-CN" sz="1600" dirty="0">
                <a:latin typeface="Times New Roman" pitchFamily="18" charset="0"/>
                <a:cs typeface="Times New Roman" pitchFamily="18" charset="0"/>
              </a:rPr>
              <a:t> from q. </a:t>
            </a:r>
            <a:endParaRPr lang="en-US" sz="1600" dirty="0">
              <a:latin typeface="Times New Roman" pitchFamily="18" charset="0"/>
              <a:cs typeface="Times New Roman" pitchFamily="18" charset="0"/>
            </a:endParaRPr>
          </a:p>
        </p:txBody>
      </p:sp>
      <p:sp>
        <p:nvSpPr>
          <p:cNvPr id="13" name="Flowchart: Connector 12"/>
          <p:cNvSpPr/>
          <p:nvPr/>
        </p:nvSpPr>
        <p:spPr>
          <a:xfrm flipH="1" flipV="1">
            <a:off x="3962400" y="3531176"/>
            <a:ext cx="176213" cy="179388"/>
          </a:xfrm>
          <a:prstGeom prst="flowChartConnector">
            <a:avLst/>
          </a:prstGeom>
          <a:noFill/>
          <a:ln w="38100">
            <a:solidFill>
              <a:srgbClr val="A7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800">
              <a:solidFill>
                <a:srgbClr val="FFFFFF"/>
              </a:solidFill>
              <a:ea typeface="宋体" pitchFamily="2" charset="-122"/>
              <a:cs typeface="Arial" pitchFamily="34" charset="0"/>
            </a:endParaRPr>
          </a:p>
        </p:txBody>
      </p:sp>
      <p:sp>
        <p:nvSpPr>
          <p:cNvPr id="14" name="Flowchart: Connector 13"/>
          <p:cNvSpPr/>
          <p:nvPr/>
        </p:nvSpPr>
        <p:spPr>
          <a:xfrm flipH="1" flipV="1">
            <a:off x="4141435" y="3531176"/>
            <a:ext cx="176213" cy="179388"/>
          </a:xfrm>
          <a:prstGeom prst="flowChartConnector">
            <a:avLst/>
          </a:prstGeom>
          <a:noFill/>
          <a:ln w="38100">
            <a:solidFill>
              <a:srgbClr val="A7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800">
              <a:solidFill>
                <a:srgbClr val="FFFFFF"/>
              </a:solidFill>
              <a:ea typeface="宋体" pitchFamily="2" charset="-122"/>
              <a:cs typeface="Arial" pitchFamily="34" charset="0"/>
            </a:endParaRPr>
          </a:p>
        </p:txBody>
      </p:sp>
      <p:sp>
        <p:nvSpPr>
          <p:cNvPr id="15" name="Flowchart: Connector 14"/>
          <p:cNvSpPr/>
          <p:nvPr/>
        </p:nvSpPr>
        <p:spPr>
          <a:xfrm flipH="1" flipV="1">
            <a:off x="5638800" y="4495800"/>
            <a:ext cx="176213" cy="179388"/>
          </a:xfrm>
          <a:prstGeom prst="flowChartConnector">
            <a:avLst/>
          </a:prstGeom>
          <a:noFill/>
          <a:ln w="38100">
            <a:solidFill>
              <a:srgbClr val="A7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800">
              <a:solidFill>
                <a:srgbClr val="FFFFFF"/>
              </a:solidFill>
              <a:ea typeface="宋体" pitchFamily="2" charset="-122"/>
              <a:cs typeface="Arial" pitchFamily="34" charset="0"/>
            </a:endParaRPr>
          </a:p>
        </p:txBody>
      </p:sp>
      <p:sp>
        <p:nvSpPr>
          <p:cNvPr id="17" name="Multiply 16"/>
          <p:cNvSpPr/>
          <p:nvPr/>
        </p:nvSpPr>
        <p:spPr>
          <a:xfrm>
            <a:off x="5619311" y="3554412"/>
            <a:ext cx="220663" cy="206375"/>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Multiply 17"/>
          <p:cNvSpPr/>
          <p:nvPr/>
        </p:nvSpPr>
        <p:spPr>
          <a:xfrm>
            <a:off x="3657600" y="4031720"/>
            <a:ext cx="220663" cy="206375"/>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Multiply 18"/>
          <p:cNvSpPr/>
          <p:nvPr/>
        </p:nvSpPr>
        <p:spPr>
          <a:xfrm>
            <a:off x="8153400" y="4020783"/>
            <a:ext cx="220663" cy="206375"/>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1047433344"/>
      </p:ext>
    </p:extLst>
  </p:cSld>
  <p:clrMapOvr>
    <a:masterClrMapping/>
  </p:clrMapOvr>
  <p:transition spd="slow" advTm="700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3" grpId="0" animBg="1"/>
      <p:bldP spid="14" grpId="0" animBg="1"/>
      <p:bldP spid="15"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92163"/>
          </a:xfrm>
        </p:spPr>
        <p:txBody>
          <a:bodyPr/>
          <a:lstStyle/>
          <a:p>
            <a:pPr>
              <a:defRPr/>
            </a:pPr>
            <a:r>
              <a:rPr lang="en-US" altLang="zh-CN" dirty="0"/>
              <a:t>Problem Statement</a:t>
            </a:r>
            <a:endParaRPr lang="en-US" b="1" dirty="0">
              <a:latin typeface="+mn-lt"/>
              <a:cs typeface="Times New Roman" pitchFamily="18" charset="0"/>
            </a:endParaRPr>
          </a:p>
        </p:txBody>
      </p:sp>
      <mc:AlternateContent xmlns:mc="http://schemas.openxmlformats.org/markup-compatibility/2006" xmlns:a14="http://schemas.microsoft.com/office/drawing/2010/main">
        <mc:Choice Requires="a14">
          <p:sp>
            <p:nvSpPr>
              <p:cNvPr id="21507" name="Content Placeholder 3"/>
              <p:cNvSpPr>
                <a:spLocks noGrp="1"/>
              </p:cNvSpPr>
              <p:nvPr>
                <p:ph idx="1"/>
              </p:nvPr>
            </p:nvSpPr>
            <p:spPr bwMode="auto">
              <a:xfrm>
                <a:off x="457200" y="1143000"/>
                <a:ext cx="8229600" cy="4606925"/>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85750" indent="-285750" algn="just">
                  <a:buClr>
                    <a:srgbClr val="7030A0"/>
                  </a:buClr>
                  <a:buFont typeface="Wingdings" panose="05000000000000000000" pitchFamily="2" charset="2"/>
                  <a:buChar char="Ø"/>
                  <a:defRPr/>
                </a:pPr>
                <a:r>
                  <a:rPr lang="en-US" altLang="en-US" sz="1800" b="1" dirty="0" smtClean="0">
                    <a:latin typeface="Times New Roman" pitchFamily="18" charset="0"/>
                    <a:cs typeface="Times New Roman" pitchFamily="18" charset="0"/>
                  </a:rPr>
                  <a:t>Diversified Spatial keyword Search on Road </a:t>
                </a:r>
                <a:r>
                  <a:rPr lang="en-US" altLang="zh-CN" sz="1800" b="1" dirty="0">
                    <a:latin typeface="Times New Roman" pitchFamily="18" charset="0"/>
                    <a:cs typeface="Times New Roman" pitchFamily="18" charset="0"/>
                  </a:rPr>
                  <a:t>Network</a:t>
                </a:r>
                <a:endParaRPr lang="en-US" altLang="en-US" sz="1800" b="1" dirty="0">
                  <a:latin typeface="Times New Roman" pitchFamily="18" charset="0"/>
                  <a:cs typeface="Times New Roman" pitchFamily="18" charset="0"/>
                </a:endParaRPr>
              </a:p>
              <a:p>
                <a:pPr algn="just">
                  <a:buFont typeface="Wingdings" panose="05000000000000000000" pitchFamily="2" charset="2"/>
                  <a:buChar char="v"/>
                </a:pPr>
                <a:r>
                  <a:rPr lang="en-US" altLang="zh-CN" sz="1600" b="1" dirty="0">
                    <a:latin typeface="Times New Roman" pitchFamily="18" charset="0"/>
                    <a:cs typeface="Times New Roman" pitchFamily="18" charset="0"/>
                  </a:rPr>
                  <a:t>Given a road network G, a set </a:t>
                </a:r>
                <a:r>
                  <a:rPr lang="en-US" altLang="zh-CN" sz="1600" b="1" dirty="0" smtClean="0">
                    <a:latin typeface="Times New Roman" pitchFamily="18" charset="0"/>
                    <a:cs typeface="Times New Roman" pitchFamily="18" charset="0"/>
                  </a:rPr>
                  <a:t>of </a:t>
                </a:r>
                <a:r>
                  <a:rPr lang="en-US" altLang="zh-CN" sz="1600" b="1" dirty="0" err="1">
                    <a:latin typeface="Times New Roman" pitchFamily="18" charset="0"/>
                    <a:cs typeface="Times New Roman" pitchFamily="18" charset="0"/>
                  </a:rPr>
                  <a:t>spatio</a:t>
                </a:r>
                <a:r>
                  <a:rPr lang="en-US" altLang="zh-CN" sz="1600" b="1" dirty="0">
                    <a:latin typeface="Times New Roman" pitchFamily="18" charset="0"/>
                    <a:cs typeface="Times New Roman" pitchFamily="18" charset="0"/>
                  </a:rPr>
                  <a:t>-textual </a:t>
                </a:r>
                <a:r>
                  <a:rPr lang="en-US" altLang="zh-CN" sz="1600" b="1" dirty="0" smtClean="0">
                    <a:latin typeface="Times New Roman" pitchFamily="18" charset="0"/>
                    <a:cs typeface="Times New Roman" pitchFamily="18" charset="0"/>
                  </a:rPr>
                  <a:t>objects O, </a:t>
                </a:r>
                <a:r>
                  <a:rPr lang="en-US" altLang="zh-CN" sz="1600" b="1" dirty="0">
                    <a:latin typeface="Times New Roman" pitchFamily="18" charset="0"/>
                    <a:cs typeface="Times New Roman" pitchFamily="18" charset="0"/>
                  </a:rPr>
                  <a:t>a query object q, a distance </a:t>
                </a:r>
                <a:r>
                  <a:rPr lang="el-GR" altLang="zh-CN" sz="1600" b="1" dirty="0">
                    <a:latin typeface="Times New Roman" pitchFamily="18" charset="0"/>
                    <a:cs typeface="Times New Roman" pitchFamily="18" charset="0"/>
                  </a:rPr>
                  <a:t>δ</a:t>
                </a:r>
                <a:r>
                  <a:rPr lang="en-US" altLang="zh-CN" sz="1600" b="1" baseline="-25000" dirty="0">
                    <a:latin typeface="Times New Roman" pitchFamily="18" charset="0"/>
                    <a:cs typeface="Times New Roman" pitchFamily="18" charset="0"/>
                  </a:rPr>
                  <a:t>max</a:t>
                </a:r>
                <a:r>
                  <a:rPr lang="en-US" altLang="zh-CN" sz="1600" b="1" dirty="0">
                    <a:latin typeface="Times New Roman" pitchFamily="18" charset="0"/>
                    <a:cs typeface="Times New Roman" pitchFamily="18" charset="0"/>
                  </a:rPr>
                  <a:t>, a bi-criteria function f, and a natural number k, we aim to find a set of objects S</a:t>
                </a:r>
                <a14:m>
                  <m:oMath xmlns:m="http://schemas.openxmlformats.org/officeDocument/2006/math">
                    <m:r>
                      <a:rPr lang="en-US" altLang="zh-CN" sz="1600" b="1">
                        <a:latin typeface="Cambria Math"/>
                        <a:cs typeface="Times New Roman" pitchFamily="18" charset="0"/>
                      </a:rPr>
                      <m:t>∈</m:t>
                    </m:r>
                  </m:oMath>
                </a14:m>
                <a:r>
                  <a:rPr lang="en-US" altLang="zh-CN" sz="1600" b="1" dirty="0">
                    <a:latin typeface="Times New Roman" pitchFamily="18" charset="0"/>
                    <a:cs typeface="Times New Roman" pitchFamily="18" charset="0"/>
                  </a:rPr>
                  <a:t>SK(O, q, </a:t>
                </a:r>
                <a:r>
                  <a:rPr lang="el-GR" altLang="zh-CN" sz="1600" b="1" dirty="0">
                    <a:latin typeface="Times New Roman" pitchFamily="18" charset="0"/>
                    <a:cs typeface="Times New Roman" pitchFamily="18" charset="0"/>
                  </a:rPr>
                  <a:t>δ</a:t>
                </a:r>
                <a:r>
                  <a:rPr lang="en-US" altLang="zh-CN" sz="1600" b="1" baseline="-25000" dirty="0">
                    <a:latin typeface="Times New Roman" pitchFamily="18" charset="0"/>
                    <a:cs typeface="Times New Roman" pitchFamily="18" charset="0"/>
                  </a:rPr>
                  <a:t>max</a:t>
                </a:r>
                <a:r>
                  <a:rPr lang="en-US" altLang="zh-CN" sz="1600" b="1" dirty="0">
                    <a:latin typeface="Times New Roman" pitchFamily="18" charset="0"/>
                    <a:cs typeface="Times New Roman" pitchFamily="18" charset="0"/>
                  </a:rPr>
                  <a:t>), such that |S|=k and f(S) is maximized. </a:t>
                </a:r>
              </a:p>
              <a:p>
                <a:pPr algn="just">
                  <a:buBlip>
                    <a:blip r:embed="rId4"/>
                  </a:buBlip>
                </a:pPr>
                <a:endParaRPr lang="en-US" altLang="en-US" sz="1600" dirty="0">
                  <a:latin typeface="Times New Roman" pitchFamily="18" charset="0"/>
                  <a:cs typeface="Times New Roman" pitchFamily="18" charset="0"/>
                </a:endParaRPr>
              </a:p>
              <a:p>
                <a:pPr marL="285750" indent="-285750" algn="just">
                  <a:buClr>
                    <a:srgbClr val="7030A0"/>
                  </a:buClr>
                  <a:buFont typeface="Wingdings" panose="05000000000000000000" pitchFamily="2" charset="2"/>
                  <a:buChar char="Ø"/>
                  <a:defRPr/>
                </a:pPr>
                <a:r>
                  <a:rPr lang="en-US" altLang="en-US" sz="1800" b="1" dirty="0">
                    <a:latin typeface="Times New Roman" pitchFamily="18" charset="0"/>
                    <a:cs typeface="Times New Roman" pitchFamily="18" charset="0"/>
                  </a:rPr>
                  <a:t>Bi-criteria Objective Function</a:t>
                </a:r>
              </a:p>
              <a:p>
                <a:pPr marL="342900" lvl="1" indent="-342900" algn="just">
                  <a:buFont typeface="Arial" pitchFamily="34" charset="0"/>
                  <a:buBlip>
                    <a:blip r:embed="rId4"/>
                  </a:buBlip>
                </a:pPr>
                <a:endParaRPr lang="en-US" altLang="en-US" sz="1600" b="1" dirty="0" smtClean="0">
                  <a:latin typeface="Times New Roman" pitchFamily="18" charset="0"/>
                  <a:cs typeface="Times New Roman" pitchFamily="18" charset="0"/>
                </a:endParaRPr>
              </a:p>
              <a:p>
                <a:pPr marL="342900" lvl="1" indent="-342900" algn="just">
                  <a:buFont typeface="Arial" pitchFamily="34" charset="0"/>
                  <a:buBlip>
                    <a:blip r:embed="rId4"/>
                  </a:buBlip>
                </a:pPr>
                <a:endParaRPr lang="en-US" altLang="en-US" sz="1600" b="1" dirty="0" smtClean="0">
                  <a:latin typeface="Times New Roman" pitchFamily="18" charset="0"/>
                  <a:cs typeface="Times New Roman" pitchFamily="18" charset="0"/>
                </a:endParaRPr>
              </a:p>
              <a:p>
                <a:pPr marL="342900" lvl="1" indent="-342900" algn="just">
                  <a:buFont typeface="Arial" pitchFamily="34" charset="0"/>
                  <a:buBlip>
                    <a:blip r:embed="rId4"/>
                  </a:buBlip>
                </a:pPr>
                <a:endParaRPr lang="en-US" altLang="en-US" sz="1600" b="1" dirty="0" smtClean="0">
                  <a:latin typeface="Times New Roman" pitchFamily="18" charset="0"/>
                  <a:cs typeface="Times New Roman" pitchFamily="18" charset="0"/>
                </a:endParaRPr>
              </a:p>
              <a:p>
                <a:pPr marL="342900" lvl="1" indent="-342900" algn="just">
                  <a:buFont typeface="Arial" pitchFamily="34" charset="0"/>
                  <a:buBlip>
                    <a:blip r:embed="rId4"/>
                  </a:buBlip>
                </a:pPr>
                <a:endParaRPr lang="en-US" altLang="en-US" sz="1600" b="1" dirty="0">
                  <a:latin typeface="Times New Roman" pitchFamily="18" charset="0"/>
                  <a:cs typeface="Times New Roman" pitchFamily="18" charset="0"/>
                </a:endParaRPr>
              </a:p>
              <a:p>
                <a:pPr marL="342900" lvl="1" indent="-342900" algn="just">
                  <a:buFont typeface="Wingdings" panose="05000000000000000000" pitchFamily="2" charset="2"/>
                  <a:buChar char="v"/>
                </a:pPr>
                <a14:m>
                  <m:oMath xmlns:m="http://schemas.openxmlformats.org/officeDocument/2006/math">
                    <m:r>
                      <a:rPr lang="el-GR" altLang="en-US" sz="1600" b="1" i="1">
                        <a:latin typeface="Cambria Math"/>
                        <a:cs typeface="Times New Roman" pitchFamily="18" charset="0"/>
                      </a:rPr>
                      <m:t>𝝀</m:t>
                    </m:r>
                  </m:oMath>
                </a14:m>
                <a:r>
                  <a:rPr lang="en-US" altLang="en-US" sz="1600" b="1" dirty="0" smtClean="0">
                    <a:latin typeface="Times New Roman" pitchFamily="18" charset="0"/>
                    <a:cs typeface="Times New Roman" pitchFamily="18" charset="0"/>
                  </a:rPr>
                  <a:t>(0</a:t>
                </a:r>
                <a14:m>
                  <m:oMath xmlns:m="http://schemas.openxmlformats.org/officeDocument/2006/math">
                    <m:r>
                      <a:rPr lang="el-GR" altLang="en-US" sz="1600" b="1" i="1" smtClean="0">
                        <a:latin typeface="Cambria Math"/>
                        <a:ea typeface="Cambria Math"/>
                        <a:cs typeface="Times New Roman" pitchFamily="18" charset="0"/>
                      </a:rPr>
                      <m:t>≤</m:t>
                    </m:r>
                    <m:r>
                      <a:rPr lang="el-GR" altLang="en-US" sz="1600" b="1" i="1">
                        <a:latin typeface="Cambria Math"/>
                        <a:cs typeface="Times New Roman" pitchFamily="18" charset="0"/>
                      </a:rPr>
                      <m:t>𝝀</m:t>
                    </m:r>
                    <m:r>
                      <a:rPr lang="el-GR" altLang="en-US" sz="1600" b="1" i="1" smtClean="0">
                        <a:latin typeface="Cambria Math"/>
                        <a:ea typeface="Cambria Math"/>
                        <a:cs typeface="Times New Roman" pitchFamily="18" charset="0"/>
                      </a:rPr>
                      <m:t>≤</m:t>
                    </m:r>
                    <m:r>
                      <a:rPr lang="en-US" altLang="en-US" sz="1600" b="1" i="0" smtClean="0">
                        <a:latin typeface="Cambria Math"/>
                        <a:cs typeface="Times New Roman" pitchFamily="18" charset="0"/>
                      </a:rPr>
                      <m:t>𝟏</m:t>
                    </m:r>
                  </m:oMath>
                </a14:m>
                <a:r>
                  <a:rPr lang="en-US" altLang="en-US" sz="1600" b="1" dirty="0" smtClean="0">
                    <a:latin typeface="Times New Roman" pitchFamily="18" charset="0"/>
                    <a:cs typeface="Times New Roman" pitchFamily="18" charset="0"/>
                  </a:rPr>
                  <a:t>): the tradeoff between the relevance and diversity</a:t>
                </a:r>
              </a:p>
              <a:p>
                <a:pPr marL="342900" lvl="1" indent="-342900" algn="just">
                  <a:buFont typeface="Wingdings" panose="05000000000000000000" pitchFamily="2" charset="2"/>
                  <a:buChar char="v"/>
                </a:pPr>
                <a:r>
                  <a:rPr lang="en-US" altLang="en-US" sz="1600" b="1" dirty="0" err="1" smtClean="0">
                    <a:latin typeface="Times New Roman" pitchFamily="18" charset="0"/>
                    <a:cs typeface="Times New Roman" pitchFamily="18" charset="0"/>
                  </a:rPr>
                  <a:t>Rel</a:t>
                </a:r>
                <a:r>
                  <a:rPr lang="en-US" altLang="en-US" sz="1600" b="1" dirty="0" smtClean="0">
                    <a:latin typeface="Times New Roman" pitchFamily="18" charset="0"/>
                    <a:cs typeface="Times New Roman" pitchFamily="18" charset="0"/>
                  </a:rPr>
                  <a:t>(S): measured by the network distances of the objects to query</a:t>
                </a:r>
              </a:p>
              <a:p>
                <a:pPr marL="342900" lvl="1" indent="-342900" algn="just">
                  <a:buFont typeface="Wingdings" panose="05000000000000000000" pitchFamily="2" charset="2"/>
                  <a:buChar char="v"/>
                </a:pPr>
                <a:r>
                  <a:rPr lang="en-US" altLang="en-US" sz="1600" b="1" dirty="0" err="1" smtClean="0">
                    <a:latin typeface="Times New Roman" pitchFamily="18" charset="0"/>
                    <a:cs typeface="Times New Roman" pitchFamily="18" charset="0"/>
                  </a:rPr>
                  <a:t>Div</a:t>
                </a:r>
                <a:r>
                  <a:rPr lang="en-US" altLang="en-US" sz="1600" b="1" dirty="0" smtClean="0">
                    <a:latin typeface="Times New Roman" pitchFamily="18" charset="0"/>
                    <a:cs typeface="Times New Roman" pitchFamily="18" charset="0"/>
                  </a:rPr>
                  <a:t>(S): captured by their pair-wise network distance</a:t>
                </a:r>
              </a:p>
              <a:p>
                <a:endParaRPr lang="en-US" altLang="en-US" dirty="0" smtClean="0"/>
              </a:p>
            </p:txBody>
          </p:sp>
        </mc:Choice>
        <mc:Fallback xmlns="">
          <p:sp>
            <p:nvSpPr>
              <p:cNvPr id="21507" name="Content Placeholder 3"/>
              <p:cNvSpPr>
                <a:spLocks noGrp="1" noRot="1" noChangeAspect="1" noMove="1" noResize="1" noEditPoints="1" noAdjustHandles="1" noChangeArrowheads="1" noChangeShapeType="1" noTextEdit="1"/>
              </p:cNvSpPr>
              <p:nvPr>
                <p:ph idx="1"/>
              </p:nvPr>
            </p:nvSpPr>
            <p:spPr bwMode="auto">
              <a:xfrm>
                <a:off x="457200" y="1143000"/>
                <a:ext cx="8229600" cy="4606925"/>
              </a:xfrm>
              <a:blipFill rotWithShape="1">
                <a:blip r:embed="rId5"/>
                <a:stretch>
                  <a:fillRect l="-444" t="-662" r="-37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971800"/>
            <a:ext cx="5527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6393255"/>
      </p:ext>
    </p:extLst>
  </p:cSld>
  <p:clrMapOvr>
    <a:masterClrMapping/>
  </p:clrMapOvr>
  <p:transition spd="slow" advTm="732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1000"/>
                                        <p:tgtEl>
                                          <p:spTgt spid="21507">
                                            <p:txEl>
                                              <p:pRg st="1" end="1"/>
                                            </p:txEl>
                                          </p:spTgt>
                                        </p:tgtEl>
                                      </p:cBhvr>
                                    </p:animEffect>
                                    <p:anim calcmode="lin" valueType="num">
                                      <p:cBhvr>
                                        <p:cTn id="8"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7">
                                            <p:txEl>
                                              <p:pRg st="3" end="3"/>
                                            </p:txEl>
                                          </p:spTgt>
                                        </p:tgtEl>
                                        <p:attrNameLst>
                                          <p:attrName>style.visibility</p:attrName>
                                        </p:attrNameLst>
                                      </p:cBhvr>
                                      <p:to>
                                        <p:strVal val="visible"/>
                                      </p:to>
                                    </p:set>
                                    <p:animEffect transition="in" filter="fade">
                                      <p:cBhvr>
                                        <p:cTn id="14" dur="1000"/>
                                        <p:tgtEl>
                                          <p:spTgt spid="21507">
                                            <p:txEl>
                                              <p:pRg st="3" end="3"/>
                                            </p:txEl>
                                          </p:spTgt>
                                        </p:tgtEl>
                                      </p:cBhvr>
                                    </p:animEffect>
                                    <p:anim calcmode="lin" valueType="num">
                                      <p:cBhvr>
                                        <p:cTn id="15"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507">
                                            <p:txEl>
                                              <p:pRg st="8" end="8"/>
                                            </p:txEl>
                                          </p:spTgt>
                                        </p:tgtEl>
                                        <p:attrNameLst>
                                          <p:attrName>style.visibility</p:attrName>
                                        </p:attrNameLst>
                                      </p:cBhvr>
                                      <p:to>
                                        <p:strVal val="visible"/>
                                      </p:to>
                                    </p:set>
                                    <p:animEffect transition="in" filter="fade">
                                      <p:cBhvr>
                                        <p:cTn id="26" dur="1000"/>
                                        <p:tgtEl>
                                          <p:spTgt spid="21507">
                                            <p:txEl>
                                              <p:pRg st="8" end="8"/>
                                            </p:txEl>
                                          </p:spTgt>
                                        </p:tgtEl>
                                      </p:cBhvr>
                                    </p:animEffect>
                                    <p:anim calcmode="lin" valueType="num">
                                      <p:cBhvr>
                                        <p:cTn id="27" dur="10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2150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507">
                                            <p:txEl>
                                              <p:pRg st="9" end="9"/>
                                            </p:txEl>
                                          </p:spTgt>
                                        </p:tgtEl>
                                        <p:attrNameLst>
                                          <p:attrName>style.visibility</p:attrName>
                                        </p:attrNameLst>
                                      </p:cBhvr>
                                      <p:to>
                                        <p:strVal val="visible"/>
                                      </p:to>
                                    </p:set>
                                    <p:animEffect transition="in" filter="fade">
                                      <p:cBhvr>
                                        <p:cTn id="33" dur="1000"/>
                                        <p:tgtEl>
                                          <p:spTgt spid="21507">
                                            <p:txEl>
                                              <p:pRg st="9" end="9"/>
                                            </p:txEl>
                                          </p:spTgt>
                                        </p:tgtEl>
                                      </p:cBhvr>
                                    </p:animEffect>
                                    <p:anim calcmode="lin" valueType="num">
                                      <p:cBhvr>
                                        <p:cTn id="34" dur="10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2150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507">
                                            <p:txEl>
                                              <p:pRg st="10" end="10"/>
                                            </p:txEl>
                                          </p:spTgt>
                                        </p:tgtEl>
                                        <p:attrNameLst>
                                          <p:attrName>style.visibility</p:attrName>
                                        </p:attrNameLst>
                                      </p:cBhvr>
                                      <p:to>
                                        <p:strVal val="visible"/>
                                      </p:to>
                                    </p:set>
                                    <p:animEffect transition="in" filter="fade">
                                      <p:cBhvr>
                                        <p:cTn id="40" dur="1000"/>
                                        <p:tgtEl>
                                          <p:spTgt spid="21507">
                                            <p:txEl>
                                              <p:pRg st="10" end="10"/>
                                            </p:txEl>
                                          </p:spTgt>
                                        </p:tgtEl>
                                      </p:cBhvr>
                                    </p:animEffect>
                                    <p:anim calcmode="lin" valueType="num">
                                      <p:cBhvr>
                                        <p:cTn id="41" dur="10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2150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92163"/>
          </a:xfrm>
        </p:spPr>
        <p:txBody>
          <a:bodyPr/>
          <a:lstStyle/>
          <a:p>
            <a:pPr>
              <a:defRPr/>
            </a:pPr>
            <a:r>
              <a:rPr lang="en-US" b="1" dirty="0">
                <a:latin typeface="+mn-lt"/>
                <a:cs typeface="Times New Roman" pitchFamily="18" charset="0"/>
              </a:rPr>
              <a:t>Example</a:t>
            </a:r>
          </a:p>
        </p:txBody>
      </p:sp>
      <p:pic>
        <p:nvPicPr>
          <p:cNvPr id="20483" name="Picture 3"/>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763" y="1322388"/>
            <a:ext cx="7366000"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7"/>
          <p:cNvSpPr txBox="1">
            <a:spLocks noChangeArrowheads="1"/>
          </p:cNvSpPr>
          <p:nvPr/>
        </p:nvSpPr>
        <p:spPr bwMode="auto">
          <a:xfrm>
            <a:off x="4876800" y="274320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b="1">
                <a:solidFill>
                  <a:srgbClr val="FF0000"/>
                </a:solidFill>
                <a:latin typeface="Times New Roman" pitchFamily="18" charset="0"/>
                <a:ea typeface="宋体" pitchFamily="2" charset="-122"/>
                <a:cs typeface="Times New Roman" pitchFamily="18" charset="0"/>
              </a:rPr>
              <a:t>S</a:t>
            </a:r>
            <a:r>
              <a:rPr lang="en-US" altLang="zh-CN" b="1" baseline="-25000">
                <a:solidFill>
                  <a:srgbClr val="FF0000"/>
                </a:solidFill>
                <a:latin typeface="Times New Roman" pitchFamily="18" charset="0"/>
                <a:ea typeface="宋体" pitchFamily="2" charset="-122"/>
                <a:cs typeface="Times New Roman" pitchFamily="18" charset="0"/>
              </a:rPr>
              <a:t>1</a:t>
            </a:r>
            <a:r>
              <a:rPr lang="zh-CN" altLang="en-US" b="1" baseline="-25000">
                <a:solidFill>
                  <a:srgbClr val="FF0000"/>
                </a:solidFill>
                <a:latin typeface="Times New Roman" pitchFamily="18" charset="0"/>
                <a:ea typeface="宋体" pitchFamily="2" charset="-122"/>
                <a:cs typeface="Times New Roman" pitchFamily="18" charset="0"/>
              </a:rPr>
              <a:t> </a:t>
            </a:r>
            <a:r>
              <a:rPr lang="zh-CN" altLang="en-US" b="1">
                <a:solidFill>
                  <a:srgbClr val="FF0000"/>
                </a:solidFill>
                <a:latin typeface="Times New Roman" pitchFamily="18" charset="0"/>
                <a:ea typeface="宋体" pitchFamily="2" charset="-122"/>
                <a:cs typeface="Times New Roman" pitchFamily="18" charset="0"/>
              </a:rPr>
              <a:t> </a:t>
            </a:r>
            <a:r>
              <a:rPr lang="en-US" altLang="zh-CN" b="1">
                <a:solidFill>
                  <a:srgbClr val="FF0000"/>
                </a:solidFill>
                <a:latin typeface="Times New Roman" pitchFamily="18" charset="0"/>
                <a:ea typeface="宋体" pitchFamily="2" charset="-122"/>
                <a:cs typeface="Times New Roman" pitchFamily="18" charset="0"/>
              </a:rPr>
              <a:t>= {O</a:t>
            </a:r>
            <a:r>
              <a:rPr lang="en-US" altLang="zh-CN" b="1" baseline="-25000">
                <a:solidFill>
                  <a:srgbClr val="FF0000"/>
                </a:solidFill>
                <a:latin typeface="Times New Roman" pitchFamily="18" charset="0"/>
                <a:ea typeface="宋体" pitchFamily="2" charset="-122"/>
                <a:cs typeface="Times New Roman" pitchFamily="18" charset="0"/>
              </a:rPr>
              <a:t>1</a:t>
            </a:r>
            <a:r>
              <a:rPr lang="en-US" altLang="zh-CN" b="1">
                <a:solidFill>
                  <a:srgbClr val="FF0000"/>
                </a:solidFill>
                <a:latin typeface="Times New Roman" pitchFamily="18" charset="0"/>
                <a:ea typeface="宋体" pitchFamily="2" charset="-122"/>
                <a:cs typeface="Times New Roman" pitchFamily="18" charset="0"/>
              </a:rPr>
              <a:t>, O</a:t>
            </a:r>
            <a:r>
              <a:rPr lang="en-US" altLang="zh-CN" b="1" baseline="-25000">
                <a:solidFill>
                  <a:srgbClr val="FF0000"/>
                </a:solidFill>
                <a:latin typeface="Times New Roman" pitchFamily="18" charset="0"/>
                <a:ea typeface="宋体" pitchFamily="2" charset="-122"/>
                <a:cs typeface="Times New Roman" pitchFamily="18" charset="0"/>
              </a:rPr>
              <a:t>2</a:t>
            </a:r>
            <a:r>
              <a:rPr lang="en-US" altLang="zh-CN" b="1">
                <a:solidFill>
                  <a:srgbClr val="FF0000"/>
                </a:solidFill>
                <a:latin typeface="Times New Roman" pitchFamily="18" charset="0"/>
                <a:ea typeface="宋体" pitchFamily="2" charset="-122"/>
                <a:cs typeface="Times New Roman" pitchFamily="18" charset="0"/>
              </a:rPr>
              <a:t>}</a:t>
            </a:r>
            <a:endParaRPr lang="en-US" altLang="zh-CN" b="1" baseline="-25000">
              <a:solidFill>
                <a:srgbClr val="FF0000"/>
              </a:solidFill>
              <a:latin typeface="Times New Roman" pitchFamily="18" charset="0"/>
              <a:ea typeface="宋体" pitchFamily="2" charset="-122"/>
              <a:cs typeface="Times New Roman" pitchFamily="18" charset="0"/>
            </a:endParaRPr>
          </a:p>
        </p:txBody>
      </p:sp>
      <p:sp>
        <p:nvSpPr>
          <p:cNvPr id="6" name="Notched Right Arrow 5"/>
          <p:cNvSpPr/>
          <p:nvPr/>
        </p:nvSpPr>
        <p:spPr>
          <a:xfrm>
            <a:off x="6450013" y="2884488"/>
            <a:ext cx="495300" cy="152400"/>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ea typeface="宋体" pitchFamily="2" charset="-122"/>
              <a:cs typeface="Arial" pitchFamily="34" charset="0"/>
            </a:endParaRPr>
          </a:p>
        </p:txBody>
      </p:sp>
      <p:sp>
        <p:nvSpPr>
          <p:cNvPr id="7" name="TextBox 35"/>
          <p:cNvSpPr txBox="1">
            <a:spLocks noChangeArrowheads="1"/>
          </p:cNvSpPr>
          <p:nvPr/>
        </p:nvSpPr>
        <p:spPr bwMode="auto">
          <a:xfrm>
            <a:off x="6913563" y="2805113"/>
            <a:ext cx="68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sz="1400" b="1">
                <a:solidFill>
                  <a:srgbClr val="FF0000"/>
                </a:solidFill>
                <a:latin typeface="Times New Roman" pitchFamily="18" charset="0"/>
                <a:ea typeface="宋体" pitchFamily="2" charset="-122"/>
                <a:cs typeface="Times New Roman" pitchFamily="18" charset="0"/>
              </a:rPr>
              <a:t>0.29</a:t>
            </a:r>
            <a:endParaRPr lang="en-US" altLang="zh-CN" sz="1400" b="1" baseline="-25000">
              <a:solidFill>
                <a:srgbClr val="FF0000"/>
              </a:solidFill>
              <a:latin typeface="Times New Roman" pitchFamily="18" charset="0"/>
              <a:ea typeface="宋体" pitchFamily="2" charset="-122"/>
              <a:cs typeface="Times New Roman" pitchFamily="18" charset="0"/>
            </a:endParaRPr>
          </a:p>
        </p:txBody>
      </p:sp>
      <p:sp>
        <p:nvSpPr>
          <p:cNvPr id="8" name="TextBox 27"/>
          <p:cNvSpPr txBox="1">
            <a:spLocks noChangeArrowheads="1"/>
          </p:cNvSpPr>
          <p:nvPr/>
        </p:nvSpPr>
        <p:spPr bwMode="auto">
          <a:xfrm>
            <a:off x="4876800" y="2981325"/>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b="1">
                <a:solidFill>
                  <a:srgbClr val="FF0000"/>
                </a:solidFill>
                <a:latin typeface="Times New Roman" pitchFamily="18" charset="0"/>
                <a:ea typeface="宋体" pitchFamily="2" charset="-122"/>
                <a:cs typeface="Times New Roman" pitchFamily="18" charset="0"/>
              </a:rPr>
              <a:t>S</a:t>
            </a:r>
            <a:r>
              <a:rPr lang="en-US" altLang="zh-CN" b="1" baseline="-25000">
                <a:solidFill>
                  <a:srgbClr val="FF0000"/>
                </a:solidFill>
                <a:latin typeface="Times New Roman" pitchFamily="18" charset="0"/>
                <a:ea typeface="宋体" pitchFamily="2" charset="-122"/>
                <a:cs typeface="Times New Roman" pitchFamily="18" charset="0"/>
              </a:rPr>
              <a:t>2</a:t>
            </a:r>
            <a:r>
              <a:rPr lang="zh-CN" altLang="en-US" b="1" baseline="-25000">
                <a:solidFill>
                  <a:srgbClr val="FF0000"/>
                </a:solidFill>
                <a:latin typeface="Times New Roman" pitchFamily="18" charset="0"/>
                <a:ea typeface="宋体" pitchFamily="2" charset="-122"/>
                <a:cs typeface="Times New Roman" pitchFamily="18" charset="0"/>
              </a:rPr>
              <a:t> </a:t>
            </a:r>
            <a:r>
              <a:rPr lang="zh-CN" altLang="en-US" b="1">
                <a:solidFill>
                  <a:srgbClr val="FF0000"/>
                </a:solidFill>
                <a:latin typeface="Times New Roman" pitchFamily="18" charset="0"/>
                <a:ea typeface="宋体" pitchFamily="2" charset="-122"/>
                <a:cs typeface="Times New Roman" pitchFamily="18" charset="0"/>
              </a:rPr>
              <a:t> </a:t>
            </a:r>
            <a:r>
              <a:rPr lang="en-US" altLang="zh-CN" b="1">
                <a:solidFill>
                  <a:srgbClr val="FF0000"/>
                </a:solidFill>
                <a:latin typeface="Times New Roman" pitchFamily="18" charset="0"/>
                <a:ea typeface="宋体" pitchFamily="2" charset="-122"/>
                <a:cs typeface="Times New Roman" pitchFamily="18" charset="0"/>
              </a:rPr>
              <a:t>= {O</a:t>
            </a:r>
            <a:r>
              <a:rPr lang="en-US" altLang="zh-CN" b="1" baseline="-25000">
                <a:solidFill>
                  <a:srgbClr val="FF0000"/>
                </a:solidFill>
                <a:latin typeface="Times New Roman" pitchFamily="18" charset="0"/>
                <a:ea typeface="宋体" pitchFamily="2" charset="-122"/>
                <a:cs typeface="Times New Roman" pitchFamily="18" charset="0"/>
              </a:rPr>
              <a:t>1</a:t>
            </a:r>
            <a:r>
              <a:rPr lang="en-US" altLang="zh-CN" b="1">
                <a:solidFill>
                  <a:srgbClr val="FF0000"/>
                </a:solidFill>
                <a:latin typeface="Times New Roman" pitchFamily="18" charset="0"/>
                <a:ea typeface="宋体" pitchFamily="2" charset="-122"/>
                <a:cs typeface="Times New Roman" pitchFamily="18" charset="0"/>
              </a:rPr>
              <a:t>, O</a:t>
            </a:r>
            <a:r>
              <a:rPr lang="en-US" altLang="zh-CN" b="1" baseline="-25000">
                <a:solidFill>
                  <a:srgbClr val="FF0000"/>
                </a:solidFill>
                <a:latin typeface="Times New Roman" pitchFamily="18" charset="0"/>
                <a:ea typeface="宋体" pitchFamily="2" charset="-122"/>
                <a:cs typeface="Times New Roman" pitchFamily="18" charset="0"/>
              </a:rPr>
              <a:t>8</a:t>
            </a:r>
            <a:r>
              <a:rPr lang="en-US" altLang="zh-CN" b="1">
                <a:solidFill>
                  <a:srgbClr val="FF0000"/>
                </a:solidFill>
                <a:latin typeface="Times New Roman" pitchFamily="18" charset="0"/>
                <a:ea typeface="宋体" pitchFamily="2" charset="-122"/>
                <a:cs typeface="Times New Roman" pitchFamily="18" charset="0"/>
              </a:rPr>
              <a:t>}</a:t>
            </a:r>
            <a:endParaRPr lang="en-US" altLang="zh-CN" b="1" baseline="-25000">
              <a:solidFill>
                <a:srgbClr val="FF0000"/>
              </a:solidFill>
              <a:latin typeface="Times New Roman" pitchFamily="18" charset="0"/>
              <a:ea typeface="宋体" pitchFamily="2" charset="-122"/>
              <a:cs typeface="Times New Roman" pitchFamily="18" charset="0"/>
            </a:endParaRPr>
          </a:p>
        </p:txBody>
      </p:sp>
      <p:sp>
        <p:nvSpPr>
          <p:cNvPr id="9" name="Notched Right Arrow 8"/>
          <p:cNvSpPr/>
          <p:nvPr/>
        </p:nvSpPr>
        <p:spPr>
          <a:xfrm>
            <a:off x="6467475" y="3124200"/>
            <a:ext cx="495300" cy="152400"/>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ea typeface="宋体" pitchFamily="2" charset="-122"/>
              <a:cs typeface="Arial" pitchFamily="34" charset="0"/>
            </a:endParaRPr>
          </a:p>
        </p:txBody>
      </p:sp>
      <p:sp>
        <p:nvSpPr>
          <p:cNvPr id="10" name="TextBox 35"/>
          <p:cNvSpPr txBox="1">
            <a:spLocks noChangeArrowheads="1"/>
          </p:cNvSpPr>
          <p:nvPr/>
        </p:nvSpPr>
        <p:spPr bwMode="auto">
          <a:xfrm>
            <a:off x="6931025" y="3044825"/>
            <a:ext cx="68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sz="1400" b="1">
                <a:solidFill>
                  <a:srgbClr val="FF0000"/>
                </a:solidFill>
                <a:latin typeface="Times New Roman" pitchFamily="18" charset="0"/>
                <a:ea typeface="宋体" pitchFamily="2" charset="-122"/>
                <a:cs typeface="Times New Roman" pitchFamily="18" charset="0"/>
              </a:rPr>
              <a:t>0.475</a:t>
            </a:r>
            <a:endParaRPr lang="en-US" altLang="zh-CN" sz="1400" b="1" baseline="-25000">
              <a:solidFill>
                <a:srgbClr val="FF0000"/>
              </a:solidFill>
              <a:latin typeface="Times New Roman" pitchFamily="18" charset="0"/>
              <a:ea typeface="宋体" pitchFamily="2" charset="-122"/>
              <a:cs typeface="Times New Roman" pitchFamily="18" charset="0"/>
            </a:endParaRPr>
          </a:p>
        </p:txBody>
      </p:sp>
      <p:sp>
        <p:nvSpPr>
          <p:cNvPr id="11" name="TextBox 27"/>
          <p:cNvSpPr txBox="1">
            <a:spLocks noChangeArrowheads="1"/>
          </p:cNvSpPr>
          <p:nvPr/>
        </p:nvSpPr>
        <p:spPr bwMode="auto">
          <a:xfrm>
            <a:off x="4876800" y="3209925"/>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en-US" altLang="zh-CN" b="1">
                <a:solidFill>
                  <a:srgbClr val="FF0000"/>
                </a:solidFill>
                <a:latin typeface="Times New Roman" pitchFamily="18" charset="0"/>
                <a:ea typeface="宋体" pitchFamily="2" charset="-122"/>
                <a:cs typeface="Times New Roman" pitchFamily="18" charset="0"/>
              </a:rPr>
              <a:t>S</a:t>
            </a:r>
            <a:r>
              <a:rPr lang="en-US" altLang="zh-CN" b="1" baseline="-25000">
                <a:solidFill>
                  <a:srgbClr val="FF0000"/>
                </a:solidFill>
                <a:latin typeface="Times New Roman" pitchFamily="18" charset="0"/>
                <a:ea typeface="宋体" pitchFamily="2" charset="-122"/>
                <a:cs typeface="Times New Roman" pitchFamily="18" charset="0"/>
              </a:rPr>
              <a:t>3</a:t>
            </a:r>
            <a:r>
              <a:rPr lang="zh-CN" altLang="en-US" b="1" baseline="-25000">
                <a:solidFill>
                  <a:srgbClr val="FF0000"/>
                </a:solidFill>
                <a:latin typeface="Times New Roman" pitchFamily="18" charset="0"/>
                <a:ea typeface="宋体" pitchFamily="2" charset="-122"/>
                <a:cs typeface="Times New Roman" pitchFamily="18" charset="0"/>
              </a:rPr>
              <a:t> </a:t>
            </a:r>
            <a:r>
              <a:rPr lang="zh-CN" altLang="en-US" b="1">
                <a:solidFill>
                  <a:srgbClr val="FF0000"/>
                </a:solidFill>
                <a:latin typeface="Times New Roman" pitchFamily="18" charset="0"/>
                <a:ea typeface="宋体" pitchFamily="2" charset="-122"/>
                <a:cs typeface="Times New Roman" pitchFamily="18" charset="0"/>
              </a:rPr>
              <a:t> </a:t>
            </a:r>
            <a:r>
              <a:rPr lang="en-US" altLang="zh-CN" b="1">
                <a:solidFill>
                  <a:srgbClr val="FF0000"/>
                </a:solidFill>
                <a:latin typeface="Times New Roman" pitchFamily="18" charset="0"/>
                <a:ea typeface="宋体" pitchFamily="2" charset="-122"/>
                <a:cs typeface="Times New Roman" pitchFamily="18" charset="0"/>
              </a:rPr>
              <a:t>= {O</a:t>
            </a:r>
            <a:r>
              <a:rPr lang="en-US" altLang="zh-CN" b="1" baseline="-25000">
                <a:solidFill>
                  <a:srgbClr val="FF0000"/>
                </a:solidFill>
                <a:latin typeface="Times New Roman" pitchFamily="18" charset="0"/>
                <a:ea typeface="宋体" pitchFamily="2" charset="-122"/>
                <a:cs typeface="Times New Roman" pitchFamily="18" charset="0"/>
              </a:rPr>
              <a:t>2</a:t>
            </a:r>
            <a:r>
              <a:rPr lang="en-US" altLang="zh-CN" b="1">
                <a:solidFill>
                  <a:srgbClr val="FF0000"/>
                </a:solidFill>
                <a:latin typeface="Times New Roman" pitchFamily="18" charset="0"/>
                <a:ea typeface="宋体" pitchFamily="2" charset="-122"/>
                <a:cs typeface="Times New Roman" pitchFamily="18" charset="0"/>
              </a:rPr>
              <a:t>, O</a:t>
            </a:r>
            <a:r>
              <a:rPr lang="en-US" altLang="zh-CN" b="1" baseline="-25000">
                <a:solidFill>
                  <a:srgbClr val="FF0000"/>
                </a:solidFill>
                <a:latin typeface="Times New Roman" pitchFamily="18" charset="0"/>
                <a:ea typeface="宋体" pitchFamily="2" charset="-122"/>
                <a:cs typeface="Times New Roman" pitchFamily="18" charset="0"/>
              </a:rPr>
              <a:t>8</a:t>
            </a:r>
            <a:r>
              <a:rPr lang="en-US" altLang="zh-CN" b="1">
                <a:solidFill>
                  <a:srgbClr val="FF0000"/>
                </a:solidFill>
                <a:latin typeface="Times New Roman" pitchFamily="18" charset="0"/>
                <a:ea typeface="宋体" pitchFamily="2" charset="-122"/>
                <a:cs typeface="Times New Roman" pitchFamily="18" charset="0"/>
              </a:rPr>
              <a:t>}</a:t>
            </a:r>
            <a:endParaRPr lang="en-US" altLang="zh-CN" b="1" baseline="-25000">
              <a:solidFill>
                <a:srgbClr val="FF0000"/>
              </a:solidFill>
              <a:latin typeface="Times New Roman" pitchFamily="18" charset="0"/>
              <a:ea typeface="宋体" pitchFamily="2" charset="-122"/>
              <a:cs typeface="Times New Roman" pitchFamily="18" charset="0"/>
            </a:endParaRPr>
          </a:p>
        </p:txBody>
      </p:sp>
      <p:sp>
        <p:nvSpPr>
          <p:cNvPr id="12" name="Notched Right Arrow 11"/>
          <p:cNvSpPr/>
          <p:nvPr/>
        </p:nvSpPr>
        <p:spPr>
          <a:xfrm>
            <a:off x="6450013" y="3352800"/>
            <a:ext cx="495300" cy="152400"/>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ea typeface="宋体" pitchFamily="2" charset="-122"/>
              <a:cs typeface="Arial" pitchFamily="34" charset="0"/>
            </a:endParaRPr>
          </a:p>
        </p:txBody>
      </p:sp>
      <p:sp>
        <p:nvSpPr>
          <p:cNvPr id="13" name="TextBox 35"/>
          <p:cNvSpPr txBox="1">
            <a:spLocks noChangeArrowheads="1"/>
          </p:cNvSpPr>
          <p:nvPr/>
        </p:nvSpPr>
        <p:spPr bwMode="auto">
          <a:xfrm>
            <a:off x="6913563" y="3273425"/>
            <a:ext cx="68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US" altLang="zh-CN" sz="1400" b="1">
                <a:solidFill>
                  <a:srgbClr val="FF0000"/>
                </a:solidFill>
                <a:latin typeface="Times New Roman" pitchFamily="18" charset="0"/>
                <a:ea typeface="宋体" pitchFamily="2" charset="-122"/>
                <a:cs typeface="Times New Roman" pitchFamily="18" charset="0"/>
              </a:rPr>
              <a:t>0.465</a:t>
            </a:r>
            <a:endParaRPr lang="en-US" altLang="zh-CN" sz="1400" b="1" baseline="-25000">
              <a:solidFill>
                <a:srgbClr val="FF0000"/>
              </a:solidFill>
              <a:latin typeface="Times New Roman" pitchFamily="18" charset="0"/>
              <a:ea typeface="宋体" pitchFamily="2" charset="-122"/>
              <a:cs typeface="Times New Roman" pitchFamily="18" charset="0"/>
            </a:endParaRPr>
          </a:p>
        </p:txBody>
      </p:sp>
      <p:sp>
        <p:nvSpPr>
          <p:cNvPr id="14" name="Rectangle 13"/>
          <p:cNvSpPr/>
          <p:nvPr/>
        </p:nvSpPr>
        <p:spPr>
          <a:xfrm>
            <a:off x="2362200" y="4318337"/>
            <a:ext cx="2098675"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T=t1,t2</a:t>
            </a:r>
          </a:p>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K=2 , </a:t>
            </a:r>
            <a:r>
              <a:rPr lang="en-US"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δ</a:t>
            </a:r>
            <a:r>
              <a:rPr lang="en-US" b="1" spc="50" baseline="-2500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max</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=20</a:t>
            </a:r>
            <a:endParaRPr lang="en-US" b="1" baseline="-25000" dirty="0">
              <a:solidFill>
                <a:srgbClr val="FF0000"/>
              </a:solidFill>
              <a:latin typeface="Times New Roman" pitchFamily="18" charset="0"/>
              <a:cs typeface="Times New Roman" pitchFamily="18" charset="0"/>
            </a:endParaRPr>
          </a:p>
          <a:p>
            <a:pPr algn="ctr">
              <a:defRPr/>
            </a:pPr>
            <a:r>
              <a:rPr lang="el-GR"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λ</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=0.6</a:t>
            </a:r>
          </a:p>
        </p:txBody>
      </p:sp>
      <p:grpSp>
        <p:nvGrpSpPr>
          <p:cNvPr id="15" name="组合 6"/>
          <p:cNvGrpSpPr>
            <a:grpSpLocks/>
          </p:cNvGrpSpPr>
          <p:nvPr/>
        </p:nvGrpSpPr>
        <p:grpSpPr bwMode="auto">
          <a:xfrm>
            <a:off x="2438400" y="4495800"/>
            <a:ext cx="187325" cy="381000"/>
            <a:chOff x="7317362" y="3716167"/>
            <a:chExt cx="264146" cy="525434"/>
          </a:xfrm>
        </p:grpSpPr>
        <p:sp>
          <p:nvSpPr>
            <p:cNvPr id="16" name="椭圆 7"/>
            <p:cNvSpPr/>
            <p:nvPr/>
          </p:nvSpPr>
          <p:spPr>
            <a:xfrm>
              <a:off x="7377803" y="4097107"/>
              <a:ext cx="145503" cy="144494"/>
            </a:xfrm>
            <a:prstGeom prst="ellipse">
              <a:avLst/>
            </a:prstGeom>
            <a:solidFill>
              <a:srgbClr val="99ED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pic>
          <p:nvPicPr>
            <p:cNvPr id="20501"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7362" y="3716167"/>
              <a:ext cx="264146" cy="44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2" descr="C:\Users\cse\AppData\Local\Microsoft\Windows\Temporary Internet Files\Content.IE5\0XMJ8R9X\MC90043471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6425" y="4078288"/>
            <a:ext cx="1809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C:\Users\cse\AppData\Local\Microsoft\Windows\Temporary Internet Files\Content.IE5\0XMJ8R9X\MC90043471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5334000"/>
            <a:ext cx="1809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owchart: Connector 23"/>
          <p:cNvSpPr/>
          <p:nvPr/>
        </p:nvSpPr>
        <p:spPr>
          <a:xfrm flipH="1" flipV="1">
            <a:off x="1524000" y="4114800"/>
            <a:ext cx="176213" cy="179388"/>
          </a:xfrm>
          <a:prstGeom prst="flowChartConnector">
            <a:avLst/>
          </a:prstGeom>
          <a:noFill/>
          <a:ln w="38100">
            <a:solidFill>
              <a:srgbClr val="A7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800">
              <a:solidFill>
                <a:srgbClr val="FFFFFF"/>
              </a:solidFill>
              <a:ea typeface="宋体" pitchFamily="2" charset="-122"/>
              <a:cs typeface="Arial" pitchFamily="34" charset="0"/>
            </a:endParaRPr>
          </a:p>
        </p:txBody>
      </p:sp>
      <p:sp>
        <p:nvSpPr>
          <p:cNvPr id="27" name="Flowchart: Connector 26"/>
          <p:cNvSpPr/>
          <p:nvPr/>
        </p:nvSpPr>
        <p:spPr>
          <a:xfrm flipH="1" flipV="1">
            <a:off x="1804988" y="4114800"/>
            <a:ext cx="176212" cy="179388"/>
          </a:xfrm>
          <a:prstGeom prst="flowChartConnector">
            <a:avLst/>
          </a:prstGeom>
          <a:noFill/>
          <a:ln w="38100">
            <a:solidFill>
              <a:srgbClr val="A7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800">
              <a:solidFill>
                <a:srgbClr val="FFFFFF"/>
              </a:solidFill>
              <a:ea typeface="宋体" pitchFamily="2" charset="-122"/>
              <a:cs typeface="Arial" pitchFamily="34" charset="0"/>
            </a:endParaRPr>
          </a:p>
        </p:txBody>
      </p:sp>
      <p:sp>
        <p:nvSpPr>
          <p:cNvPr id="28" name="Flowchart: Connector 27"/>
          <p:cNvSpPr/>
          <p:nvPr/>
        </p:nvSpPr>
        <p:spPr>
          <a:xfrm flipH="1" flipV="1">
            <a:off x="3810000" y="5383213"/>
            <a:ext cx="176213" cy="179387"/>
          </a:xfrm>
          <a:prstGeom prst="flowChartConnector">
            <a:avLst/>
          </a:prstGeom>
          <a:noFill/>
          <a:ln w="38100">
            <a:solidFill>
              <a:srgbClr val="A7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800">
              <a:solidFill>
                <a:srgbClr val="FFFFFF"/>
              </a:solidFill>
              <a:ea typeface="宋体" pitchFamily="2" charset="-122"/>
              <a:cs typeface="Arial" pitchFamily="34" charset="0"/>
            </a:endParaRPr>
          </a:p>
        </p:txBody>
      </p:sp>
    </p:spTree>
    <p:custDataLst>
      <p:tags r:id="rId1"/>
    </p:custDataLst>
    <p:extLst>
      <p:ext uri="{BB962C8B-B14F-4D97-AF65-F5344CB8AC3E}">
        <p14:creationId xmlns:p14="http://schemas.microsoft.com/office/powerpoint/2010/main" val="749872267"/>
      </p:ext>
    </p:extLst>
  </p:cSld>
  <p:clrMapOvr>
    <a:masterClrMapping/>
  </p:clrMapOvr>
  <mc:AlternateContent xmlns:mc="http://schemas.openxmlformats.org/markup-compatibility/2006" xmlns:p14="http://schemas.microsoft.com/office/powerpoint/2010/main">
    <mc:Choice Requires="p14">
      <p:transition spd="slow" p14:dur="2000" advTm="50657"/>
    </mc:Choice>
    <mc:Fallback xmlns="">
      <p:transition spd="slow" advTm="5065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par>
                                <p:cTn id="65" presetID="2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animBg="1"/>
      <p:bldP spid="10" grpId="0"/>
      <p:bldP spid="11" grpId="0"/>
      <p:bldP spid="12" grpId="0" animBg="1"/>
      <p:bldP spid="13" grpId="0"/>
      <p:bldP spid="24"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1"/>
            <a:ext cx="8229600" cy="792163"/>
          </a:xfrm>
        </p:spPr>
        <p:txBody>
          <a:bodyPr/>
          <a:lstStyle/>
          <a:p>
            <a:pPr>
              <a:defRPr/>
            </a:pPr>
            <a:r>
              <a:rPr lang="en-US" altLang="zh-CN" b="1" dirty="0" smtClean="0">
                <a:latin typeface="+mn-lt"/>
                <a:cs typeface="Times New Roman" pitchFamily="18" charset="0"/>
              </a:rPr>
              <a:t>SK Search On Road Network</a:t>
            </a:r>
            <a:endParaRPr lang="en-US" b="1" dirty="0">
              <a:latin typeface="+mn-lt"/>
              <a:cs typeface="Times New Roman" pitchFamily="18" charset="0"/>
            </a:endParaRPr>
          </a:p>
        </p:txBody>
      </p:sp>
      <mc:AlternateContent xmlns:mc="http://schemas.openxmlformats.org/markup-compatibility/2006" xmlns:a14="http://schemas.microsoft.com/office/drawing/2010/main">
        <mc:Choice Requires="a14">
          <p:sp>
            <p:nvSpPr>
              <p:cNvPr id="20483" name="Content Placeholder 3"/>
              <p:cNvSpPr>
                <a:spLocks noGrp="1"/>
              </p:cNvSpPr>
              <p:nvPr>
                <p:ph idx="1"/>
              </p:nvPr>
            </p:nvSpPr>
            <p:spPr bwMode="auto">
              <a:xfrm>
                <a:off x="457200" y="1143001"/>
                <a:ext cx="8229600" cy="4606925"/>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lgn="just">
                  <a:buClr>
                    <a:srgbClr val="7030A0"/>
                  </a:buClr>
                  <a:buFont typeface="Wingdings" panose="05000000000000000000" pitchFamily="2" charset="2"/>
                  <a:buChar char="Ø"/>
                </a:pPr>
                <a:r>
                  <a:rPr lang="en-US" altLang="en-US" sz="2000" b="1" dirty="0" smtClean="0">
                    <a:latin typeface="Times New Roman" pitchFamily="18" charset="0"/>
                    <a:cs typeface="Times New Roman" pitchFamily="18" charset="0"/>
                  </a:rPr>
                  <a:t>Baseline </a:t>
                </a:r>
              </a:p>
              <a:p>
                <a:pPr algn="just">
                  <a:buFont typeface="Wingdings" panose="05000000000000000000" pitchFamily="2" charset="2"/>
                  <a:buChar char="v"/>
                </a:pPr>
                <a:r>
                  <a:rPr lang="en-US" altLang="en-US" sz="1700" b="1" dirty="0">
                    <a:latin typeface="Times New Roman" pitchFamily="18" charset="0"/>
                    <a:cs typeface="Times New Roman" pitchFamily="18" charset="0"/>
                  </a:rPr>
                  <a:t>CCAM: </a:t>
                </a:r>
                <a:r>
                  <a:rPr lang="en-US" sz="1700" b="1" dirty="0">
                    <a:latin typeface="Times New Roman" pitchFamily="18" charset="0"/>
                    <a:cs typeface="Times New Roman" pitchFamily="18" charset="0"/>
                  </a:rPr>
                  <a:t>effectively captures the topology of the road </a:t>
                </a:r>
                <a:r>
                  <a:rPr lang="en-US" sz="1700" b="1" dirty="0" smtClean="0">
                    <a:latin typeface="Times New Roman" pitchFamily="18" charset="0"/>
                    <a:cs typeface="Times New Roman" pitchFamily="18" charset="0"/>
                  </a:rPr>
                  <a:t>network (</a:t>
                </a:r>
                <a:r>
                  <a:rPr lang="en-US" altLang="en-US" sz="1700" b="1" dirty="0" smtClean="0">
                    <a:latin typeface="Times New Roman" pitchFamily="18" charset="0"/>
                    <a:cs typeface="Times New Roman" pitchFamily="18" charset="0"/>
                  </a:rPr>
                  <a:t>access locality)</a:t>
                </a:r>
                <a:endParaRPr lang="en-US" altLang="en-US" sz="1700" b="1" dirty="0">
                  <a:latin typeface="Times New Roman" pitchFamily="18" charset="0"/>
                  <a:cs typeface="Times New Roman" pitchFamily="18" charset="0"/>
                </a:endParaRPr>
              </a:p>
              <a:p>
                <a:pPr algn="just">
                  <a:buFont typeface="Wingdings" panose="05000000000000000000" pitchFamily="2" charset="2"/>
                  <a:buChar char="v"/>
                </a:pPr>
                <a:r>
                  <a:rPr lang="en-US" altLang="en-US" sz="1700" b="1" dirty="0" smtClean="0">
                    <a:latin typeface="Times New Roman" pitchFamily="18" charset="0"/>
                    <a:cs typeface="Times New Roman" pitchFamily="18" charset="0"/>
                  </a:rPr>
                  <a:t>Network R-tree: identify object’s corresponding edges by edges’ MBR</a:t>
                </a:r>
              </a:p>
              <a:p>
                <a:pPr algn="just">
                  <a:buFont typeface="Wingdings" panose="05000000000000000000" pitchFamily="2" charset="2"/>
                  <a:buChar char="v"/>
                </a:pPr>
                <a:r>
                  <a:rPr lang="en-US" altLang="en-US" sz="1700" b="1" dirty="0" smtClean="0">
                    <a:latin typeface="Times New Roman" pitchFamily="18" charset="0"/>
                    <a:cs typeface="Times New Roman" pitchFamily="18" charset="0"/>
                  </a:rPr>
                  <a:t>Disadvantage: unrelated objects will be loaded</a:t>
                </a:r>
              </a:p>
              <a:p>
                <a:pPr algn="just">
                  <a:buFont typeface="Wingdings" panose="05000000000000000000" pitchFamily="2" charset="2"/>
                  <a:buChar char="v"/>
                </a:pPr>
                <a:endParaRPr lang="en-US" altLang="en-US" sz="1400" b="1" dirty="0" smtClean="0">
                  <a:latin typeface="Times New Roman" pitchFamily="18" charset="0"/>
                  <a:cs typeface="Times New Roman" pitchFamily="18" charset="0"/>
                </a:endParaRPr>
              </a:p>
              <a:p>
                <a:pPr algn="just">
                  <a:buClr>
                    <a:srgbClr val="7030A0"/>
                  </a:buClr>
                  <a:buFont typeface="Wingdings" panose="05000000000000000000" pitchFamily="2" charset="2"/>
                  <a:buChar char="Ø"/>
                </a:pPr>
                <a:r>
                  <a:rPr lang="en-US" altLang="en-US" sz="2100" b="1" dirty="0">
                    <a:latin typeface="Times New Roman" pitchFamily="18" charset="0"/>
                    <a:cs typeface="Times New Roman" pitchFamily="18" charset="0"/>
                  </a:rPr>
                  <a:t>Inverted Index + CCAM</a:t>
                </a:r>
              </a:p>
              <a:p>
                <a:pPr algn="just">
                  <a:buFont typeface="Wingdings" panose="05000000000000000000" pitchFamily="2" charset="2"/>
                  <a:buChar char="v"/>
                </a:pPr>
                <a:r>
                  <a:rPr lang="en-US" altLang="en-US" sz="1700" b="1" dirty="0" smtClean="0">
                    <a:latin typeface="Times New Roman" pitchFamily="18" charset="0"/>
                    <a:cs typeface="Times New Roman" pitchFamily="18" charset="0"/>
                  </a:rPr>
                  <a:t>Advantage: the objects containing at least one query keyword will be loaded</a:t>
                </a:r>
              </a:p>
              <a:p>
                <a:pPr algn="just">
                  <a:buFont typeface="Wingdings" panose="05000000000000000000" pitchFamily="2" charset="2"/>
                  <a:buChar char="v"/>
                </a:pPr>
                <a:r>
                  <a:rPr lang="en-US" altLang="en-US" sz="1700" b="1" dirty="0" smtClean="0">
                    <a:latin typeface="Times New Roman" pitchFamily="18" charset="0"/>
                    <a:cs typeface="Times New Roman" pitchFamily="18" charset="0"/>
                  </a:rPr>
                  <a:t>Disadvantage: many objects do not contain all query keyword </a:t>
                </a:r>
                <a:r>
                  <a:rPr lang="en-US" altLang="en-US" sz="1700" b="1" smtClean="0">
                    <a:latin typeface="Times New Roman" pitchFamily="18" charset="0"/>
                    <a:cs typeface="Times New Roman" pitchFamily="18" charset="0"/>
                  </a:rPr>
                  <a:t>also loaded</a:t>
                </a:r>
                <a:endParaRPr lang="en-US" altLang="en-US" sz="1700" b="1" dirty="0" smtClean="0">
                  <a:latin typeface="Times New Roman" pitchFamily="18" charset="0"/>
                  <a:cs typeface="Times New Roman" pitchFamily="18" charset="0"/>
                </a:endParaRPr>
              </a:p>
              <a:p>
                <a:pPr algn="just">
                  <a:buFont typeface="Wingdings" panose="05000000000000000000" pitchFamily="2" charset="2"/>
                  <a:buChar char="v"/>
                </a:pPr>
                <a:endParaRPr lang="en-US" altLang="en-US" sz="1400" b="1" dirty="0" smtClean="0">
                  <a:latin typeface="Times New Roman" pitchFamily="18" charset="0"/>
                  <a:cs typeface="Times New Roman" pitchFamily="18" charset="0"/>
                </a:endParaRPr>
              </a:p>
              <a:p>
                <a:pPr algn="just">
                  <a:buClr>
                    <a:srgbClr val="7030A0"/>
                  </a:buClr>
                  <a:buFont typeface="Wingdings" panose="05000000000000000000" pitchFamily="2" charset="2"/>
                  <a:buChar char="Ø"/>
                </a:pPr>
                <a:r>
                  <a:rPr lang="en-US" altLang="en-US" sz="2100" b="1" dirty="0">
                    <a:latin typeface="Times New Roman" pitchFamily="18" charset="0"/>
                    <a:cs typeface="Times New Roman" pitchFamily="18" charset="0"/>
                  </a:rPr>
                  <a:t>Signature-Base Inverted Index + CCAM</a:t>
                </a:r>
              </a:p>
              <a:p>
                <a:pPr marL="342900" lvl="1" indent="-342900" algn="just">
                  <a:buFont typeface="Wingdings" panose="05000000000000000000" pitchFamily="2" charset="2"/>
                  <a:buChar char="v"/>
                </a:pPr>
                <a:r>
                  <a:rPr lang="en-US" altLang="en-US" sz="1700" b="1" dirty="0" smtClean="0">
                    <a:latin typeface="Times New Roman" pitchFamily="18" charset="0"/>
                    <a:cs typeface="Times New Roman" pitchFamily="18" charset="0"/>
                  </a:rPr>
                  <a:t>Build bitmap signatures of edges and then exploit the AND semantics of the keyword constraint</a:t>
                </a:r>
              </a:p>
              <a:p>
                <a:pPr marL="342900" lvl="1" indent="-342900" algn="just">
                  <a:buFont typeface="Wingdings" panose="05000000000000000000" pitchFamily="2" charset="2"/>
                  <a:buChar char="v"/>
                </a:pPr>
                <a:r>
                  <a:rPr lang="en-US" altLang="en-US" sz="1700" b="1" dirty="0" smtClean="0">
                    <a:latin typeface="Times New Roman" pitchFamily="18" charset="0"/>
                    <a:cs typeface="Times New Roman" pitchFamily="18" charset="0"/>
                  </a:rPr>
                  <a:t>Recursively divide the edges by KD-tree partition method (the center points of the edges)</a:t>
                </a:r>
              </a:p>
              <a:p>
                <a:pPr marL="342900" lvl="1" indent="-342900" algn="just">
                  <a:buFont typeface="Wingdings" panose="05000000000000000000" pitchFamily="2" charset="2"/>
                  <a:buChar char="v"/>
                </a:pPr>
                <a:r>
                  <a:rPr lang="en-US" altLang="en-US" sz="1700" b="1" dirty="0" smtClean="0">
                    <a:latin typeface="Times New Roman" pitchFamily="18" charset="0"/>
                    <a:cs typeface="Times New Roman" pitchFamily="18" charset="0"/>
                  </a:rPr>
                  <a:t>Compact the tree node if its descendant node share the same signature value</a:t>
                </a:r>
              </a:p>
              <a:p>
                <a:pPr marL="342900" lvl="1" indent="-342900" algn="just">
                  <a:buFont typeface="Wingdings" panose="05000000000000000000" pitchFamily="2" charset="2"/>
                  <a:buChar char="v"/>
                </a:pPr>
                <a:endParaRPr lang="en-US" altLang="en-US" sz="1600" b="1" dirty="0" smtClean="0">
                  <a:latin typeface="Times New Roman" pitchFamily="18" charset="0"/>
                  <a:cs typeface="Times New Roman" pitchFamily="18" charset="0"/>
                </a:endParaRPr>
              </a:p>
              <a:p>
                <a:pPr marL="342900" lvl="1" indent="-342900" algn="just">
                  <a:buClr>
                    <a:srgbClr val="7030A0"/>
                  </a:buClr>
                  <a:buFont typeface="Wingdings" panose="05000000000000000000" pitchFamily="2" charset="2"/>
                  <a:buChar char="Ø"/>
                </a:pPr>
                <a:r>
                  <a:rPr lang="en-US" altLang="en-US" sz="2100" b="1" dirty="0">
                    <a:latin typeface="Times New Roman" pitchFamily="18" charset="0"/>
                    <a:cs typeface="Times New Roman" pitchFamily="18" charset="0"/>
                  </a:rPr>
                  <a:t>Search Algorithm</a:t>
                </a:r>
              </a:p>
              <a:p>
                <a:pPr marL="342900" lvl="1" indent="-342900" algn="just">
                  <a:buFont typeface="Wingdings" panose="05000000000000000000" pitchFamily="2" charset="2"/>
                  <a:buChar char="v"/>
                </a:pPr>
                <a:r>
                  <a:rPr lang="en-US" altLang="en-US" sz="1700" b="1" dirty="0">
                    <a:latin typeface="Times New Roman" pitchFamily="18" charset="0"/>
                    <a:cs typeface="Times New Roman" pitchFamily="18" charset="0"/>
                  </a:rPr>
                  <a:t>Aim: support the general road network </a:t>
                </a:r>
                <a14:m>
                  <m:oMath xmlns:m="http://schemas.openxmlformats.org/officeDocument/2006/math">
                    <m:r>
                      <a:rPr lang="en-US" altLang="en-US" sz="1700" b="1">
                        <a:latin typeface="Cambria Math"/>
                        <a:cs typeface="Times New Roman" pitchFamily="18" charset="0"/>
                      </a:rPr>
                      <m:t>→</m:t>
                    </m:r>
                  </m:oMath>
                </a14:m>
                <a:r>
                  <a:rPr lang="en-US" altLang="en-US" sz="1700" b="1" dirty="0">
                    <a:latin typeface="Times New Roman" pitchFamily="18" charset="0"/>
                    <a:cs typeface="Times New Roman" pitchFamily="18" charset="0"/>
                  </a:rPr>
                  <a:t>INE</a:t>
                </a:r>
              </a:p>
              <a:p>
                <a:pPr marL="342900" lvl="1" indent="-342900" algn="just">
                  <a:buFont typeface="Wingdings" panose="05000000000000000000" pitchFamily="2" charset="2"/>
                  <a:buChar char="v"/>
                </a:pPr>
                <a:endParaRPr lang="en-US" altLang="en-US" sz="1600" b="1" dirty="0" smtClean="0">
                  <a:latin typeface="Times New Roman" pitchFamily="18" charset="0"/>
                  <a:cs typeface="Times New Roman" pitchFamily="18" charset="0"/>
                </a:endParaRPr>
              </a:p>
              <a:p>
                <a:endParaRPr lang="en-US" altLang="en-US" dirty="0" smtClean="0"/>
              </a:p>
            </p:txBody>
          </p:sp>
        </mc:Choice>
        <mc:Fallback xmlns="">
          <p:sp>
            <p:nvSpPr>
              <p:cNvPr id="20483" name="Content Placeholder 3"/>
              <p:cNvSpPr>
                <a:spLocks noGrp="1" noRot="1" noChangeAspect="1" noMove="1" noResize="1" noEditPoints="1" noAdjustHandles="1" noChangeArrowheads="1" noChangeShapeType="1" noTextEdit="1"/>
              </p:cNvSpPr>
              <p:nvPr>
                <p:ph idx="1"/>
              </p:nvPr>
            </p:nvSpPr>
            <p:spPr bwMode="auto">
              <a:xfrm>
                <a:off x="457200" y="1143001"/>
                <a:ext cx="8229600" cy="4606925"/>
              </a:xfrm>
              <a:blipFill rotWithShape="1">
                <a:blip r:embed="rId4"/>
                <a:stretch>
                  <a:fillRect l="-519" t="-1854" r="-37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custDataLst>
      <p:tags r:id="rId1"/>
    </p:custDataLst>
    <p:extLst>
      <p:ext uri="{BB962C8B-B14F-4D97-AF65-F5344CB8AC3E}">
        <p14:creationId xmlns:p14="http://schemas.microsoft.com/office/powerpoint/2010/main" val="3983148459"/>
      </p:ext>
    </p:extLst>
  </p:cSld>
  <p:clrMapOvr>
    <a:masterClrMapping/>
  </p:clrMapOvr>
  <p:transition spd="slow" advTm="12468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00125"/>
            <a:ext cx="79248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76250"/>
            <a:ext cx="8229600" cy="792163"/>
          </a:xfrm>
        </p:spPr>
        <p:txBody>
          <a:bodyPr/>
          <a:lstStyle/>
          <a:p>
            <a:pPr>
              <a:defRPr/>
            </a:pPr>
            <a:r>
              <a:rPr lang="en-US" b="1" dirty="0">
                <a:latin typeface="+mn-lt"/>
                <a:cs typeface="Times New Roman" pitchFamily="18" charset="0"/>
              </a:rPr>
              <a:t>Example</a:t>
            </a:r>
          </a:p>
        </p:txBody>
      </p:sp>
      <p:sp>
        <p:nvSpPr>
          <p:cNvPr id="14" name="Rectangle 13"/>
          <p:cNvSpPr/>
          <p:nvPr/>
        </p:nvSpPr>
        <p:spPr>
          <a:xfrm>
            <a:off x="1981200" y="4535269"/>
            <a:ext cx="2098675" cy="646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T=t1,t2</a:t>
            </a:r>
          </a:p>
          <a:p>
            <a:pPr algn="ctr">
              <a:defRPr/>
            </a:pPr>
            <a:r>
              <a:rPr lang="en-US"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δ</a:t>
            </a:r>
            <a:r>
              <a:rPr lang="en-US" b="1" spc="50" baseline="-2500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max</a:t>
            </a:r>
            <a:r>
              <a:rPr lang="en-US" b="1" spc="50" baseline="-2500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=20</a:t>
            </a:r>
            <a:endParaRPr lang="en-US" b="1" baseline="-25000" dirty="0">
              <a:solidFill>
                <a:srgbClr val="FF0000"/>
              </a:solidFill>
              <a:latin typeface="Times New Roman" pitchFamily="18" charset="0"/>
              <a:cs typeface="Times New Roman" pitchFamily="18" charset="0"/>
            </a:endParaRPr>
          </a:p>
        </p:txBody>
      </p:sp>
      <p:grpSp>
        <p:nvGrpSpPr>
          <p:cNvPr id="15" name="组合 6"/>
          <p:cNvGrpSpPr>
            <a:grpSpLocks/>
          </p:cNvGrpSpPr>
          <p:nvPr/>
        </p:nvGrpSpPr>
        <p:grpSpPr bwMode="auto">
          <a:xfrm>
            <a:off x="2327275" y="4495800"/>
            <a:ext cx="187325" cy="381000"/>
            <a:chOff x="7317362" y="3716167"/>
            <a:chExt cx="264146" cy="525434"/>
          </a:xfrm>
        </p:grpSpPr>
        <p:sp>
          <p:nvSpPr>
            <p:cNvPr id="16" name="椭圆 7"/>
            <p:cNvSpPr/>
            <p:nvPr/>
          </p:nvSpPr>
          <p:spPr>
            <a:xfrm>
              <a:off x="7377803" y="4097107"/>
              <a:ext cx="145503" cy="144494"/>
            </a:xfrm>
            <a:prstGeom prst="ellipse">
              <a:avLst/>
            </a:prstGeom>
            <a:solidFill>
              <a:srgbClr val="99ED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pic>
          <p:nvPicPr>
            <p:cNvPr id="23612"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7362" y="3716167"/>
              <a:ext cx="264146" cy="44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3" y="1371600"/>
            <a:ext cx="203358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3631225" y="1795046"/>
            <a:ext cx="1651414"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Priority Queue </a:t>
            </a:r>
          </a:p>
        </p:txBody>
      </p:sp>
      <p:sp>
        <p:nvSpPr>
          <p:cNvPr id="35" name="Rectangle 34"/>
          <p:cNvSpPr/>
          <p:nvPr/>
        </p:nvSpPr>
        <p:spPr>
          <a:xfrm>
            <a:off x="5451475" y="1795463"/>
            <a:ext cx="2854325" cy="338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5499100" y="1828800"/>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4</a:t>
            </a:r>
          </a:p>
        </p:txBody>
      </p:sp>
      <p:sp>
        <p:nvSpPr>
          <p:cNvPr id="37" name="Rectangle 36"/>
          <p:cNvSpPr/>
          <p:nvPr/>
        </p:nvSpPr>
        <p:spPr>
          <a:xfrm>
            <a:off x="6019800" y="1828800"/>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3</a:t>
            </a:r>
          </a:p>
        </p:txBody>
      </p:sp>
      <p:sp>
        <p:nvSpPr>
          <p:cNvPr id="52" name="Rectangle 51"/>
          <p:cNvSpPr/>
          <p:nvPr/>
        </p:nvSpPr>
        <p:spPr>
          <a:xfrm>
            <a:off x="3657600" y="2252246"/>
            <a:ext cx="1555234"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Marked Nodes</a:t>
            </a:r>
          </a:p>
        </p:txBody>
      </p:sp>
      <p:sp>
        <p:nvSpPr>
          <p:cNvPr id="53" name="Rectangle 52"/>
          <p:cNvSpPr/>
          <p:nvPr/>
        </p:nvSpPr>
        <p:spPr>
          <a:xfrm>
            <a:off x="5456238" y="2252663"/>
            <a:ext cx="2849562" cy="338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5486400" y="2286000"/>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4</a:t>
            </a:r>
          </a:p>
        </p:txBody>
      </p:sp>
      <p:sp>
        <p:nvSpPr>
          <p:cNvPr id="56" name="Rectangle 55"/>
          <p:cNvSpPr/>
          <p:nvPr/>
        </p:nvSpPr>
        <p:spPr>
          <a:xfrm>
            <a:off x="6019800" y="2286000"/>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3</a:t>
            </a:r>
          </a:p>
        </p:txBody>
      </p:sp>
      <p:sp>
        <p:nvSpPr>
          <p:cNvPr id="33" name="Rectangle 32"/>
          <p:cNvSpPr/>
          <p:nvPr/>
        </p:nvSpPr>
        <p:spPr>
          <a:xfrm>
            <a:off x="2366963" y="4178300"/>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63" name="Rectangle 62"/>
          <p:cNvSpPr/>
          <p:nvPr/>
        </p:nvSpPr>
        <p:spPr>
          <a:xfrm>
            <a:off x="2338388" y="5535613"/>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64" name="Rectangle 63"/>
          <p:cNvSpPr/>
          <p:nvPr/>
        </p:nvSpPr>
        <p:spPr>
          <a:xfrm>
            <a:off x="2362200" y="4178300"/>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65" name="Rectangle 64"/>
          <p:cNvSpPr/>
          <p:nvPr/>
        </p:nvSpPr>
        <p:spPr>
          <a:xfrm>
            <a:off x="2335213" y="5535613"/>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66" name="Rectangle 65"/>
          <p:cNvSpPr/>
          <p:nvPr/>
        </p:nvSpPr>
        <p:spPr>
          <a:xfrm>
            <a:off x="904875" y="4178300"/>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67" name="Rectangle 66"/>
          <p:cNvSpPr/>
          <p:nvPr/>
        </p:nvSpPr>
        <p:spPr>
          <a:xfrm>
            <a:off x="6878638" y="5507038"/>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68" name="Rectangle 67"/>
          <p:cNvSpPr/>
          <p:nvPr/>
        </p:nvSpPr>
        <p:spPr>
          <a:xfrm>
            <a:off x="920750" y="5535613"/>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69" name="Rectangle 68"/>
          <p:cNvSpPr/>
          <p:nvPr/>
        </p:nvSpPr>
        <p:spPr>
          <a:xfrm>
            <a:off x="8324850" y="4178300"/>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70" name="Rectangle 69"/>
          <p:cNvSpPr/>
          <p:nvPr/>
        </p:nvSpPr>
        <p:spPr>
          <a:xfrm>
            <a:off x="2344738" y="1066800"/>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71" name="Rectangle 70"/>
          <p:cNvSpPr/>
          <p:nvPr/>
        </p:nvSpPr>
        <p:spPr>
          <a:xfrm>
            <a:off x="5486400" y="1865313"/>
            <a:ext cx="481013"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1</a:t>
            </a:r>
          </a:p>
        </p:txBody>
      </p:sp>
      <p:sp>
        <p:nvSpPr>
          <p:cNvPr id="72" name="Rectangle 71"/>
          <p:cNvSpPr/>
          <p:nvPr/>
        </p:nvSpPr>
        <p:spPr>
          <a:xfrm>
            <a:off x="6019800" y="1865313"/>
            <a:ext cx="481013"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2</a:t>
            </a:r>
          </a:p>
        </p:txBody>
      </p:sp>
      <p:sp>
        <p:nvSpPr>
          <p:cNvPr id="73" name="Rectangle 72"/>
          <p:cNvSpPr/>
          <p:nvPr/>
        </p:nvSpPr>
        <p:spPr>
          <a:xfrm>
            <a:off x="6553200" y="1828800"/>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5</a:t>
            </a:r>
          </a:p>
        </p:txBody>
      </p:sp>
      <p:sp>
        <p:nvSpPr>
          <p:cNvPr id="74" name="Rectangle 73"/>
          <p:cNvSpPr/>
          <p:nvPr/>
        </p:nvSpPr>
        <p:spPr>
          <a:xfrm>
            <a:off x="7062788" y="1828800"/>
            <a:ext cx="481012"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6</a:t>
            </a:r>
          </a:p>
        </p:txBody>
      </p:sp>
      <p:sp>
        <p:nvSpPr>
          <p:cNvPr id="75" name="Rectangle 74"/>
          <p:cNvSpPr/>
          <p:nvPr/>
        </p:nvSpPr>
        <p:spPr>
          <a:xfrm>
            <a:off x="7596188" y="1828800"/>
            <a:ext cx="481012"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7</a:t>
            </a:r>
          </a:p>
        </p:txBody>
      </p:sp>
      <p:sp>
        <p:nvSpPr>
          <p:cNvPr id="78" name="Rectangle 77"/>
          <p:cNvSpPr/>
          <p:nvPr/>
        </p:nvSpPr>
        <p:spPr>
          <a:xfrm>
            <a:off x="5486400" y="1828800"/>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3</a:t>
            </a:r>
          </a:p>
        </p:txBody>
      </p:sp>
      <p:sp>
        <p:nvSpPr>
          <p:cNvPr id="79" name="Rectangle 78"/>
          <p:cNvSpPr/>
          <p:nvPr/>
        </p:nvSpPr>
        <p:spPr>
          <a:xfrm>
            <a:off x="5995988" y="1828800"/>
            <a:ext cx="481012"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1</a:t>
            </a:r>
          </a:p>
        </p:txBody>
      </p:sp>
      <p:sp>
        <p:nvSpPr>
          <p:cNvPr id="80" name="Rectangle 79"/>
          <p:cNvSpPr/>
          <p:nvPr/>
        </p:nvSpPr>
        <p:spPr>
          <a:xfrm>
            <a:off x="6553200" y="1828800"/>
            <a:ext cx="481013"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5</a:t>
            </a:r>
          </a:p>
        </p:txBody>
      </p:sp>
      <p:sp>
        <p:nvSpPr>
          <p:cNvPr id="81" name="Rectangle 80"/>
          <p:cNvSpPr/>
          <p:nvPr/>
        </p:nvSpPr>
        <p:spPr>
          <a:xfrm>
            <a:off x="7072313" y="1828800"/>
            <a:ext cx="481012"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7</a:t>
            </a:r>
          </a:p>
        </p:txBody>
      </p:sp>
      <p:sp>
        <p:nvSpPr>
          <p:cNvPr id="82" name="Multiply 81"/>
          <p:cNvSpPr/>
          <p:nvPr/>
        </p:nvSpPr>
        <p:spPr>
          <a:xfrm>
            <a:off x="755650" y="2819400"/>
            <a:ext cx="311150" cy="288925"/>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Multiply 82"/>
          <p:cNvSpPr/>
          <p:nvPr/>
        </p:nvSpPr>
        <p:spPr>
          <a:xfrm>
            <a:off x="755650" y="3040063"/>
            <a:ext cx="311150" cy="288925"/>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4" name="Picture 2" descr="C:\Users\cse\AppData\Local\Microsoft\Windows\Temporary Internet Files\Content.IE5\0XMJ8R9X\MC90043471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163" y="1870075"/>
            <a:ext cx="2238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84"/>
          <p:cNvSpPr/>
          <p:nvPr/>
        </p:nvSpPr>
        <p:spPr>
          <a:xfrm>
            <a:off x="6596063" y="2284413"/>
            <a:ext cx="481012"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1</a:t>
            </a:r>
          </a:p>
        </p:txBody>
      </p:sp>
      <p:sp>
        <p:nvSpPr>
          <p:cNvPr id="86" name="Rectangle 85"/>
          <p:cNvSpPr/>
          <p:nvPr/>
        </p:nvSpPr>
        <p:spPr>
          <a:xfrm>
            <a:off x="914400" y="4178300"/>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87" name="Multiply 86"/>
          <p:cNvSpPr/>
          <p:nvPr/>
        </p:nvSpPr>
        <p:spPr>
          <a:xfrm>
            <a:off x="755650" y="2114550"/>
            <a:ext cx="311150" cy="288925"/>
          </a:xfrm>
          <a:prstGeom prst="mathMultiply">
            <a:avLst/>
          </a:prstGeom>
          <a:gradFill flip="none" rotWithShape="1">
            <a:gsLst>
              <a:gs pos="0">
                <a:srgbClr val="C94643">
                  <a:shade val="30000"/>
                  <a:satMod val="115000"/>
                </a:srgbClr>
              </a:gs>
              <a:gs pos="50000">
                <a:srgbClr val="C94643">
                  <a:shade val="67500"/>
                  <a:satMod val="115000"/>
                </a:srgbClr>
              </a:gs>
              <a:gs pos="100000">
                <a:srgbClr val="C9464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8" name="Picture 2" descr="C:\Users\cse\AppData\Local\Microsoft\Windows\Temporary Internet Files\Content.IE5\0XMJ8R9X\MC90043471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688" y="2590800"/>
            <a:ext cx="2254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p:cNvSpPr/>
          <p:nvPr/>
        </p:nvSpPr>
        <p:spPr>
          <a:xfrm>
            <a:off x="914400" y="5537200"/>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90" name="Rectangle 89"/>
          <p:cNvSpPr/>
          <p:nvPr/>
        </p:nvSpPr>
        <p:spPr>
          <a:xfrm>
            <a:off x="7138988" y="2286000"/>
            <a:ext cx="481012" cy="268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n</a:t>
            </a:r>
            <a:r>
              <a:rPr lang="en-US" sz="1400" b="1" baseline="-25000" dirty="0">
                <a:solidFill>
                  <a:schemeClr val="tx1"/>
                </a:solidFill>
                <a:latin typeface="Times New Roman" pitchFamily="18" charset="0"/>
                <a:cs typeface="Times New Roman" pitchFamily="18" charset="0"/>
              </a:rPr>
              <a:t>2</a:t>
            </a:r>
          </a:p>
        </p:txBody>
      </p:sp>
      <p:pic>
        <p:nvPicPr>
          <p:cNvPr id="91" name="Picture 2" descr="C:\Users\cse\AppData\Local\Microsoft\Windows\Temporary Internet Files\Content.IE5\0XMJ8R9X\MC90043471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8425" y="4114800"/>
            <a:ext cx="2254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descr="C:\Users\cse\AppData\Local\Microsoft\Windows\Temporary Internet Files\Content.IE5\0XMJ8R9X\MC90043471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4108450"/>
            <a:ext cx="2238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lowchart: Connector 92"/>
          <p:cNvSpPr/>
          <p:nvPr/>
        </p:nvSpPr>
        <p:spPr>
          <a:xfrm flipH="1" flipV="1">
            <a:off x="3803650" y="5499100"/>
            <a:ext cx="209550" cy="211138"/>
          </a:xfrm>
          <a:prstGeom prst="flowChartConnector">
            <a:avLst/>
          </a:prstGeom>
          <a:noFill/>
          <a:ln w="57150">
            <a:solidFill>
              <a:srgbClr val="A7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94" name="Flowchart: Connector 93"/>
          <p:cNvSpPr/>
          <p:nvPr/>
        </p:nvSpPr>
        <p:spPr>
          <a:xfrm flipH="1" flipV="1">
            <a:off x="1314450" y="4114800"/>
            <a:ext cx="209550" cy="209550"/>
          </a:xfrm>
          <a:prstGeom prst="flowChartConnector">
            <a:avLst/>
          </a:prstGeom>
          <a:noFill/>
          <a:ln w="57150">
            <a:solidFill>
              <a:srgbClr val="A7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95" name="Flowchart: Connector 94"/>
          <p:cNvSpPr/>
          <p:nvPr/>
        </p:nvSpPr>
        <p:spPr>
          <a:xfrm flipH="1" flipV="1">
            <a:off x="1600200" y="4108450"/>
            <a:ext cx="209550" cy="209550"/>
          </a:xfrm>
          <a:prstGeom prst="flowChartConnector">
            <a:avLst/>
          </a:prstGeom>
          <a:noFill/>
          <a:ln w="57150">
            <a:solidFill>
              <a:srgbClr val="A7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pic>
        <p:nvPicPr>
          <p:cNvPr id="99" name="Picture 2" descr="C:\Users\cse\AppData\Local\Microsoft\Windows\Temporary Internet Files\Content.IE5\0XMJ8R9X\MC90043471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6988" y="5476875"/>
            <a:ext cx="2238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54"/>
          <p:cNvSpPr/>
          <p:nvPr/>
        </p:nvSpPr>
        <p:spPr>
          <a:xfrm>
            <a:off x="3866852" y="2667000"/>
            <a:ext cx="1289135"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Pass Object</a:t>
            </a:r>
          </a:p>
        </p:txBody>
      </p:sp>
      <p:sp>
        <p:nvSpPr>
          <p:cNvPr id="57" name="Rectangle 56"/>
          <p:cNvSpPr/>
          <p:nvPr/>
        </p:nvSpPr>
        <p:spPr>
          <a:xfrm>
            <a:off x="5456238" y="2667000"/>
            <a:ext cx="2849562" cy="338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5486400" y="2703513"/>
            <a:ext cx="481013"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1</a:t>
            </a:r>
          </a:p>
        </p:txBody>
      </p:sp>
      <p:sp>
        <p:nvSpPr>
          <p:cNvPr id="59" name="Rectangle 58"/>
          <p:cNvSpPr/>
          <p:nvPr/>
        </p:nvSpPr>
        <p:spPr>
          <a:xfrm>
            <a:off x="6019800" y="2703513"/>
            <a:ext cx="481013"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2</a:t>
            </a:r>
          </a:p>
        </p:txBody>
      </p:sp>
      <p:sp>
        <p:nvSpPr>
          <p:cNvPr id="60" name="Rectangle 59"/>
          <p:cNvSpPr/>
          <p:nvPr/>
        </p:nvSpPr>
        <p:spPr>
          <a:xfrm>
            <a:off x="6589713" y="2690813"/>
            <a:ext cx="481012" cy="269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8</a:t>
            </a:r>
          </a:p>
        </p:txBody>
      </p:sp>
      <p:sp>
        <p:nvSpPr>
          <p:cNvPr id="61" name="Rectangle 60"/>
          <p:cNvSpPr/>
          <p:nvPr/>
        </p:nvSpPr>
        <p:spPr>
          <a:xfrm>
            <a:off x="3560642" y="3048000"/>
            <a:ext cx="162095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Marked Object</a:t>
            </a:r>
          </a:p>
        </p:txBody>
      </p:sp>
      <p:sp>
        <p:nvSpPr>
          <p:cNvPr id="62" name="Rectangle 61"/>
          <p:cNvSpPr/>
          <p:nvPr/>
        </p:nvSpPr>
        <p:spPr>
          <a:xfrm>
            <a:off x="5486400" y="3124200"/>
            <a:ext cx="2849563" cy="338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5516563" y="3160713"/>
            <a:ext cx="481012"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1</a:t>
            </a:r>
          </a:p>
        </p:txBody>
      </p:sp>
      <p:sp>
        <p:nvSpPr>
          <p:cNvPr id="96" name="Rectangle 95"/>
          <p:cNvSpPr/>
          <p:nvPr/>
        </p:nvSpPr>
        <p:spPr>
          <a:xfrm>
            <a:off x="6049963" y="3160713"/>
            <a:ext cx="481012"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2</a:t>
            </a:r>
          </a:p>
        </p:txBody>
      </p:sp>
      <p:sp>
        <p:nvSpPr>
          <p:cNvPr id="97" name="Rectangle 96"/>
          <p:cNvSpPr/>
          <p:nvPr/>
        </p:nvSpPr>
        <p:spPr>
          <a:xfrm>
            <a:off x="6619875" y="3160713"/>
            <a:ext cx="481013"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8</a:t>
            </a:r>
          </a:p>
        </p:txBody>
      </p:sp>
      <p:sp>
        <p:nvSpPr>
          <p:cNvPr id="98" name="Rectangle 97"/>
          <p:cNvSpPr/>
          <p:nvPr/>
        </p:nvSpPr>
        <p:spPr>
          <a:xfrm>
            <a:off x="5486400" y="2703513"/>
            <a:ext cx="481013" cy="268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O</a:t>
            </a:r>
            <a:r>
              <a:rPr lang="en-US" sz="1400" b="1" baseline="-25000" dirty="0">
                <a:solidFill>
                  <a:schemeClr val="tx1"/>
                </a:solidFill>
                <a:latin typeface="Times New Roman" pitchFamily="18" charset="0"/>
                <a:cs typeface="Times New Roman" pitchFamily="18" charset="0"/>
              </a:rPr>
              <a:t>8</a:t>
            </a:r>
          </a:p>
        </p:txBody>
      </p:sp>
    </p:spTree>
    <p:custDataLst>
      <p:tags r:id="rId1"/>
    </p:custDataLst>
    <p:extLst>
      <p:ext uri="{BB962C8B-B14F-4D97-AF65-F5344CB8AC3E}">
        <p14:creationId xmlns:p14="http://schemas.microsoft.com/office/powerpoint/2010/main" val="803693711"/>
      </p:ext>
    </p:extLst>
  </p:cSld>
  <p:clrMapOvr>
    <a:masterClrMapping/>
  </p:clrMapOvr>
  <mc:AlternateContent xmlns:mc="http://schemas.openxmlformats.org/markup-compatibility/2006" xmlns:p14="http://schemas.microsoft.com/office/powerpoint/2010/main">
    <mc:Choice Requires="p14">
      <p:transition spd="slow" p14:dur="2000" advTm="190961"/>
    </mc:Choice>
    <mc:Fallback xmlns="">
      <p:transition spd="slow" advTm="19096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7"/>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nodeType="click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barn(inVertical)">
                                      <p:cBhvr>
                                        <p:cTn id="65" dur="500"/>
                                        <p:tgtEl>
                                          <p:spTgt spid="83"/>
                                        </p:tgtEl>
                                      </p:cBhvr>
                                    </p:animEffect>
                                  </p:childTnLst>
                                </p:cTn>
                              </p:par>
                              <p:par>
                                <p:cTn id="66" presetID="16" presetClass="entr" presetSubtype="21"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barn(inVertical)">
                                      <p:cBhvr>
                                        <p:cTn id="68" dur="500"/>
                                        <p:tgtEl>
                                          <p:spTgt spid="82"/>
                                        </p:tgtEl>
                                      </p:cBhvr>
                                    </p:animEffect>
                                  </p:childTnLst>
                                </p:cTn>
                              </p:par>
                              <p:par>
                                <p:cTn id="69" presetID="16" presetClass="entr" presetSubtype="21" fill="hold" nodeType="with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barn(inVertical)">
                                      <p:cBhvr>
                                        <p:cTn id="71" dur="500"/>
                                        <p:tgtEl>
                                          <p:spTgt spid="8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fade">
                                      <p:cBhvr>
                                        <p:cTn id="76" dur="500"/>
                                        <p:tgtEl>
                                          <p:spTgt spid="94"/>
                                        </p:tgtEl>
                                      </p:cBhvr>
                                    </p:animEffect>
                                  </p:childTnLst>
                                </p:cTn>
                              </p:par>
                            </p:childTnLst>
                          </p:cTn>
                        </p:par>
                        <p:par>
                          <p:cTn id="77" fill="hold" nodeType="afterGroup">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78"/>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xit" presetSubtype="0" fill="hold" grpId="2" nodeType="clickEffect">
                                  <p:stCondLst>
                                    <p:cond delay="0"/>
                                  </p:stCondLst>
                                  <p:childTnLst>
                                    <p:animEffect transition="out" filter="fade">
                                      <p:cBhvr>
                                        <p:cTn id="100" dur="500"/>
                                        <p:tgtEl>
                                          <p:spTgt spid="79"/>
                                        </p:tgtEl>
                                      </p:cBhvr>
                                    </p:animEffect>
                                    <p:set>
                                      <p:cBhvr>
                                        <p:cTn id="101" dur="1" fill="hold">
                                          <p:stCondLst>
                                            <p:cond delay="499"/>
                                          </p:stCondLst>
                                        </p:cTn>
                                        <p:tgtEl>
                                          <p:spTgt spid="79"/>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80"/>
                                        </p:tgtEl>
                                      </p:cBhvr>
                                    </p:animEffect>
                                    <p:set>
                                      <p:cBhvr>
                                        <p:cTn id="104" dur="1" fill="hold">
                                          <p:stCondLst>
                                            <p:cond delay="499"/>
                                          </p:stCondLst>
                                        </p:cTn>
                                        <p:tgtEl>
                                          <p:spTgt spid="8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81"/>
                                        </p:tgtEl>
                                      </p:cBhvr>
                                    </p:animEffect>
                                    <p:set>
                                      <p:cBhvr>
                                        <p:cTn id="107" dur="1" fill="hold">
                                          <p:stCondLst>
                                            <p:cond delay="499"/>
                                          </p:stCondLst>
                                        </p:cTn>
                                        <p:tgtEl>
                                          <p:spTgt spid="81"/>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7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74"/>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6" presetClass="entr" presetSubtype="21" fill="hold" nodeType="click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barn(inVertical)">
                                      <p:cBhvr>
                                        <p:cTn id="122" dur="500"/>
                                        <p:tgtEl>
                                          <p:spTgt spid="87"/>
                                        </p:tgtEl>
                                      </p:cBhvr>
                                    </p:animEffect>
                                  </p:childTnLst>
                                </p:cTn>
                              </p:par>
                              <p:par>
                                <p:cTn id="123" presetID="16" presetClass="entr" presetSubtype="21" fill="hold" nodeType="with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barn(inVertical)">
                                      <p:cBhvr>
                                        <p:cTn id="125" dur="500"/>
                                        <p:tgtEl>
                                          <p:spTgt spid="88"/>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93"/>
                                        </p:tgtEl>
                                        <p:attrNameLst>
                                          <p:attrName>style.visibility</p:attrName>
                                        </p:attrNameLst>
                                      </p:cBhvr>
                                      <p:to>
                                        <p:strVal val="visible"/>
                                      </p:to>
                                    </p:set>
                                    <p:animEffect transition="in" filter="fade">
                                      <p:cBhvr>
                                        <p:cTn id="130" dur="500"/>
                                        <p:tgtEl>
                                          <p:spTgt spid="93"/>
                                        </p:tgtEl>
                                      </p:cBhvr>
                                    </p:animEffect>
                                  </p:childTnLst>
                                </p:cTn>
                              </p:par>
                              <p:par>
                                <p:cTn id="131" presetID="1"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xit" presetSubtype="0" fill="hold" grpId="1" nodeType="clickEffect">
                                  <p:stCondLst>
                                    <p:cond delay="0"/>
                                  </p:stCondLst>
                                  <p:childTnLst>
                                    <p:animEffect transition="out" filter="fade">
                                      <p:cBhvr>
                                        <p:cTn id="136" dur="500"/>
                                        <p:tgtEl>
                                          <p:spTgt spid="79"/>
                                        </p:tgtEl>
                                      </p:cBhvr>
                                    </p:animEffect>
                                    <p:set>
                                      <p:cBhvr>
                                        <p:cTn id="137" dur="1" fill="hold">
                                          <p:stCondLst>
                                            <p:cond delay="499"/>
                                          </p:stCondLst>
                                        </p:cTn>
                                        <p:tgtEl>
                                          <p:spTgt spid="79"/>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xit" presetSubtype="0" fill="hold" grpId="1" nodeType="clickEffect">
                                  <p:stCondLst>
                                    <p:cond delay="0"/>
                                  </p:stCondLst>
                                  <p:childTnLst>
                                    <p:animEffect transition="out" filter="fade">
                                      <p:cBhvr>
                                        <p:cTn id="141" dur="500"/>
                                        <p:tgtEl>
                                          <p:spTgt spid="71"/>
                                        </p:tgtEl>
                                      </p:cBhvr>
                                    </p:animEffect>
                                    <p:set>
                                      <p:cBhvr>
                                        <p:cTn id="142" dur="1" fill="hold">
                                          <p:stCondLst>
                                            <p:cond delay="499"/>
                                          </p:stCondLst>
                                        </p:cTn>
                                        <p:tgtEl>
                                          <p:spTgt spid="71"/>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5"/>
                                        </p:tgtEl>
                                        <p:attrNameLst>
                                          <p:attrName>style.visibility</p:attrName>
                                        </p:attrNameLst>
                                      </p:cBhvr>
                                      <p:to>
                                        <p:strVal val="visible"/>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6" presetClass="entr" presetSubtype="21" fill="hold" nodeType="clickEffect">
                                  <p:stCondLst>
                                    <p:cond delay="0"/>
                                  </p:stCondLst>
                                  <p:childTnLst>
                                    <p:set>
                                      <p:cBhvr>
                                        <p:cTn id="152" dur="1" fill="hold">
                                          <p:stCondLst>
                                            <p:cond delay="0"/>
                                          </p:stCondLst>
                                        </p:cTn>
                                        <p:tgtEl>
                                          <p:spTgt spid="91"/>
                                        </p:tgtEl>
                                        <p:attrNameLst>
                                          <p:attrName>style.visibility</p:attrName>
                                        </p:attrNameLst>
                                      </p:cBhvr>
                                      <p:to>
                                        <p:strVal val="visible"/>
                                      </p:to>
                                    </p:set>
                                    <p:animEffect transition="in" filter="barn(inVertical)">
                                      <p:cBhvr>
                                        <p:cTn id="153" dur="500"/>
                                        <p:tgtEl>
                                          <p:spTgt spid="91"/>
                                        </p:tgtEl>
                                      </p:cBhvr>
                                    </p:animEffect>
                                  </p:childTnLst>
                                </p:cTn>
                              </p:par>
                              <p:par>
                                <p:cTn id="154" presetID="16" presetClass="entr" presetSubtype="21" fill="hold" nodeType="withEffect">
                                  <p:stCondLst>
                                    <p:cond delay="0"/>
                                  </p:stCondLst>
                                  <p:childTnLst>
                                    <p:set>
                                      <p:cBhvr>
                                        <p:cTn id="155" dur="1" fill="hold">
                                          <p:stCondLst>
                                            <p:cond delay="0"/>
                                          </p:stCondLst>
                                        </p:cTn>
                                        <p:tgtEl>
                                          <p:spTgt spid="92"/>
                                        </p:tgtEl>
                                        <p:attrNameLst>
                                          <p:attrName>style.visibility</p:attrName>
                                        </p:attrNameLst>
                                      </p:cBhvr>
                                      <p:to>
                                        <p:strVal val="visible"/>
                                      </p:to>
                                    </p:set>
                                    <p:animEffect transition="in" filter="barn(inVertical)">
                                      <p:cBhvr>
                                        <p:cTn id="156" dur="500"/>
                                        <p:tgtEl>
                                          <p:spTgt spid="9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xit" presetSubtype="0" fill="hold" grpId="2" nodeType="clickEffect">
                                  <p:stCondLst>
                                    <p:cond delay="0"/>
                                  </p:stCondLst>
                                  <p:childTnLst>
                                    <p:animEffect transition="out" filter="fade">
                                      <p:cBhvr>
                                        <p:cTn id="160" dur="500"/>
                                        <p:tgtEl>
                                          <p:spTgt spid="58"/>
                                        </p:tgtEl>
                                      </p:cBhvr>
                                    </p:animEffect>
                                    <p:set>
                                      <p:cBhvr>
                                        <p:cTn id="161" dur="1" fill="hold">
                                          <p:stCondLst>
                                            <p:cond delay="499"/>
                                          </p:stCondLst>
                                        </p:cTn>
                                        <p:tgtEl>
                                          <p:spTgt spid="58"/>
                                        </p:tgtEl>
                                        <p:attrNameLst>
                                          <p:attrName>style.visibility</p:attrName>
                                        </p:attrNameLst>
                                      </p:cBhvr>
                                      <p:to>
                                        <p:strVal val="hidden"/>
                                      </p:to>
                                    </p:set>
                                  </p:childTnLst>
                                </p:cTn>
                              </p:par>
                              <p:par>
                                <p:cTn id="162" presetID="10" presetClass="exit" presetSubtype="0" fill="hold" grpId="2" nodeType="withEffect">
                                  <p:stCondLst>
                                    <p:cond delay="0"/>
                                  </p:stCondLst>
                                  <p:childTnLst>
                                    <p:animEffect transition="out" filter="fade">
                                      <p:cBhvr>
                                        <p:cTn id="163" dur="500"/>
                                        <p:tgtEl>
                                          <p:spTgt spid="59"/>
                                        </p:tgtEl>
                                      </p:cBhvr>
                                    </p:animEffect>
                                    <p:set>
                                      <p:cBhvr>
                                        <p:cTn id="164" dur="1" fill="hold">
                                          <p:stCondLst>
                                            <p:cond delay="499"/>
                                          </p:stCondLst>
                                        </p:cTn>
                                        <p:tgtEl>
                                          <p:spTgt spid="59"/>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60"/>
                                        </p:tgtEl>
                                      </p:cBhvr>
                                    </p:animEffect>
                                    <p:set>
                                      <p:cBhvr>
                                        <p:cTn id="167" dur="1" fill="hold">
                                          <p:stCondLst>
                                            <p:cond delay="499"/>
                                          </p:stCondLst>
                                        </p:cTn>
                                        <p:tgtEl>
                                          <p:spTgt spid="60"/>
                                        </p:tgtEl>
                                        <p:attrNameLst>
                                          <p:attrName>style.visibility</p:attrName>
                                        </p:attrNameLst>
                                      </p:cBhvr>
                                      <p:to>
                                        <p:strVal val="hidden"/>
                                      </p:to>
                                    </p:set>
                                  </p:childTnLst>
                                </p:cTn>
                              </p:par>
                              <p:par>
                                <p:cTn id="168" presetID="1" presetClass="entr" presetSubtype="0" fill="hold" grpId="0" nodeType="withEffect">
                                  <p:stCondLst>
                                    <p:cond delay="0"/>
                                  </p:stCondLst>
                                  <p:childTnLst>
                                    <p:set>
                                      <p:cBhvr>
                                        <p:cTn id="169" dur="1" fill="hold">
                                          <p:stCondLst>
                                            <p:cond delay="0"/>
                                          </p:stCondLst>
                                        </p:cTn>
                                        <p:tgtEl>
                                          <p:spTgt spid="77"/>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96"/>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98"/>
                                        </p:tgtEl>
                                        <p:attrNameLst>
                                          <p:attrName>style.visibility</p:attrName>
                                        </p:attrNameLst>
                                      </p:cBhvr>
                                      <p:to>
                                        <p:strVal val="visible"/>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xit" presetSubtype="0" fill="hold" grpId="1" nodeType="clickEffect">
                                  <p:stCondLst>
                                    <p:cond delay="0"/>
                                  </p:stCondLst>
                                  <p:childTnLst>
                                    <p:animEffect transition="out" filter="fade">
                                      <p:cBhvr>
                                        <p:cTn id="177" dur="500"/>
                                        <p:tgtEl>
                                          <p:spTgt spid="72"/>
                                        </p:tgtEl>
                                      </p:cBhvr>
                                    </p:animEffect>
                                    <p:set>
                                      <p:cBhvr>
                                        <p:cTn id="178" dur="1" fill="hold">
                                          <p:stCondLst>
                                            <p:cond delay="499"/>
                                          </p:stCondLst>
                                        </p:cTn>
                                        <p:tgtEl>
                                          <p:spTgt spid="72"/>
                                        </p:tgtEl>
                                        <p:attrNameLst>
                                          <p:attrName>style.visibility</p:attrName>
                                        </p:attrNameLst>
                                      </p:cBhvr>
                                      <p:to>
                                        <p:strVal val="hidden"/>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8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0"/>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0" presetClass="exit" presetSubtype="0" fill="hold" grpId="1" nodeType="clickEffect">
                                  <p:stCondLst>
                                    <p:cond delay="0"/>
                                  </p:stCondLst>
                                  <p:childTnLst>
                                    <p:animEffect transition="out" filter="fade">
                                      <p:cBhvr>
                                        <p:cTn id="188" dur="500"/>
                                        <p:tgtEl>
                                          <p:spTgt spid="73"/>
                                        </p:tgtEl>
                                      </p:cBhvr>
                                    </p:animEffect>
                                    <p:set>
                                      <p:cBhvr>
                                        <p:cTn id="189" dur="1" fill="hold">
                                          <p:stCondLst>
                                            <p:cond delay="499"/>
                                          </p:stCondLst>
                                        </p:cTn>
                                        <p:tgtEl>
                                          <p:spTgt spid="73"/>
                                        </p:tgtEl>
                                        <p:attrNameLst>
                                          <p:attrName>style.visibility</p:attrName>
                                        </p:attrNameLst>
                                      </p:cBhvr>
                                      <p:to>
                                        <p:strVal val="hidden"/>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6" presetClass="entr" presetSubtype="21" fill="hold" nodeType="clickEffect">
                                  <p:stCondLst>
                                    <p:cond delay="0"/>
                                  </p:stCondLst>
                                  <p:childTnLst>
                                    <p:set>
                                      <p:cBhvr>
                                        <p:cTn id="193" dur="1" fill="hold">
                                          <p:stCondLst>
                                            <p:cond delay="0"/>
                                          </p:stCondLst>
                                        </p:cTn>
                                        <p:tgtEl>
                                          <p:spTgt spid="99"/>
                                        </p:tgtEl>
                                        <p:attrNameLst>
                                          <p:attrName>style.visibility</p:attrName>
                                        </p:attrNameLst>
                                      </p:cBhvr>
                                      <p:to>
                                        <p:strVal val="visible"/>
                                      </p:to>
                                    </p:set>
                                    <p:animEffect transition="in" filter="barn(inVertical)">
                                      <p:cBhvr>
                                        <p:cTn id="194" dur="500"/>
                                        <p:tgtEl>
                                          <p:spTgt spid="99"/>
                                        </p:tgtEl>
                                      </p:cBhvr>
                                    </p:animEffect>
                                  </p:childTnLst>
                                </p:cTn>
                              </p:par>
                              <p:par>
                                <p:cTn id="195" presetID="10" presetClass="exit" presetSubtype="0" fill="hold" grpId="1" nodeType="withEffect">
                                  <p:stCondLst>
                                    <p:cond delay="0"/>
                                  </p:stCondLst>
                                  <p:childTnLst>
                                    <p:animEffect transition="out" filter="fade">
                                      <p:cBhvr>
                                        <p:cTn id="196" dur="500"/>
                                        <p:tgtEl>
                                          <p:spTgt spid="98"/>
                                        </p:tgtEl>
                                      </p:cBhvr>
                                    </p:animEffect>
                                    <p:set>
                                      <p:cBhvr>
                                        <p:cTn id="197" dur="1" fill="hold">
                                          <p:stCondLst>
                                            <p:cond delay="499"/>
                                          </p:stCondLst>
                                        </p:cTn>
                                        <p:tgtEl>
                                          <p:spTgt spid="98"/>
                                        </p:tgtEl>
                                        <p:attrNameLst>
                                          <p:attrName>style.visibility</p:attrName>
                                        </p:attrNameLst>
                                      </p:cBhvr>
                                      <p:to>
                                        <p:strVal val="hidden"/>
                                      </p:to>
                                    </p:set>
                                  </p:childTnLst>
                                </p:cTn>
                              </p:par>
                              <p:par>
                                <p:cTn id="198" presetID="1" presetClass="entr" presetSubtype="0" fill="hold" grpId="0" nodeType="withEffect">
                                  <p:stCondLst>
                                    <p:cond delay="0"/>
                                  </p:stCondLst>
                                  <p:childTnLst>
                                    <p:set>
                                      <p:cBhvr>
                                        <p:cTn id="199" dur="1" fill="hold">
                                          <p:stCondLst>
                                            <p:cond delay="0"/>
                                          </p:stCondLst>
                                        </p:cTn>
                                        <p:tgtEl>
                                          <p:spTgt spid="97"/>
                                        </p:tgtEl>
                                        <p:attrNameLst>
                                          <p:attrName>style.visibility</p:attrName>
                                        </p:attrNameLst>
                                      </p:cBhvr>
                                      <p:to>
                                        <p:strVal val="visible"/>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0" presetClass="exit" presetSubtype="0" fill="hold" grpId="1" nodeType="clickEffect">
                                  <p:stCondLst>
                                    <p:cond delay="0"/>
                                  </p:stCondLst>
                                  <p:childTnLst>
                                    <p:animEffect transition="out" filter="fade">
                                      <p:cBhvr>
                                        <p:cTn id="203" dur="500"/>
                                        <p:tgtEl>
                                          <p:spTgt spid="58"/>
                                        </p:tgtEl>
                                      </p:cBhvr>
                                    </p:animEffect>
                                    <p:set>
                                      <p:cBhvr>
                                        <p:cTn id="204" dur="1" fill="hold">
                                          <p:stCondLst>
                                            <p:cond delay="499"/>
                                          </p:stCondLst>
                                        </p:cTn>
                                        <p:tgtEl>
                                          <p:spTgt spid="58"/>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59"/>
                                        </p:tgtEl>
                                      </p:cBhvr>
                                    </p:animEffect>
                                    <p:set>
                                      <p:cBhvr>
                                        <p:cTn id="207"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54" grpId="0" animBg="1"/>
      <p:bldP spid="56" grpId="0" animBg="1"/>
      <p:bldP spid="33" grpId="0" animBg="1"/>
      <p:bldP spid="63" grpId="0" animBg="1"/>
      <p:bldP spid="64" grpId="0" animBg="1"/>
      <p:bldP spid="64" grpId="1" animBg="1"/>
      <p:bldP spid="65" grpId="0" animBg="1"/>
      <p:bldP spid="65" grpId="1" animBg="1"/>
      <p:bldP spid="66" grpId="0" animBg="1"/>
      <p:bldP spid="67" grpId="0" animBg="1"/>
      <p:bldP spid="68" grpId="0" animBg="1"/>
      <p:bldP spid="69" grpId="0" animBg="1"/>
      <p:bldP spid="70" grpId="0" animBg="1"/>
      <p:bldP spid="71" grpId="0" animBg="1"/>
      <p:bldP spid="71" grpId="1" animBg="1"/>
      <p:bldP spid="72" grpId="0" animBg="1"/>
      <p:bldP spid="72" grpId="1" animBg="1"/>
      <p:bldP spid="73" grpId="0" animBg="1"/>
      <p:bldP spid="73" grpId="1" animBg="1"/>
      <p:bldP spid="74" grpId="0" animBg="1"/>
      <p:bldP spid="75" grpId="0" uiExpand="1" animBg="1"/>
      <p:bldP spid="78" grpId="0" animBg="1"/>
      <p:bldP spid="78" grpId="1" animBg="1"/>
      <p:bldP spid="79" grpId="0" animBg="1"/>
      <p:bldP spid="79" grpId="1" animBg="1"/>
      <p:bldP spid="79" grpId="2" animBg="1"/>
      <p:bldP spid="80" grpId="0" animBg="1"/>
      <p:bldP spid="80" grpId="1" animBg="1"/>
      <p:bldP spid="81" grpId="0" animBg="1"/>
      <p:bldP spid="81" grpId="1" animBg="1"/>
      <p:bldP spid="85" grpId="0" animBg="1"/>
      <p:bldP spid="86" grpId="0" animBg="1"/>
      <p:bldP spid="89" grpId="0" animBg="1"/>
      <p:bldP spid="90" grpId="0" animBg="1"/>
      <p:bldP spid="93" grpId="0" animBg="1"/>
      <p:bldP spid="94" grpId="0" animBg="1"/>
      <p:bldP spid="95" grpId="0" animBg="1"/>
      <p:bldP spid="58" grpId="0" animBg="1"/>
      <p:bldP spid="58" grpId="1" animBg="1"/>
      <p:bldP spid="58" grpId="2" animBg="1"/>
      <p:bldP spid="59" grpId="0" animBg="1"/>
      <p:bldP spid="59" grpId="1" animBg="1"/>
      <p:bldP spid="59" grpId="2" animBg="1"/>
      <p:bldP spid="60" grpId="0" animBg="1"/>
      <p:bldP spid="60" grpId="1" animBg="1"/>
      <p:bldP spid="77" grpId="0" animBg="1"/>
      <p:bldP spid="96" grpId="0" animBg="1"/>
      <p:bldP spid="97" grpId="0" animBg="1"/>
      <p:bldP spid="98" grpId="0" animBg="1"/>
      <p:bldP spid="9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2.4|4.2|18.2|19.6|4.1"/>
</p:tagLst>
</file>

<file path=ppt/tags/tag10.xml><?xml version="1.0" encoding="utf-8"?>
<p:tagLst xmlns:a="http://schemas.openxmlformats.org/drawingml/2006/main" xmlns:r="http://schemas.openxmlformats.org/officeDocument/2006/relationships" xmlns:p="http://schemas.openxmlformats.org/presentationml/2006/main">
  <p:tag name="TIMING" val="|0"/>
</p:tagLst>
</file>

<file path=ppt/tags/tag11.xml><?xml version="1.0" encoding="utf-8"?>
<p:tagLst xmlns:a="http://schemas.openxmlformats.org/drawingml/2006/main" xmlns:r="http://schemas.openxmlformats.org/officeDocument/2006/relationships" xmlns:p="http://schemas.openxmlformats.org/presentationml/2006/main">
  <p:tag name="TIMING" val="|0"/>
</p:tagLst>
</file>

<file path=ppt/tags/tag12.xml><?xml version="1.0" encoding="utf-8"?>
<p:tagLst xmlns:a="http://schemas.openxmlformats.org/drawingml/2006/main" xmlns:r="http://schemas.openxmlformats.org/officeDocument/2006/relationships" xmlns:p="http://schemas.openxmlformats.org/presentationml/2006/main">
  <p:tag name="TIMING" val="|0.3|0.6|0.4|0.2|0.1|0.1|0.1|0.1|0.1|0.1|0.2|0.2|0.2|0.2|0.3|0.2|0.5|1|1"/>
</p:tagLst>
</file>

<file path=ppt/tags/tag2.xml><?xml version="1.0" encoding="utf-8"?>
<p:tagLst xmlns:a="http://schemas.openxmlformats.org/drawingml/2006/main" xmlns:r="http://schemas.openxmlformats.org/officeDocument/2006/relationships" xmlns:p="http://schemas.openxmlformats.org/presentationml/2006/main">
  <p:tag name="TIMING" val="|3.3|15.6|24.6|16.1|7|14.2|16.5"/>
</p:tagLst>
</file>

<file path=ppt/tags/tag3.xml><?xml version="1.0" encoding="utf-8"?>
<p:tagLst xmlns:a="http://schemas.openxmlformats.org/drawingml/2006/main" xmlns:r="http://schemas.openxmlformats.org/officeDocument/2006/relationships" xmlns:p="http://schemas.openxmlformats.org/presentationml/2006/main">
  <p:tag name="TIMING" val="|2.7|27.3|6.9|12.5|5.3|12.2"/>
</p:tagLst>
</file>

<file path=ppt/tags/tag4.xml><?xml version="1.0" encoding="utf-8"?>
<p:tagLst xmlns:a="http://schemas.openxmlformats.org/drawingml/2006/main" xmlns:r="http://schemas.openxmlformats.org/officeDocument/2006/relationships" xmlns:p="http://schemas.openxmlformats.org/presentationml/2006/main">
  <p:tag name="TIMING" val="|4|32.4|4|10.1|8.4|8.5"/>
</p:tagLst>
</file>

<file path=ppt/tags/tag5.xml><?xml version="1.0" encoding="utf-8"?>
<p:tagLst xmlns:a="http://schemas.openxmlformats.org/drawingml/2006/main" xmlns:r="http://schemas.openxmlformats.org/officeDocument/2006/relationships" xmlns:p="http://schemas.openxmlformats.org/presentationml/2006/main">
  <p:tag name="TIMING" val="|2.2|14.2|3.9|9.8|17.9"/>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1.5|10.9|9.6|5.4|2|19.2|1.2|6.4|12.5|6|11|6|4.3|4.2|7.6|20.6|3.8|2|12.6|5.9|7.5|0.7|0.7|18.9|8.4"/>
</p:tagLst>
</file>

<file path=ppt/tags/tag8.xml><?xml version="1.0" encoding="utf-8"?>
<p:tagLst xmlns:a="http://schemas.openxmlformats.org/drawingml/2006/main" xmlns:r="http://schemas.openxmlformats.org/officeDocument/2006/relationships" xmlns:p="http://schemas.openxmlformats.org/presentationml/2006/main">
  <p:tag name="TIMING" val="|9.6|3|5.8|3.8|1.8|1|9.9|9|0.5|0.5|0.8|10.8|1.3|12.2|11.4|9.6"/>
</p:tagLst>
</file>

<file path=ppt/tags/tag9.xml><?xml version="1.0" encoding="utf-8"?>
<p:tagLst xmlns:a="http://schemas.openxmlformats.org/drawingml/2006/main" xmlns:r="http://schemas.openxmlformats.org/officeDocument/2006/relationships" xmlns:p="http://schemas.openxmlformats.org/presentationml/2006/main">
  <p:tag name="TIMING" val="|1.1|37.3|6|12.6|2.8|2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4076</TotalTime>
  <Words>2298</Words>
  <Application>Microsoft Office PowerPoint</Application>
  <PresentationFormat>On-screen Show (4:3)</PresentationFormat>
  <Paragraphs>277</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Outline</vt:lpstr>
      <vt:lpstr>Motivation</vt:lpstr>
      <vt:lpstr>PowerPoint Presentation</vt:lpstr>
      <vt:lpstr>Problem Statement</vt:lpstr>
      <vt:lpstr>Problem Statement</vt:lpstr>
      <vt:lpstr>Example</vt:lpstr>
      <vt:lpstr>SK Search On Road Network</vt:lpstr>
      <vt:lpstr>Example</vt:lpstr>
      <vt:lpstr>Enhancement of Signature Technique</vt:lpstr>
      <vt:lpstr>Diversified SK Search On Road Network</vt:lpstr>
      <vt:lpstr>Incremental Diversified SK Search</vt:lpstr>
      <vt:lpstr>Incremental Diversified SK Search</vt:lpstr>
      <vt:lpstr>Example</vt:lpstr>
      <vt:lpstr>Experimental Setting</vt:lpstr>
      <vt:lpstr>Algorithms Evaluated</vt:lpstr>
      <vt:lpstr>SK Search on Diff. Dataset</vt:lpstr>
      <vt:lpstr> </vt:lpstr>
      <vt:lpstr>Diversified SK Search on Diff. Dataset</vt:lpstr>
      <vt:lpstr>Conclusion</vt:lpstr>
      <vt:lpstr>PowerPoint Presentation</vt:lpstr>
      <vt:lpstr>Evaluation on different parameter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cyzhang</dc:creator>
  <cp:lastModifiedBy>cyzhang</cp:lastModifiedBy>
  <cp:revision>71</cp:revision>
  <dcterms:created xsi:type="dcterms:W3CDTF">2006-08-16T00:00:00Z</dcterms:created>
  <dcterms:modified xsi:type="dcterms:W3CDTF">2014-04-28T05:29:06Z</dcterms:modified>
</cp:coreProperties>
</file>