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303" r:id="rId10"/>
    <p:sldId id="266" r:id="rId11"/>
    <p:sldId id="301" r:id="rId12"/>
    <p:sldId id="267" r:id="rId13"/>
    <p:sldId id="268" r:id="rId14"/>
    <p:sldId id="270" r:id="rId15"/>
    <p:sldId id="271" r:id="rId16"/>
    <p:sldId id="297" r:id="rId17"/>
    <p:sldId id="272" r:id="rId18"/>
    <p:sldId id="273" r:id="rId19"/>
    <p:sldId id="274" r:id="rId20"/>
    <p:sldId id="277" r:id="rId21"/>
    <p:sldId id="276" r:id="rId22"/>
    <p:sldId id="278" r:id="rId23"/>
    <p:sldId id="279" r:id="rId24"/>
    <p:sldId id="280" r:id="rId25"/>
    <p:sldId id="299" r:id="rId26"/>
    <p:sldId id="281" r:id="rId27"/>
    <p:sldId id="282" r:id="rId28"/>
    <p:sldId id="283" r:id="rId29"/>
    <p:sldId id="284" r:id="rId30"/>
    <p:sldId id="285" r:id="rId31"/>
    <p:sldId id="300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302" r:id="rId40"/>
    <p:sldId id="296" r:id="rId4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67" autoAdjust="0"/>
  </p:normalViewPr>
  <p:slideViewPr>
    <p:cSldViewPr>
      <p:cViewPr varScale="1">
        <p:scale>
          <a:sx n="56" d="100"/>
          <a:sy n="56" d="100"/>
        </p:scale>
        <p:origin x="-1554" y="-96"/>
      </p:cViewPr>
      <p:guideLst>
        <p:guide orient="horz" pos="1706"/>
        <p:guide pos="15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DE38B-37C9-48F9-94C2-750BD8AB4031}" type="datetimeFigureOut">
              <a:rPr lang="en-US" smtClean="0"/>
              <a:pPr/>
              <a:t>3/19/2010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7650-73E6-45F4-9603-25D61392527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8BC0359-7F96-4408-8221-692B78AC386D}" type="datetimeFigureOut">
              <a:rPr lang="en-US" smtClean="0"/>
              <a:pPr/>
              <a:t>3/19/2010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88ED1F-6306-489D-A9C8-565C8AF9398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39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8ED1F-6306-489D-A9C8-565C8AF9398D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B010E-56CA-479A-A0D6-4B8F6AAAC698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77BFF-917A-4209-B567-156248999CEA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3043-F213-462C-AB2E-8120549D897C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366C-0E99-4716-81EB-C58248C580C5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C14A-7E7F-4189-B38E-2CC641D6941B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9087-29C7-4F63-8703-F522A971ADEB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08A9-7C86-4EE4-B454-ECD7F3CD3E8E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6241-E07B-41C6-B1C8-8AC79811B831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99D5-B940-49C5-BBEC-732E8B21E4E9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2E7E-519E-4267-9F07-F5CE5C69C414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D5EC-EEEB-4A4F-ADBB-53426F876808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AA73F-61E2-4D17-B09B-4700A5F385C8}" type="datetime1">
              <a:rPr lang="en-US" smtClean="0"/>
              <a:pPr/>
              <a:t>3/19/2010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D2080-A4D6-4D4A-8EEC-EFA02A2F7AB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215238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Quantile-Based KNN over Multi-Valued Objects</a:t>
            </a:r>
            <a:endParaRPr lang="en-AU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071942"/>
            <a:ext cx="8143932" cy="20002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Wenjie Zhang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Xuemin Lin, Muhammad Aamir Cheema, Ying Zhang, Wei Wang 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The University of New South Wales, Australia</a:t>
            </a:r>
            <a:endParaRPr lang="en-AU" sz="24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565401"/>
            <a:ext cx="2714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Applications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GIS</a:t>
            </a:r>
            <a:endParaRPr lang="en-US" dirty="0" smtClean="0"/>
          </a:p>
          <a:p>
            <a:r>
              <a:rPr lang="en-US" dirty="0" smtClean="0"/>
              <a:t>Location based service</a:t>
            </a:r>
          </a:p>
          <a:p>
            <a:r>
              <a:rPr lang="en-US" dirty="0" smtClean="0"/>
              <a:t>Radio Frequency Identify Device</a:t>
            </a:r>
          </a:p>
          <a:p>
            <a:r>
              <a:rPr lang="en-US" dirty="0" smtClean="0"/>
              <a:t>…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Contributions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 between two multi-value objects</a:t>
            </a:r>
          </a:p>
          <a:p>
            <a:pPr lvl="1"/>
            <a:r>
              <a:rPr lang="en-US" dirty="0" err="1" smtClean="0"/>
              <a:t>Quantile</a:t>
            </a:r>
            <a:r>
              <a:rPr lang="en-US" dirty="0" smtClean="0"/>
              <a:t> distance</a:t>
            </a:r>
          </a:p>
          <a:p>
            <a:pPr lvl="1"/>
            <a:r>
              <a:rPr lang="en-US" dirty="0" err="1" smtClean="0"/>
              <a:t>Quantile</a:t>
            </a:r>
            <a:r>
              <a:rPr lang="en-US" dirty="0" smtClean="0"/>
              <a:t> group-base distance</a:t>
            </a:r>
          </a:p>
          <a:p>
            <a:endParaRPr lang="en-US" dirty="0" smtClean="0"/>
          </a:p>
          <a:p>
            <a:r>
              <a:rPr lang="en-US" dirty="0" smtClean="0"/>
              <a:t>KNN processing</a:t>
            </a:r>
          </a:p>
          <a:p>
            <a:pPr lvl="1"/>
            <a:r>
              <a:rPr lang="en-US" dirty="0" smtClean="0"/>
              <a:t>Linear time algorithm for </a:t>
            </a:r>
            <a:r>
              <a:rPr lang="en-US" dirty="0" err="1" smtClean="0"/>
              <a:t>quantile</a:t>
            </a:r>
            <a:r>
              <a:rPr lang="en-US" dirty="0" smtClean="0"/>
              <a:t> distance </a:t>
            </a:r>
          </a:p>
          <a:p>
            <a:pPr lvl="1"/>
            <a:r>
              <a:rPr lang="en-US" dirty="0" smtClean="0"/>
              <a:t>Pruning Techniques on object &amp; instance level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Preliminaries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/>
          </a:bodyPr>
          <a:lstStyle/>
          <a:p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The first element in a sorted list with the cumulative weight not smaller than </a:t>
            </a:r>
            <a:r>
              <a:rPr lang="el-GR" sz="2400" i="1" dirty="0" smtClean="0">
                <a:solidFill>
                  <a:srgbClr val="0000FF"/>
                </a:solidFill>
              </a:rPr>
              <a:t>Φ</a:t>
            </a:r>
            <a:r>
              <a:rPr lang="en-US" sz="2400" dirty="0" smtClean="0"/>
              <a:t>, where </a:t>
            </a:r>
            <a:r>
              <a:rPr lang="el-GR" sz="2400" i="1" dirty="0" smtClean="0">
                <a:solidFill>
                  <a:srgbClr val="0000FF"/>
                </a:solidFill>
              </a:rPr>
              <a:t>Φ</a:t>
            </a:r>
            <a:r>
              <a:rPr lang="en-US" sz="2400" dirty="0" smtClean="0"/>
              <a:t> is a number in (0, 1].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4282" y="3671902"/>
            <a:ext cx="8229600" cy="111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Sorted elements:</a:t>
            </a:r>
            <a:r>
              <a:rPr lang="en-US" sz="2400" dirty="0" smtClean="0">
                <a:solidFill>
                  <a:srgbClr val="0000FF"/>
                </a:solidFill>
              </a:rPr>
              <a:t>      </a:t>
            </a:r>
            <a:r>
              <a:rPr lang="en-US" sz="2400" dirty="0" smtClean="0"/>
              <a:t> 3       6       7       8       8       10       13       15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Weights: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.10    .15    .20   .15     .10    .05      .10.     </a:t>
            </a:r>
            <a:r>
              <a:rPr lang="en-US" sz="2400" dirty="0" smtClean="0">
                <a:solidFill>
                  <a:srgbClr val="0000FF"/>
                </a:solidFill>
              </a:rPr>
              <a:t>.15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071934" y="4857760"/>
            <a:ext cx="1000132" cy="428628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48554" y="5643578"/>
            <a:ext cx="1695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0.5-quantile</a:t>
            </a:r>
            <a:endParaRPr lang="en-AU" sz="2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6858016" y="4786322"/>
            <a:ext cx="928694" cy="500066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06074" y="5643578"/>
            <a:ext cx="1695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0.8-quantile</a:t>
            </a: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3393273" y="4107661"/>
            <a:ext cx="428628" cy="12144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928662" y="5000636"/>
            <a:ext cx="3206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Cumulative weight: 0.45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 animBg="1"/>
      <p:bldP spid="1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Preliminaries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Multi-valued Object:</a:t>
            </a:r>
            <a:r>
              <a:rPr lang="en-US" dirty="0" smtClean="0"/>
              <a:t> </a:t>
            </a:r>
            <a:endParaRPr lang="en-AU" dirty="0" smtClean="0"/>
          </a:p>
          <a:p>
            <a:pPr lvl="1"/>
            <a:r>
              <a:rPr lang="en-US" sz="2400" dirty="0" smtClean="0"/>
              <a:t>A set of weighted  instances in d-dimensional space</a:t>
            </a:r>
          </a:p>
          <a:p>
            <a:pPr lvl="1"/>
            <a:r>
              <a:rPr lang="en-US" sz="2400" dirty="0" smtClean="0"/>
              <a:t>The sum of the weights equals to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Quantile Distances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85860"/>
            <a:ext cx="8229600" cy="500066"/>
          </a:xfrm>
        </p:spPr>
        <p:txBody>
          <a:bodyPr>
            <a:normAutofit fontScale="92500" lnSpcReduction="20000"/>
          </a:bodyPr>
          <a:lstStyle/>
          <a:p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distance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70598"/>
            <a:ext cx="2133600" cy="365125"/>
          </a:xfrm>
        </p:spPr>
        <p:txBody>
          <a:bodyPr/>
          <a:lstStyle/>
          <a:p>
            <a:fld id="{881D2080-A4D6-4D4A-8EEC-EFA02A2F7AB2}" type="slidenum">
              <a:rPr lang="en-AU" smtClean="0"/>
              <a:pPr/>
              <a:t>14</a:t>
            </a:fld>
            <a:endParaRPr lang="en-A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857364"/>
            <a:ext cx="46039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42876" y="4386282"/>
            <a:ext cx="8929718" cy="111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/>
              <a:t>Instance pairs:</a:t>
            </a:r>
            <a:r>
              <a:rPr lang="en-US" sz="2400" dirty="0" smtClean="0">
                <a:solidFill>
                  <a:srgbClr val="0000FF"/>
                </a:solidFill>
              </a:rPr>
              <a:t>     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Weights: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1/8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en-US" sz="2400" dirty="0" smtClean="0">
                <a:solidFill>
                  <a:srgbClr val="0000FF"/>
                </a:solidFill>
              </a:rPr>
              <a:t>1/8          1/8           1/4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1/8         1/4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 flipV="1">
            <a:off x="3143240" y="5429264"/>
            <a:ext cx="714380" cy="35719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57422" y="5715016"/>
            <a:ext cx="1850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0.25-quantile</a:t>
            </a:r>
            <a:endParaRPr lang="en-AU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3639479" y="2893215"/>
            <a:ext cx="1785950" cy="7143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77380" y="5715016"/>
            <a:ext cx="1695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0.5-quantile</a:t>
            </a:r>
            <a:endParaRPr lang="en-AU" sz="2400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215074" y="5357827"/>
            <a:ext cx="428628" cy="35718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71736" y="2714620"/>
            <a:ext cx="2357454" cy="15001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98446" y="2500306"/>
            <a:ext cx="644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½ </a:t>
            </a:r>
            <a:endParaRPr lang="en-AU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5941" y="3643314"/>
            <a:ext cx="5116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¼</a:t>
            </a:r>
            <a:endParaRPr lang="en-AU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74569" y="1649544"/>
            <a:ext cx="5116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¼</a:t>
            </a:r>
            <a:endParaRPr lang="en-AU" sz="4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82808" y="3643314"/>
            <a:ext cx="644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½ </a:t>
            </a:r>
            <a:endParaRPr lang="en-AU" sz="4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0478" y="2565250"/>
            <a:ext cx="644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½ </a:t>
            </a:r>
            <a:endParaRPr lang="en-A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Quantile Distances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3286148"/>
          </a:xfrm>
        </p:spPr>
        <p:txBody>
          <a:bodyPr>
            <a:normAutofit/>
          </a:bodyPr>
          <a:lstStyle/>
          <a:p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group-base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distance</a:t>
            </a:r>
          </a:p>
          <a:p>
            <a:pPr lvl="1"/>
            <a:r>
              <a:rPr lang="en-US" sz="2400" i="1" dirty="0" smtClean="0"/>
              <a:t>Candidate group</a:t>
            </a:r>
            <a:r>
              <a:rPr lang="en-US" sz="2400" dirty="0" smtClean="0"/>
              <a:t>:  a subset </a:t>
            </a:r>
            <a:r>
              <a:rPr lang="en-US" sz="2400" i="1" dirty="0" smtClean="0">
                <a:solidFill>
                  <a:srgbClr val="0000FF"/>
                </a:solidFill>
              </a:rPr>
              <a:t>S’</a:t>
            </a:r>
            <a:r>
              <a:rPr lang="en-US" sz="2400" dirty="0" smtClean="0"/>
              <a:t> of elements set </a:t>
            </a:r>
            <a:r>
              <a:rPr lang="en-US" sz="2400" i="1" dirty="0" smtClean="0">
                <a:solidFill>
                  <a:srgbClr val="0000FF"/>
                </a:solidFill>
              </a:rPr>
              <a:t>Q x U</a:t>
            </a:r>
            <a:r>
              <a:rPr lang="en-US" sz="2400" dirty="0" smtClean="0"/>
              <a:t> such that the total weights of elements in is not smaller than </a:t>
            </a:r>
            <a:r>
              <a:rPr lang="el-GR" sz="2400" i="1" dirty="0" smtClean="0">
                <a:solidFill>
                  <a:srgbClr val="0000FF"/>
                </a:solidFill>
              </a:rPr>
              <a:t>Φ</a:t>
            </a:r>
            <a:r>
              <a:rPr lang="en-US" sz="2400" dirty="0" smtClean="0"/>
              <a:t>. </a:t>
            </a:r>
          </a:p>
          <a:p>
            <a:pPr lvl="1">
              <a:buNone/>
            </a:pPr>
            <a:r>
              <a:rPr lang="en-US" sz="2400" i="1" dirty="0" smtClean="0"/>
              <a:t> 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The minimal total weighted distance among all candidate groups, namely with the minimal </a:t>
            </a:r>
          </a:p>
          <a:p>
            <a:pPr lvl="1">
              <a:buNone/>
            </a:pP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15</a:t>
            </a:fld>
            <a:endParaRPr lang="en-A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6080" y="4214818"/>
            <a:ext cx="453049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Quantile Distances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29"/>
          </a:xfrm>
        </p:spPr>
        <p:txBody>
          <a:bodyPr/>
          <a:lstStyle/>
          <a:p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group-base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16</a:t>
            </a:fld>
            <a:endParaRPr lang="en-AU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2876" y="3671902"/>
            <a:ext cx="8929718" cy="1114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/>
              <a:t>Instance pairs:</a:t>
            </a:r>
            <a:r>
              <a:rPr lang="en-US" sz="2400" dirty="0" smtClean="0">
                <a:solidFill>
                  <a:srgbClr val="0000FF"/>
                </a:solidFill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    (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)  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   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u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)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Weights: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        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1/8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en-US" sz="2400" dirty="0" smtClean="0">
                <a:solidFill>
                  <a:srgbClr val="0000FF"/>
                </a:solidFill>
              </a:rPr>
              <a:t>1/8          1/8           1/4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1/8         1/4</a:t>
            </a: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2844" y="2743209"/>
            <a:ext cx="1533508" cy="757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</a:t>
            </a:r>
            <a:r>
              <a:rPr lang="en-US" sz="3200" dirty="0" smtClean="0"/>
              <a:t> = 0.5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14546" y="3714752"/>
            <a:ext cx="1071570" cy="857256"/>
          </a:xfrm>
          <a:prstGeom prst="roundRect">
            <a:avLst/>
          </a:prstGeom>
          <a:solidFill>
            <a:srgbClr val="FFC000">
              <a:alpha val="3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ounded Rectangle 13"/>
          <p:cNvSpPr/>
          <p:nvPr/>
        </p:nvSpPr>
        <p:spPr>
          <a:xfrm>
            <a:off x="3357554" y="3714752"/>
            <a:ext cx="1071570" cy="857256"/>
          </a:xfrm>
          <a:prstGeom prst="roundRect">
            <a:avLst/>
          </a:prstGeom>
          <a:solidFill>
            <a:srgbClr val="FFC000">
              <a:alpha val="3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ounded Rectangle 14"/>
          <p:cNvSpPr/>
          <p:nvPr/>
        </p:nvSpPr>
        <p:spPr>
          <a:xfrm>
            <a:off x="5643570" y="3714752"/>
            <a:ext cx="1071570" cy="857256"/>
          </a:xfrm>
          <a:prstGeom prst="roundRect">
            <a:avLst/>
          </a:prstGeom>
          <a:solidFill>
            <a:srgbClr val="FFC000">
              <a:alpha val="3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Rounded Rectangle 15"/>
          <p:cNvSpPr/>
          <p:nvPr/>
        </p:nvSpPr>
        <p:spPr>
          <a:xfrm>
            <a:off x="4500562" y="3714752"/>
            <a:ext cx="1071570" cy="857256"/>
          </a:xfrm>
          <a:prstGeom prst="roundRect">
            <a:avLst/>
          </a:prstGeom>
          <a:solidFill>
            <a:srgbClr val="FFC000">
              <a:alpha val="3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ounded Rectangle 16"/>
          <p:cNvSpPr/>
          <p:nvPr/>
        </p:nvSpPr>
        <p:spPr>
          <a:xfrm>
            <a:off x="6786578" y="3714752"/>
            <a:ext cx="1071570" cy="857256"/>
          </a:xfrm>
          <a:prstGeom prst="roundRect">
            <a:avLst/>
          </a:prstGeom>
          <a:solidFill>
            <a:srgbClr val="FFC000">
              <a:alpha val="38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4" grpId="1" animBg="1"/>
      <p:bldP spid="14" grpId="2" animBg="1"/>
      <p:bldP spid="15" grpId="0" animBg="1"/>
      <p:bldP spid="15" grpId="1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Problem Definition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Given a set of multi-valued objects, a multi-valued query object and </a:t>
            </a:r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i="1" dirty="0" smtClean="0">
                <a:solidFill>
                  <a:srgbClr val="0000FF"/>
                </a:solidFill>
              </a:rPr>
              <a:t> in </a:t>
            </a:r>
            <a:r>
              <a:rPr lang="en-US" dirty="0" smtClean="0">
                <a:solidFill>
                  <a:srgbClr val="0000FF"/>
                </a:solidFill>
              </a:rPr>
              <a:t>(0, 1]</a:t>
            </a:r>
            <a:r>
              <a:rPr lang="en-US" i="1" dirty="0" smtClean="0"/>
              <a:t>,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retrieve </a:t>
            </a:r>
            <a:r>
              <a:rPr lang="en-US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 objects with smallest </a:t>
            </a:r>
            <a:r>
              <a:rPr lang="el-GR" i="1" u="sng" dirty="0" smtClean="0">
                <a:solidFill>
                  <a:srgbClr val="0000FF"/>
                </a:solidFill>
              </a:rPr>
              <a:t>Φ</a:t>
            </a:r>
            <a:r>
              <a:rPr lang="en-US" u="sng" dirty="0" smtClean="0">
                <a:solidFill>
                  <a:srgbClr val="0000FF"/>
                </a:solidFill>
              </a:rPr>
              <a:t>-quantile </a:t>
            </a:r>
            <a:r>
              <a:rPr lang="en-US" u="sng" dirty="0" smtClean="0"/>
              <a:t>distance</a:t>
            </a:r>
            <a:r>
              <a:rPr lang="en-AU" dirty="0" smtClean="0"/>
              <a:t> </a:t>
            </a:r>
            <a:r>
              <a:rPr lang="en-US" dirty="0" smtClean="0"/>
              <a:t>and </a:t>
            </a:r>
            <a:r>
              <a:rPr lang="el-GR" i="1" u="sng" dirty="0" smtClean="0">
                <a:solidFill>
                  <a:srgbClr val="0000FF"/>
                </a:solidFill>
              </a:rPr>
              <a:t>Φ</a:t>
            </a:r>
            <a:r>
              <a:rPr lang="en-US" u="sng" dirty="0" smtClean="0">
                <a:solidFill>
                  <a:srgbClr val="0000FF"/>
                </a:solidFill>
              </a:rPr>
              <a:t>-quantile </a:t>
            </a:r>
            <a:r>
              <a:rPr lang="en-US" u="sng" dirty="0" smtClean="0"/>
              <a:t>group-base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distance</a:t>
            </a:r>
            <a:r>
              <a:rPr lang="en-AU" dirty="0" smtClean="0"/>
              <a:t> </a:t>
            </a:r>
            <a:r>
              <a:rPr lang="en-US" dirty="0" smtClean="0"/>
              <a:t>to the query object.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Framework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Seeding</a:t>
            </a:r>
          </a:p>
          <a:p>
            <a:pPr lvl="1"/>
            <a:r>
              <a:rPr lang="en-US" sz="2400" dirty="0" smtClean="0"/>
              <a:t>Select k objects and compute quantile distance --- k seeds are selected based on mean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Challenge</a:t>
            </a:r>
            <a:r>
              <a:rPr lang="en-US" sz="2400" dirty="0" smtClean="0"/>
              <a:t>:  efficient computation of quantile distances</a:t>
            </a:r>
          </a:p>
          <a:p>
            <a:r>
              <a:rPr lang="en-US" dirty="0" smtClean="0"/>
              <a:t>Refinement:</a:t>
            </a:r>
          </a:p>
          <a:p>
            <a:pPr lvl="1"/>
            <a:r>
              <a:rPr lang="en-US" sz="2400" dirty="0" smtClean="0"/>
              <a:t>Determine the final solution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Challenge</a:t>
            </a:r>
            <a:r>
              <a:rPr lang="en-US" sz="2400" dirty="0" smtClean="0"/>
              <a:t>:  efficient pruning techniques</a:t>
            </a:r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Distance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Multi-value objects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V</a:t>
            </a:r>
          </a:p>
          <a:p>
            <a:pPr lvl="1"/>
            <a:r>
              <a:rPr lang="en-US" sz="2400" dirty="0" smtClean="0"/>
              <a:t>Overall </a:t>
            </a:r>
            <a:r>
              <a:rPr lang="en-US" sz="2400" dirty="0" smtClean="0">
                <a:solidFill>
                  <a:srgbClr val="0000FF"/>
                </a:solidFill>
              </a:rPr>
              <a:t>m=|U|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* |V|</a:t>
            </a:r>
            <a:r>
              <a:rPr lang="en-US" sz="2400" dirty="0" smtClean="0"/>
              <a:t> instance pairs</a:t>
            </a:r>
          </a:p>
          <a:p>
            <a:pPr lvl="1"/>
            <a:r>
              <a:rPr lang="en-US" sz="2400" dirty="0" smtClean="0"/>
              <a:t>Existing:  Disk-based </a:t>
            </a:r>
            <a:r>
              <a:rPr lang="en-US" sz="2400" dirty="0" err="1" smtClean="0"/>
              <a:t>Quantile</a:t>
            </a:r>
            <a:r>
              <a:rPr lang="en-US" sz="2400" dirty="0" smtClean="0"/>
              <a:t> computation: </a:t>
            </a:r>
            <a:r>
              <a:rPr lang="en-US" sz="2400" dirty="0" smtClean="0">
                <a:solidFill>
                  <a:srgbClr val="FF0000"/>
                </a:solidFill>
              </a:rPr>
              <a:t>O(</a:t>
            </a:r>
            <a:r>
              <a:rPr lang="en-US" sz="2400" dirty="0" err="1" smtClean="0">
                <a:solidFill>
                  <a:srgbClr val="FF0000"/>
                </a:solidFill>
              </a:rPr>
              <a:t>mlogm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 with pruning</a:t>
            </a:r>
          </a:p>
          <a:p>
            <a:pPr lvl="1">
              <a:buNone/>
            </a:pPr>
            <a:r>
              <a:rPr lang="en-US" sz="2400" dirty="0" smtClean="0"/>
              <a:t>                                                               ---  </a:t>
            </a:r>
            <a:r>
              <a:rPr lang="en-US" sz="2400" dirty="0" err="1" smtClean="0"/>
              <a:t>Yiu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 EDBT 06</a:t>
            </a:r>
          </a:p>
          <a:p>
            <a:pPr lvl="1"/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Our contribution: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O(m)</a:t>
            </a:r>
            <a:r>
              <a:rPr lang="en-US" sz="2400" dirty="0" smtClean="0"/>
              <a:t> algorithm with pruning</a:t>
            </a:r>
          </a:p>
          <a:p>
            <a:pPr lvl="1">
              <a:buNone/>
            </a:pPr>
            <a:r>
              <a:rPr lang="en-US" sz="2000" dirty="0" smtClean="0"/>
              <a:t>      </a:t>
            </a:r>
            <a:r>
              <a:rPr lang="en-US" sz="2400" dirty="0" smtClean="0"/>
              <a:t>Basic Idea: index instances by R-tree; prune entry pairs at higher levels using bounding techniques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KNN Query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828668"/>
          </a:xfrm>
        </p:spPr>
        <p:txBody>
          <a:bodyPr/>
          <a:lstStyle/>
          <a:p>
            <a:r>
              <a:rPr lang="en-US" dirty="0" smtClean="0"/>
              <a:t>Find </a:t>
            </a:r>
            <a:r>
              <a:rPr lang="en-US" i="1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 objects closest to query </a:t>
            </a:r>
            <a:r>
              <a:rPr lang="en-US" i="1" dirty="0" smtClean="0">
                <a:solidFill>
                  <a:srgbClr val="0000FF"/>
                </a:solidFill>
              </a:rPr>
              <a:t>q</a:t>
            </a:r>
            <a:endParaRPr lang="en-AU" i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2071670" y="2571744"/>
            <a:ext cx="4357718" cy="27146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392430" y="3558468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3560046" y="3237840"/>
            <a:ext cx="369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q</a:t>
            </a:r>
            <a:endParaRPr lang="en-AU" sz="2800" i="1" dirty="0"/>
          </a:p>
        </p:txBody>
      </p:sp>
      <p:sp>
        <p:nvSpPr>
          <p:cNvPr id="8" name="Oval 7"/>
          <p:cNvSpPr/>
          <p:nvPr/>
        </p:nvSpPr>
        <p:spPr>
          <a:xfrm>
            <a:off x="2606612" y="29869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3106678" y="412997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2463736" y="491579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5392694" y="316640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5560310" y="2786058"/>
            <a:ext cx="490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o</a:t>
            </a:r>
            <a:r>
              <a:rPr lang="en-US" sz="2800" i="1" baseline="-25000" dirty="0" smtClean="0"/>
              <a:t>1</a:t>
            </a:r>
            <a:endParaRPr lang="en-AU" sz="2800" i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714612" y="2571744"/>
            <a:ext cx="490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o</a:t>
            </a:r>
            <a:r>
              <a:rPr lang="en-US" sz="2800" i="1" baseline="-25000" dirty="0" smtClean="0"/>
              <a:t>4</a:t>
            </a:r>
            <a:endParaRPr lang="en-AU" sz="2800" i="1" baseline="-25000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2643174" y="366646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o</a:t>
            </a:r>
            <a:r>
              <a:rPr lang="en-US" sz="2800" i="1" baseline="-25000" dirty="0" smtClean="0"/>
              <a:t>2</a:t>
            </a:r>
            <a:endParaRPr lang="en-AU" sz="2800" i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2571736" y="4500570"/>
            <a:ext cx="490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o</a:t>
            </a:r>
            <a:r>
              <a:rPr lang="en-US" sz="2800" i="1" baseline="-25000" dirty="0" smtClean="0"/>
              <a:t>3</a:t>
            </a:r>
            <a:endParaRPr lang="en-AU" sz="2800" i="1" baseline="-250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428860" y="5500702"/>
            <a:ext cx="377669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NN of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AU" sz="3200" b="0" i="1" u="none" strike="noStrike" kern="1200" cap="none" spc="0" normalizeH="0" baseline="-2500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928686"/>
          </a:xfrm>
        </p:spPr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Distance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20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1500166" y="1071546"/>
            <a:ext cx="2286016" cy="1357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4286248" y="1928802"/>
            <a:ext cx="1571636" cy="1357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1500166" y="1071546"/>
            <a:ext cx="135732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3214678" y="1785926"/>
            <a:ext cx="571504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4286248" y="1928802"/>
            <a:ext cx="857256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5357818" y="2714620"/>
            <a:ext cx="500066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3286116" y="1857364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endParaRPr lang="en-AU" sz="2400" baseline="-25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9954" y="1142984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endParaRPr lang="en-AU" sz="2400" baseline="-250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5984" y="118138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0.5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4678" y="132426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0.5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4810" y="196720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  0.4</a:t>
            </a:r>
            <a:endParaRPr lang="en-AU" sz="2400" baseline="-25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71854" y="2753021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endParaRPr lang="en-AU" sz="2400" baseline="-250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56729" y="2252955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0.6</a:t>
            </a:r>
            <a:endParaRPr lang="en-AU" sz="2400" dirty="0">
              <a:solidFill>
                <a:srgbClr val="0000FF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42910" y="4713296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70678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999438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86050" y="4713296"/>
            <a:ext cx="171451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713818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405307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5008" y="4713296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642776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071536" y="464106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14480" y="5499114"/>
            <a:ext cx="335758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642248" y="5426882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999834" y="5425294"/>
            <a:ext cx="14287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1472" y="4000504"/>
            <a:ext cx="1622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(U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, V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)  0.2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86050" y="403890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(U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, V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)   0.3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95155" y="3967467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(U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, V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)   0.3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28860" y="4927610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(U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, V</a:t>
            </a:r>
            <a:r>
              <a:rPr lang="en-US" sz="240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dirty="0" smtClean="0">
                <a:solidFill>
                  <a:srgbClr val="0000FF"/>
                </a:solidFill>
              </a:rPr>
              <a:t>)   0.2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21703" y="1571612"/>
            <a:ext cx="109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Φ</a:t>
            </a:r>
            <a:r>
              <a:rPr lang="en-US" sz="2800" dirty="0" smtClean="0"/>
              <a:t>=0.6</a:t>
            </a:r>
            <a:endParaRPr lang="en-AU" sz="2800" dirty="0"/>
          </a:p>
        </p:txBody>
      </p:sp>
      <p:cxnSp>
        <p:nvCxnSpPr>
          <p:cNvPr id="51" name="Straight Arrow Connector 50"/>
          <p:cNvCxnSpPr>
            <a:stCxn id="40" idx="2"/>
          </p:cNvCxnSpPr>
          <p:nvPr/>
        </p:nvCxnSpPr>
        <p:spPr>
          <a:xfrm rot="5400000">
            <a:off x="6953391" y="2285209"/>
            <a:ext cx="405474" cy="2472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621703" y="2477152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</a:rPr>
              <a:t>Φ</a:t>
            </a:r>
            <a:r>
              <a:rPr lang="en-US" sz="2800" dirty="0" smtClean="0"/>
              <a:t>=0.6 – 0.2</a:t>
            </a:r>
            <a:endParaRPr lang="en-AU" sz="2800" dirty="0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462116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2605256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5534214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1535274" y="5462784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065256" y="4279842"/>
            <a:ext cx="1440000" cy="1588"/>
          </a:xfrm>
          <a:prstGeom prst="line">
            <a:avLst/>
          </a:prstGeom>
          <a:ln w="38100">
            <a:solidFill>
              <a:srgbClr val="0000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071670" y="2967335"/>
            <a:ext cx="1900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9"/>
                </a:solidFill>
              </a:rPr>
              <a:t>lower bound </a:t>
            </a:r>
            <a:endParaRPr lang="en-AU" sz="2400" dirty="0">
              <a:solidFill>
                <a:srgbClr val="000099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1892464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319768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891272" y="5462784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964562" y="4676966"/>
            <a:ext cx="360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352860" y="5208536"/>
            <a:ext cx="1440000" cy="1588"/>
          </a:xfrm>
          <a:prstGeom prst="line">
            <a:avLst/>
          </a:prstGeom>
          <a:ln w="38100">
            <a:solidFill>
              <a:srgbClr val="0000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93289" y="4967599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9"/>
                </a:solidFill>
              </a:rPr>
              <a:t>upper bound </a:t>
            </a:r>
            <a:endParaRPr lang="en-AU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52" grpId="0"/>
      <p:bldP spid="42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00FF"/>
                </a:solidFill>
              </a:rPr>
              <a:t>λ</a:t>
            </a:r>
            <a:r>
              <a:rPr lang="en-US" baseline="-25000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: </a:t>
            </a:r>
            <a:r>
              <a:rPr lang="en-US" sz="2800" dirty="0" smtClean="0"/>
              <a:t>the largest distance of the K seeded objects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Global R-tree</a:t>
            </a:r>
            <a:r>
              <a:rPr lang="en-US" dirty="0" smtClean="0"/>
              <a:t>:  </a:t>
            </a:r>
            <a:r>
              <a:rPr lang="en-US" sz="2800" dirty="0" smtClean="0"/>
              <a:t>indexes the MBB of the multi-value objects set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Local R-tree</a:t>
            </a:r>
            <a:r>
              <a:rPr lang="en-US" dirty="0" smtClean="0"/>
              <a:t>:  </a:t>
            </a:r>
            <a:r>
              <a:rPr lang="en-US" sz="2800" dirty="0" smtClean="0"/>
              <a:t>indexes the instances of multi-value objects (query, object set)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78581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Distance based </a:t>
            </a:r>
            <a:r>
              <a:rPr lang="en-US" dirty="0" smtClean="0"/>
              <a:t>pruning rule on Global R-tree</a:t>
            </a:r>
            <a:endParaRPr lang="en-AU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72264" y="6350023"/>
            <a:ext cx="2133600" cy="365125"/>
          </a:xfrm>
        </p:spPr>
        <p:txBody>
          <a:bodyPr/>
          <a:lstStyle/>
          <a:p>
            <a:fld id="{881D2080-A4D6-4D4A-8EEC-EFA02A2F7AB2}" type="slidenum">
              <a:rPr lang="en-AU" smtClean="0"/>
              <a:pPr/>
              <a:t>22</a:t>
            </a:fld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785786" y="4572008"/>
            <a:ext cx="185738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1497016" y="4915927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AU" sz="3200" dirty="0"/>
          </a:p>
        </p:txBody>
      </p:sp>
      <p:sp>
        <p:nvSpPr>
          <p:cNvPr id="7" name="Rectangle 6"/>
          <p:cNvSpPr/>
          <p:nvPr/>
        </p:nvSpPr>
        <p:spPr>
          <a:xfrm>
            <a:off x="4100538" y="3071810"/>
            <a:ext cx="150019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644190" y="3286124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en-A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43612" y="3191532"/>
            <a:ext cx="2836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0000FF"/>
                </a:solidFill>
              </a:rPr>
              <a:t>global R-tree</a:t>
            </a:r>
            <a:endParaRPr lang="en-AU" sz="2800" dirty="0">
              <a:solidFill>
                <a:srgbClr val="0000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671778" y="4143380"/>
            <a:ext cx="1428760" cy="428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86092" y="3701481"/>
            <a:ext cx="705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≥λ</a:t>
            </a:r>
            <a:r>
              <a:rPr lang="en-US" sz="3200" baseline="-25000" dirty="0" smtClean="0">
                <a:solidFill>
                  <a:srgbClr val="FF0000"/>
                </a:solidFill>
              </a:rPr>
              <a:t>k</a:t>
            </a:r>
            <a:endParaRPr lang="en-AU" sz="32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3957662" y="2928935"/>
            <a:ext cx="1714513" cy="14287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921943" y="3036091"/>
            <a:ext cx="1857388" cy="121444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207170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Weight based </a:t>
            </a:r>
            <a:r>
              <a:rPr lang="en-US" dirty="0" smtClean="0"/>
              <a:t>pruning rule on Global R-tree Entry </a:t>
            </a:r>
            <a:r>
              <a:rPr lang="en-US" dirty="0" smtClean="0">
                <a:solidFill>
                  <a:srgbClr val="0000FF"/>
                </a:solidFill>
              </a:rPr>
              <a:t>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600" dirty="0" smtClean="0"/>
              <a:t>Let </a:t>
            </a:r>
            <a:r>
              <a:rPr lang="el-GR" sz="2600" dirty="0" smtClean="0">
                <a:solidFill>
                  <a:srgbClr val="0000FF"/>
                </a:solidFill>
              </a:rPr>
              <a:t>Ω</a:t>
            </a:r>
            <a:r>
              <a:rPr lang="en-US" sz="2600" dirty="0" smtClean="0"/>
              <a:t> denote the set of entries with minimal distance </a:t>
            </a:r>
            <a:r>
              <a:rPr lang="el-GR" sz="2600" dirty="0" smtClean="0">
                <a:solidFill>
                  <a:srgbClr val="FF0000"/>
                </a:solidFill>
              </a:rPr>
              <a:t>≤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l-GR" sz="2600" dirty="0" smtClean="0">
                <a:solidFill>
                  <a:srgbClr val="FF0000"/>
                </a:solidFill>
              </a:rPr>
              <a:t>λ</a:t>
            </a:r>
            <a:r>
              <a:rPr lang="en-US" sz="2600" baseline="-25000" dirty="0" smtClean="0">
                <a:solidFill>
                  <a:srgbClr val="FF0000"/>
                </a:solidFill>
              </a:rPr>
              <a:t>k</a:t>
            </a:r>
            <a:r>
              <a:rPr lang="en-US" sz="2600" dirty="0" smtClean="0">
                <a:solidFill>
                  <a:srgbClr val="FF0000"/>
                </a:solidFill>
              </a:rPr>
              <a:t>, </a:t>
            </a:r>
            <a:r>
              <a:rPr lang="en-US" sz="2600" dirty="0" smtClean="0"/>
              <a:t>if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the total weight of entries in </a:t>
            </a:r>
            <a:r>
              <a:rPr lang="el-GR" sz="2600" dirty="0" smtClean="0">
                <a:solidFill>
                  <a:srgbClr val="0000FF"/>
                </a:solidFill>
              </a:rPr>
              <a:t>Ω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smtClean="0"/>
              <a:t>is 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≤ </a:t>
            </a:r>
            <a:r>
              <a:rPr lang="el-GR" sz="2600" dirty="0" smtClean="0">
                <a:solidFill>
                  <a:srgbClr val="FF0000"/>
                </a:solidFill>
              </a:rPr>
              <a:t>Φ</a:t>
            </a:r>
            <a:r>
              <a:rPr lang="en-US" sz="2600" dirty="0" smtClean="0"/>
              <a:t>, then every object in E could be pruned.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72264" y="6357958"/>
            <a:ext cx="2133600" cy="365125"/>
          </a:xfrm>
        </p:spPr>
        <p:txBody>
          <a:bodyPr/>
          <a:lstStyle/>
          <a:p>
            <a:fld id="{881D2080-A4D6-4D4A-8EEC-EFA02A2F7AB2}" type="slidenum">
              <a:rPr lang="en-AU" smtClean="0"/>
              <a:pPr/>
              <a:t>23</a:t>
            </a:fld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785786" y="5208623"/>
            <a:ext cx="185738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1357290" y="4623848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AU" sz="3200" dirty="0"/>
          </a:p>
        </p:txBody>
      </p:sp>
      <p:sp>
        <p:nvSpPr>
          <p:cNvPr id="7" name="Rectangle 6"/>
          <p:cNvSpPr/>
          <p:nvPr/>
        </p:nvSpPr>
        <p:spPr>
          <a:xfrm>
            <a:off x="4100538" y="3708425"/>
            <a:ext cx="150019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/>
          <p:cNvSpPr txBox="1"/>
          <p:nvPr/>
        </p:nvSpPr>
        <p:spPr>
          <a:xfrm>
            <a:off x="4644190" y="3922739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en-A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43612" y="3756709"/>
            <a:ext cx="2836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0000FF"/>
                </a:solidFill>
              </a:rPr>
              <a:t>global R-tree</a:t>
            </a:r>
            <a:endParaRPr lang="en-AU" sz="2800" dirty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5786" y="5994441"/>
            <a:ext cx="64294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/>
          <p:cNvSpPr/>
          <p:nvPr/>
        </p:nvSpPr>
        <p:spPr>
          <a:xfrm>
            <a:off x="2071670" y="5208623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TextBox 18"/>
          <p:cNvSpPr txBox="1"/>
          <p:nvPr/>
        </p:nvSpPr>
        <p:spPr>
          <a:xfrm>
            <a:off x="857224" y="5994441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071670" y="5185469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143240" y="5565813"/>
            <a:ext cx="5786478" cy="1214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  </a:t>
            </a:r>
            <a:r>
              <a:rPr lang="en-US" sz="2800" dirty="0" smtClean="0"/>
              <a:t> minimal distance:  </a:t>
            </a:r>
            <a:r>
              <a:rPr lang="en-US" sz="2800" dirty="0" err="1" smtClean="0"/>
              <a:t>mindist</a:t>
            </a:r>
            <a:r>
              <a:rPr lang="en-US" sz="2800" dirty="0" smtClean="0"/>
              <a:t>(Q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E) </a:t>
            </a:r>
            <a:r>
              <a:rPr lang="el-GR" sz="2800" dirty="0" smtClean="0">
                <a:solidFill>
                  <a:srgbClr val="FF0000"/>
                </a:solidFill>
              </a:rPr>
              <a:t>≤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λ</a:t>
            </a:r>
            <a:r>
              <a:rPr lang="en-US" sz="2800" baseline="-25000" dirty="0" smtClean="0">
                <a:solidFill>
                  <a:srgbClr val="FF0000"/>
                </a:solidFill>
              </a:rPr>
              <a:t>k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   weight(Q2) </a:t>
            </a:r>
            <a:r>
              <a:rPr lang="en-US" sz="2800" dirty="0" smtClean="0">
                <a:solidFill>
                  <a:srgbClr val="FF0000"/>
                </a:solidFill>
              </a:rPr>
              <a:t>≤</a:t>
            </a:r>
            <a:r>
              <a:rPr lang="el-GR" sz="2800" dirty="0" smtClean="0">
                <a:solidFill>
                  <a:srgbClr val="FF0000"/>
                </a:solidFill>
              </a:rPr>
              <a:t>Φ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3957662" y="3565550"/>
            <a:ext cx="1714513" cy="14287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921943" y="3672706"/>
            <a:ext cx="1857388" cy="121444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4286280"/>
          </a:xfrm>
        </p:spPr>
        <p:txBody>
          <a:bodyPr/>
          <a:lstStyle/>
          <a:p>
            <a:r>
              <a:rPr lang="en-US" dirty="0" smtClean="0"/>
              <a:t>Pruning on the Local R-tree of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</a:p>
          <a:p>
            <a:pPr lvl="1"/>
            <a:r>
              <a:rPr lang="en-US" dirty="0" smtClean="0"/>
              <a:t>Trim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the local R-tree of both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  <a:r>
              <a:rPr lang="en-US" dirty="0" smtClean="0"/>
              <a:t> by </a:t>
            </a:r>
            <a:r>
              <a:rPr lang="el-GR" dirty="0" smtClean="0">
                <a:solidFill>
                  <a:srgbClr val="0000FF"/>
                </a:solidFill>
              </a:rPr>
              <a:t>λ</a:t>
            </a:r>
            <a:r>
              <a:rPr lang="en-US" baseline="-25000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 level by level.  Discard entries in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with minimal distance to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  <a:r>
              <a:rPr lang="en-US" dirty="0" smtClean="0"/>
              <a:t> larger than </a:t>
            </a:r>
            <a:r>
              <a:rPr lang="el-GR" dirty="0" smtClean="0">
                <a:solidFill>
                  <a:srgbClr val="0000FF"/>
                </a:solidFill>
              </a:rPr>
              <a:t>λ</a:t>
            </a:r>
            <a:r>
              <a:rPr lang="en-US" baseline="-25000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, similarly for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Denote the total weight of remaining entries as </a:t>
            </a:r>
            <a:r>
              <a:rPr lang="en-US" i="1" dirty="0" smtClean="0">
                <a:solidFill>
                  <a:srgbClr val="0000FF"/>
                </a:solidFill>
              </a:rPr>
              <a:t>P</a:t>
            </a:r>
            <a:r>
              <a:rPr lang="en-US" i="1" baseline="-25000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0000FF"/>
                </a:solidFill>
              </a:rPr>
              <a:t>P</a:t>
            </a:r>
            <a:r>
              <a:rPr lang="en-US" i="1" baseline="-25000" dirty="0" smtClean="0">
                <a:solidFill>
                  <a:srgbClr val="0000FF"/>
                </a:solidFill>
              </a:rPr>
              <a:t>U</a:t>
            </a:r>
            <a:r>
              <a:rPr lang="en-US" dirty="0" smtClean="0"/>
              <a:t>, respectively, if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Q</a:t>
            </a:r>
            <a:r>
              <a:rPr lang="en-US" dirty="0" smtClean="0">
                <a:solidFill>
                  <a:srgbClr val="FF0000"/>
                </a:solidFill>
              </a:rPr>
              <a:t> * P</a:t>
            </a:r>
            <a:r>
              <a:rPr lang="en-US" baseline="-25000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 ≤ </a:t>
            </a:r>
            <a:r>
              <a:rPr lang="el-GR" dirty="0" smtClean="0">
                <a:solidFill>
                  <a:srgbClr val="FF0000"/>
                </a:solidFill>
              </a:rPr>
              <a:t>Φ</a:t>
            </a:r>
            <a:r>
              <a:rPr lang="en-US" dirty="0" smtClean="0"/>
              <a:t>, </a:t>
            </a:r>
            <a:r>
              <a:rPr lang="en-US" i="1" dirty="0" smtClean="0"/>
              <a:t>then </a:t>
            </a:r>
            <a:r>
              <a:rPr lang="en-US" i="1" dirty="0" smtClean="0">
                <a:solidFill>
                  <a:srgbClr val="0000FF"/>
                </a:solidFill>
              </a:rPr>
              <a:t>U</a:t>
            </a:r>
            <a:r>
              <a:rPr lang="en-US" i="1" dirty="0" smtClean="0"/>
              <a:t> can be pruned. </a:t>
            </a:r>
            <a:endParaRPr lang="en-AU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229600" cy="757230"/>
          </a:xfrm>
        </p:spPr>
        <p:txBody>
          <a:bodyPr/>
          <a:lstStyle/>
          <a:p>
            <a:r>
              <a:rPr lang="en-US" dirty="0" smtClean="0"/>
              <a:t>Pruning on the Local R-tree of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U</a:t>
            </a:r>
            <a:endParaRPr lang="en-AU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25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785786" y="4572008"/>
            <a:ext cx="185738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3571868" y="2857496"/>
            <a:ext cx="1785950" cy="164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1468412" y="4000504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A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183056" y="2272721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</a:t>
            </a:r>
            <a:endParaRPr lang="en-AU" sz="3200" dirty="0"/>
          </a:p>
        </p:txBody>
      </p:sp>
      <p:sp>
        <p:nvSpPr>
          <p:cNvPr id="9" name="Rectangle 8"/>
          <p:cNvSpPr/>
          <p:nvPr/>
        </p:nvSpPr>
        <p:spPr>
          <a:xfrm>
            <a:off x="785786" y="5429264"/>
            <a:ext cx="78581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2071670" y="4572008"/>
            <a:ext cx="57150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3571868" y="3857628"/>
            <a:ext cx="642942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4643438" y="2857496"/>
            <a:ext cx="714380" cy="57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880180" y="5357826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94626" y="4620292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666262" y="3905912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</a:t>
            </a:r>
            <a:r>
              <a:rPr lang="en-US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737832" y="2905780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</a:t>
            </a:r>
            <a:r>
              <a:rPr lang="en-US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357554" y="4929198"/>
            <a:ext cx="5572164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/>
              <a:t>  </a:t>
            </a:r>
            <a:r>
              <a:rPr lang="en-US" sz="2800" dirty="0" smtClean="0"/>
              <a:t> minimal distance: </a:t>
            </a:r>
            <a:r>
              <a:rPr lang="en-US" sz="2800" dirty="0" err="1" smtClean="0"/>
              <a:t>mindist</a:t>
            </a:r>
            <a:r>
              <a:rPr lang="en-US" sz="2800" dirty="0" smtClean="0"/>
              <a:t>(Q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U) </a:t>
            </a:r>
            <a:r>
              <a:rPr lang="en-US" sz="2800" dirty="0" smtClean="0">
                <a:solidFill>
                  <a:srgbClr val="FF0000"/>
                </a:solidFill>
              </a:rPr>
              <a:t>≥</a:t>
            </a:r>
            <a:r>
              <a:rPr lang="en-US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λ</a:t>
            </a:r>
            <a:r>
              <a:rPr lang="en-US" sz="2800" baseline="-25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 smtClean="0"/>
              <a:t>   minimal distance: </a:t>
            </a:r>
            <a:r>
              <a:rPr lang="en-US" sz="2800" dirty="0" err="1" smtClean="0"/>
              <a:t>mindist</a:t>
            </a:r>
            <a:r>
              <a:rPr lang="en-US" sz="2800" dirty="0" smtClean="0"/>
              <a:t>(Q, U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rgbClr val="FF0000"/>
                </a:solidFill>
              </a:rPr>
              <a:t>≥</a:t>
            </a:r>
            <a:r>
              <a:rPr lang="en-US" sz="2800" dirty="0" smtClean="0"/>
              <a:t> </a:t>
            </a:r>
            <a:r>
              <a:rPr lang="el-GR" sz="2800" dirty="0" smtClean="0">
                <a:solidFill>
                  <a:srgbClr val="FF0000"/>
                </a:solidFill>
              </a:rPr>
              <a:t>λ</a:t>
            </a:r>
            <a:r>
              <a:rPr lang="en-US" sz="2800" baseline="-25000" dirty="0" smtClean="0">
                <a:solidFill>
                  <a:srgbClr val="FF0000"/>
                </a:solidFill>
              </a:rPr>
              <a:t>k</a:t>
            </a:r>
            <a:r>
              <a:rPr lang="en-US" sz="2800" dirty="0" smtClean="0"/>
              <a:t> </a:t>
            </a:r>
          </a:p>
          <a:p>
            <a:pPr marL="342900" indent="-342900">
              <a:spcBef>
                <a:spcPct val="20000"/>
              </a:spcBef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678629" y="5464983"/>
            <a:ext cx="928694" cy="4286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42910" y="5429264"/>
            <a:ext cx="928694" cy="50006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4536281" y="2893216"/>
            <a:ext cx="928694" cy="42862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500562" y="2857497"/>
            <a:ext cx="928694" cy="50006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29124" y="6072206"/>
            <a:ext cx="392909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600" dirty="0" smtClean="0"/>
              <a:t>weight(Q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) * weight(U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 </a:t>
            </a:r>
            <a:r>
              <a:rPr lang="en-US" sz="2600" dirty="0" smtClean="0">
                <a:solidFill>
                  <a:srgbClr val="FF0000"/>
                </a:solidFill>
              </a:rPr>
              <a:t>≤</a:t>
            </a:r>
            <a:r>
              <a:rPr lang="el-GR" sz="2600" dirty="0" smtClean="0">
                <a:solidFill>
                  <a:srgbClr val="FF0000"/>
                </a:solidFill>
              </a:rPr>
              <a:t>Φ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3321835" y="2964653"/>
            <a:ext cx="2143140" cy="135732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286116" y="2928934"/>
            <a:ext cx="2214578" cy="135732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29063"/>
          </a:xfrm>
        </p:spPr>
        <p:txBody>
          <a:bodyPr/>
          <a:lstStyle/>
          <a:p>
            <a:r>
              <a:rPr lang="en-US" dirty="0" smtClean="0"/>
              <a:t>Overall processing</a:t>
            </a:r>
          </a:p>
          <a:p>
            <a:pPr lvl="1"/>
            <a:r>
              <a:rPr lang="en-US" dirty="0" smtClean="0"/>
              <a:t>1. Pruning on </a:t>
            </a:r>
            <a:r>
              <a:rPr lang="en-US" dirty="0" smtClean="0">
                <a:solidFill>
                  <a:srgbClr val="0000FF"/>
                </a:solidFill>
              </a:rPr>
              <a:t>Global R-tree</a:t>
            </a:r>
            <a:r>
              <a:rPr lang="en-US" dirty="0" smtClean="0"/>
              <a:t> based on distance</a:t>
            </a:r>
          </a:p>
          <a:p>
            <a:pPr lvl="1"/>
            <a:r>
              <a:rPr lang="en-US" dirty="0" smtClean="0"/>
              <a:t>2. Pruning on </a:t>
            </a:r>
            <a:r>
              <a:rPr lang="en-US" dirty="0" smtClean="0">
                <a:solidFill>
                  <a:srgbClr val="0000FF"/>
                </a:solidFill>
              </a:rPr>
              <a:t>Global R-tree</a:t>
            </a:r>
            <a:r>
              <a:rPr lang="en-US" dirty="0" smtClean="0"/>
              <a:t> based on weights</a:t>
            </a:r>
          </a:p>
          <a:p>
            <a:pPr lvl="1"/>
            <a:r>
              <a:rPr lang="en-US" dirty="0" smtClean="0"/>
              <a:t>3. Pruning on </a:t>
            </a:r>
            <a:r>
              <a:rPr lang="en-US" dirty="0" smtClean="0">
                <a:solidFill>
                  <a:srgbClr val="0000FF"/>
                </a:solidFill>
              </a:rPr>
              <a:t>Local R-tree</a:t>
            </a:r>
          </a:p>
          <a:p>
            <a:pPr lvl="1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distance computation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</a:t>
            </a:r>
            <a:r>
              <a:rPr lang="en-US" dirty="0" smtClean="0"/>
              <a:t>Distance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</a:t>
            </a:r>
            <a:r>
              <a:rPr lang="en-US" dirty="0" smtClean="0">
                <a:solidFill>
                  <a:srgbClr val="0000FF"/>
                </a:solidFill>
              </a:rPr>
              <a:t>|Q| * |U|</a:t>
            </a:r>
            <a:r>
              <a:rPr lang="en-US" dirty="0" smtClean="0"/>
              <a:t> instance pairs, select a set of pairs such that </a:t>
            </a:r>
          </a:p>
          <a:p>
            <a:pPr lvl="1"/>
            <a:r>
              <a:rPr lang="en-US" dirty="0" smtClean="0"/>
              <a:t>the sum of weights is </a:t>
            </a:r>
            <a:r>
              <a:rPr lang="en-US" dirty="0" smtClean="0">
                <a:solidFill>
                  <a:srgbClr val="0000FF"/>
                </a:solidFill>
              </a:rPr>
              <a:t>≥</a:t>
            </a:r>
            <a:r>
              <a:rPr lang="en-US" dirty="0" smtClean="0"/>
              <a:t> </a:t>
            </a:r>
            <a:r>
              <a:rPr lang="el-GR" i="1" dirty="0" smtClean="0">
                <a:solidFill>
                  <a:srgbClr val="0000FF"/>
                </a:solidFill>
              </a:rPr>
              <a:t>Φ</a:t>
            </a:r>
            <a:endParaRPr lang="en-US" i="1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the weighted distance is minimized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Reduced to </a:t>
            </a:r>
            <a:r>
              <a:rPr lang="en-US" dirty="0" smtClean="0">
                <a:solidFill>
                  <a:srgbClr val="0000FF"/>
                </a:solidFill>
              </a:rPr>
              <a:t>Knapsack</a:t>
            </a:r>
            <a:r>
              <a:rPr lang="en-US" dirty="0" smtClean="0"/>
              <a:t> problem. NP-hard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</a:t>
            </a:r>
            <a:r>
              <a:rPr lang="en-US" dirty="0" smtClean="0"/>
              <a:t>Distance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3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Approximate algorithm with ratio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and time complexity </a:t>
            </a:r>
            <a:r>
              <a:rPr lang="en-US" dirty="0" smtClean="0">
                <a:solidFill>
                  <a:srgbClr val="0000FF"/>
                </a:solidFill>
              </a:rPr>
              <a:t>O(m log m)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0000FF"/>
                </a:solidFill>
              </a:rPr>
              <a:t>m</a:t>
            </a:r>
            <a:r>
              <a:rPr lang="en-US" dirty="0" smtClean="0"/>
              <a:t> is the total number of instance pairs.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28</a:t>
            </a:fld>
            <a:endParaRPr lang="en-AU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28" y="4814910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possible solution: </a:t>
            </a:r>
            <a:r>
              <a:rPr lang="en-US" sz="2400" dirty="0" smtClean="0">
                <a:solidFill>
                  <a:srgbClr val="FF0000"/>
                </a:solidFill>
              </a:rPr>
              <a:t>1.72</a:t>
            </a:r>
            <a:r>
              <a:rPr lang="en-US" sz="2400" dirty="0" smtClean="0"/>
              <a:t>   (1, </a:t>
            </a:r>
            <a:r>
              <a:rPr lang="en-US" sz="2400" dirty="0" smtClean="0">
                <a:solidFill>
                  <a:srgbClr val="0000FF"/>
                </a:solidFill>
              </a:rPr>
              <a:t>0.28</a:t>
            </a:r>
            <a:r>
              <a:rPr lang="en-US" sz="2400" dirty="0" smtClean="0"/>
              <a:t>), (3, </a:t>
            </a:r>
            <a:r>
              <a:rPr lang="en-US" sz="2400" dirty="0" smtClean="0">
                <a:solidFill>
                  <a:srgbClr val="0000FF"/>
                </a:solidFill>
              </a:rPr>
              <a:t>0.48</a:t>
            </a:r>
            <a:r>
              <a:rPr lang="en-US" sz="240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85828" y="3457588"/>
            <a:ext cx="3471858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sorted distance:       1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weight:                 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0.28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29124" y="3429000"/>
            <a:ext cx="819128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0.12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467384" y="3429000"/>
            <a:ext cx="819128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0.48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610392" y="3429000"/>
            <a:ext cx="819128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0.12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286116" y="3929066"/>
            <a:ext cx="857256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95266" y="3929066"/>
            <a:ext cx="1576800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342928" y="5457852"/>
            <a:ext cx="8229600" cy="614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possible solution: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 (1, </a:t>
            </a:r>
            <a:r>
              <a:rPr lang="en-US" sz="2400" dirty="0" smtClean="0">
                <a:solidFill>
                  <a:srgbClr val="0000FF"/>
                </a:solidFill>
              </a:rPr>
              <a:t>0.28</a:t>
            </a:r>
            <a:r>
              <a:rPr lang="en-US" sz="2400" dirty="0" smtClean="0"/>
              <a:t>), (2, </a:t>
            </a:r>
            <a:r>
              <a:rPr lang="en-US" sz="2400" dirty="0" smtClean="0">
                <a:solidFill>
                  <a:srgbClr val="0000FF"/>
                </a:solidFill>
              </a:rPr>
              <a:t>0.12</a:t>
            </a:r>
            <a:r>
              <a:rPr lang="en-US" sz="2400" dirty="0" smtClean="0"/>
              <a:t>), (4, </a:t>
            </a:r>
            <a:r>
              <a:rPr lang="en-US" sz="2400" dirty="0" smtClean="0">
                <a:solidFill>
                  <a:srgbClr val="0000FF"/>
                </a:solidFill>
              </a:rPr>
              <a:t>0.12</a:t>
            </a:r>
            <a:r>
              <a:rPr lang="en-US" sz="2400" dirty="0" smtClean="0"/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3"/>
            <a:ext cx="8501122" cy="71438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Prune a set of objects on </a:t>
            </a:r>
            <a:r>
              <a:rPr lang="en-US" dirty="0" smtClean="0">
                <a:solidFill>
                  <a:srgbClr val="0000FF"/>
                </a:solidFill>
              </a:rPr>
              <a:t>Global R-tree </a:t>
            </a:r>
            <a:r>
              <a:rPr lang="en-US" dirty="0" smtClean="0"/>
              <a:t>based on distance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29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1273095" y="4429132"/>
            <a:ext cx="185738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1984325" y="4773051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AU" sz="3200" dirty="0"/>
          </a:p>
        </p:txBody>
      </p:sp>
      <p:sp>
        <p:nvSpPr>
          <p:cNvPr id="7" name="Rectangle 6"/>
          <p:cNvSpPr/>
          <p:nvPr/>
        </p:nvSpPr>
        <p:spPr>
          <a:xfrm>
            <a:off x="4587847" y="2928934"/>
            <a:ext cx="150019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159087" y="4000504"/>
            <a:ext cx="1428760" cy="4286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25303" y="5072074"/>
            <a:ext cx="1861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i="1" dirty="0" smtClean="0">
                <a:solidFill>
                  <a:srgbClr val="0000FF"/>
                </a:solidFill>
              </a:rPr>
              <a:t>Φ</a:t>
            </a:r>
            <a:r>
              <a:rPr lang="en-US" sz="3200" i="1" dirty="0" smtClean="0">
                <a:solidFill>
                  <a:srgbClr val="0000FF"/>
                </a:solidFill>
              </a:rPr>
              <a:t> </a:t>
            </a:r>
            <a:r>
              <a:rPr lang="el-GR" sz="3200" dirty="0" smtClean="0"/>
              <a:t>*</a:t>
            </a:r>
            <a:r>
              <a:rPr lang="en-US" sz="3200" i="1" dirty="0" smtClean="0">
                <a:solidFill>
                  <a:srgbClr val="0000FF"/>
                </a:solidFill>
              </a:rPr>
              <a:t> L</a:t>
            </a:r>
            <a:r>
              <a:rPr lang="en-US" sz="3200" i="1" dirty="0" smtClean="0">
                <a:solidFill>
                  <a:srgbClr val="FF0000"/>
                </a:solidFill>
              </a:rPr>
              <a:t>  </a:t>
            </a:r>
            <a:r>
              <a:rPr lang="el-GR" sz="3200" dirty="0" smtClean="0">
                <a:solidFill>
                  <a:srgbClr val="FF0000"/>
                </a:solidFill>
              </a:rPr>
              <a:t>≥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l-GR" sz="3200" i="1" dirty="0" smtClean="0">
                <a:solidFill>
                  <a:srgbClr val="FF0000"/>
                </a:solidFill>
              </a:rPr>
              <a:t>λ</a:t>
            </a:r>
            <a:r>
              <a:rPr lang="en-US" sz="3200" i="1" baseline="-25000" dirty="0" smtClean="0">
                <a:solidFill>
                  <a:srgbClr val="FF0000"/>
                </a:solidFill>
              </a:rPr>
              <a:t>k</a:t>
            </a:r>
            <a:endParaRPr lang="en-AU" sz="3200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7555" y="314324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en-A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643306" y="3639925"/>
            <a:ext cx="37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</a:rPr>
              <a:t>L</a:t>
            </a:r>
            <a:endParaRPr lang="en-AU" sz="3600" i="1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4250529" y="2964653"/>
            <a:ext cx="2143140" cy="135732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214810" y="2928934"/>
            <a:ext cx="2214578" cy="135732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KNN Query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828668"/>
          </a:xfrm>
        </p:spPr>
        <p:txBody>
          <a:bodyPr/>
          <a:lstStyle/>
          <a:p>
            <a:r>
              <a:rPr lang="en-US" dirty="0" smtClean="0"/>
              <a:t>Find </a:t>
            </a:r>
            <a:r>
              <a:rPr lang="en-US" i="1" dirty="0" smtClean="0">
                <a:solidFill>
                  <a:srgbClr val="0000FF"/>
                </a:solidFill>
              </a:rPr>
              <a:t>k</a:t>
            </a:r>
            <a:r>
              <a:rPr lang="en-US" dirty="0" smtClean="0"/>
              <a:t> objects closest to query </a:t>
            </a:r>
            <a:r>
              <a:rPr lang="en-US" i="1" dirty="0" smtClean="0">
                <a:solidFill>
                  <a:srgbClr val="0000FF"/>
                </a:solidFill>
              </a:rPr>
              <a:t>q</a:t>
            </a:r>
            <a:endParaRPr lang="en-AU" i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14282" y="2386018"/>
            <a:ext cx="82296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if objects have multiple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values ? </a:t>
            </a:r>
            <a:endParaRPr kumimoji="0" lang="en-AU" sz="3200" b="0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86182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Oval 26"/>
          <p:cNvSpPr/>
          <p:nvPr/>
        </p:nvSpPr>
        <p:spPr>
          <a:xfrm>
            <a:off x="2214546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/>
          <p:cNvSpPr/>
          <p:nvPr/>
        </p:nvSpPr>
        <p:spPr>
          <a:xfrm>
            <a:off x="2570050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/>
          <p:cNvSpPr/>
          <p:nvPr/>
        </p:nvSpPr>
        <p:spPr>
          <a:xfrm>
            <a:off x="2928926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/>
          <p:cNvSpPr/>
          <p:nvPr/>
        </p:nvSpPr>
        <p:spPr>
          <a:xfrm>
            <a:off x="5786446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3357554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Rectangle 45"/>
          <p:cNvSpPr/>
          <p:nvPr/>
        </p:nvSpPr>
        <p:spPr>
          <a:xfrm>
            <a:off x="4214810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7" name="Rectangle 46"/>
          <p:cNvSpPr/>
          <p:nvPr/>
        </p:nvSpPr>
        <p:spPr>
          <a:xfrm>
            <a:off x="4643438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Rectangle 47"/>
          <p:cNvSpPr/>
          <p:nvPr/>
        </p:nvSpPr>
        <p:spPr>
          <a:xfrm>
            <a:off x="5072066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/>
          <p:cNvSpPr/>
          <p:nvPr/>
        </p:nvSpPr>
        <p:spPr>
          <a:xfrm>
            <a:off x="5429256" y="507207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/>
          <p:cNvSpPr/>
          <p:nvPr/>
        </p:nvSpPr>
        <p:spPr>
          <a:xfrm>
            <a:off x="6141950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Oval 50"/>
          <p:cNvSpPr/>
          <p:nvPr/>
        </p:nvSpPr>
        <p:spPr>
          <a:xfrm>
            <a:off x="6499140" y="507207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Oval 51"/>
          <p:cNvSpPr/>
          <p:nvPr/>
        </p:nvSpPr>
        <p:spPr>
          <a:xfrm>
            <a:off x="1428728" y="5072074"/>
            <a:ext cx="216000" cy="2143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TextBox 52"/>
          <p:cNvSpPr txBox="1"/>
          <p:nvPr/>
        </p:nvSpPr>
        <p:spPr>
          <a:xfrm>
            <a:off x="1214414" y="4357694"/>
            <a:ext cx="42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q</a:t>
            </a:r>
            <a:endParaRPr lang="en-AU" sz="3600" i="1" dirty="0"/>
          </a:p>
        </p:txBody>
      </p:sp>
      <p:sp>
        <p:nvSpPr>
          <p:cNvPr id="20" name="Oval 19"/>
          <p:cNvSpPr/>
          <p:nvPr/>
        </p:nvSpPr>
        <p:spPr>
          <a:xfrm>
            <a:off x="3927372" y="364331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2339864" y="3538839"/>
            <a:ext cx="1232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Player A</a:t>
            </a:r>
            <a:endParaRPr lang="en-AU" sz="2400" b="1" dirty="0"/>
          </a:p>
        </p:txBody>
      </p:sp>
      <p:sp>
        <p:nvSpPr>
          <p:cNvPr id="22" name="Rectangle 21"/>
          <p:cNvSpPr/>
          <p:nvPr/>
        </p:nvSpPr>
        <p:spPr>
          <a:xfrm>
            <a:off x="6072198" y="364331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TextBox 22"/>
          <p:cNvSpPr txBox="1"/>
          <p:nvPr/>
        </p:nvSpPr>
        <p:spPr>
          <a:xfrm>
            <a:off x="4625880" y="3505802"/>
            <a:ext cx="1232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Player B</a:t>
            </a:r>
            <a:endParaRPr lang="en-A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2614618"/>
          </a:xfrm>
        </p:spPr>
        <p:txBody>
          <a:bodyPr>
            <a:normAutofit/>
          </a:bodyPr>
          <a:lstStyle/>
          <a:p>
            <a:r>
              <a:rPr lang="en-US" dirty="0" smtClean="0"/>
              <a:t>Prune a set of objects on </a:t>
            </a:r>
            <a:r>
              <a:rPr lang="en-US" dirty="0" smtClean="0">
                <a:solidFill>
                  <a:srgbClr val="0000FF"/>
                </a:solidFill>
              </a:rPr>
              <a:t>Global R-tree </a:t>
            </a:r>
            <a:r>
              <a:rPr lang="en-US" dirty="0" smtClean="0"/>
              <a:t>based on weights</a:t>
            </a:r>
            <a:endParaRPr lang="en-AU" dirty="0" smtClean="0"/>
          </a:p>
          <a:p>
            <a:pPr lvl="1"/>
            <a:r>
              <a:rPr lang="en-US" sz="2400" dirty="0" smtClean="0"/>
              <a:t>Traverse the local R-tree of </a:t>
            </a:r>
            <a:r>
              <a:rPr lang="en-US" sz="2400" dirty="0" smtClean="0">
                <a:solidFill>
                  <a:srgbClr val="0000FF"/>
                </a:solidFill>
              </a:rPr>
              <a:t>Q</a:t>
            </a:r>
          </a:p>
          <a:p>
            <a:pPr lvl="1"/>
            <a:r>
              <a:rPr lang="en-US" sz="2400" dirty="0" smtClean="0"/>
              <a:t>Sort entry pairs according to lower bound distance at each level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  <a:r>
              <a:rPr lang="en-US" sz="2400" dirty="0" smtClean="0"/>
              <a:t>of</a:t>
            </a:r>
            <a:r>
              <a:rPr lang="en-US" sz="2400" dirty="0" smtClean="0">
                <a:solidFill>
                  <a:srgbClr val="0000FF"/>
                </a:solidFill>
              </a:rPr>
              <a:t> Q</a:t>
            </a:r>
            <a:endParaRPr lang="en-AU" sz="24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671770"/>
            <a:ext cx="1543032" cy="685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31</a:t>
            </a:fld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428596" y="3614725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(1, 0.28)</a:t>
            </a:r>
            <a:endParaRPr lang="en-A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3614725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(2, 0.12)</a:t>
            </a:r>
            <a:endParaRPr lang="en-A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86314" y="3614725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(3, 0.48)</a:t>
            </a:r>
            <a:endParaRPr lang="en-A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147346" y="3614725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(4, 0.12)</a:t>
            </a:r>
            <a:endParaRPr lang="en-AU" sz="3200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607851" y="3321843"/>
            <a:ext cx="285752" cy="21431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99711" y="2714620"/>
            <a:ext cx="20726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99"/>
                </a:solidFill>
              </a:rPr>
              <a:t>0.5-quantile</a:t>
            </a:r>
            <a:endParaRPr lang="en-AU" sz="3000" dirty="0">
              <a:solidFill>
                <a:srgbClr val="000099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2000232" y="3328972"/>
            <a:ext cx="500066" cy="2643206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/>
          <p:cNvSpPr txBox="1"/>
          <p:nvPr/>
        </p:nvSpPr>
        <p:spPr>
          <a:xfrm>
            <a:off x="816403" y="5060991"/>
            <a:ext cx="37529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d1= 1 * 0.28 + 2 * 0.12</a:t>
            </a:r>
            <a:endParaRPr lang="en-AU" sz="3000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6786578" y="3214686"/>
            <a:ext cx="500066" cy="2643206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4935131" y="5089580"/>
            <a:ext cx="4068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d2= 3 * (</a:t>
            </a:r>
            <a:r>
              <a:rPr lang="el-GR" sz="3200" i="1" dirty="0" smtClean="0">
                <a:solidFill>
                  <a:srgbClr val="0000FF"/>
                </a:solidFill>
              </a:rPr>
              <a:t>Φ</a:t>
            </a:r>
            <a:r>
              <a:rPr lang="en-US" sz="3000" dirty="0" smtClean="0">
                <a:solidFill>
                  <a:srgbClr val="FF0000"/>
                </a:solidFill>
              </a:rPr>
              <a:t> – 0.28 – 0.12)</a:t>
            </a:r>
            <a:endParaRPr lang="en-AU" sz="3000" dirty="0">
              <a:solidFill>
                <a:srgbClr val="FF000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00034" y="6000768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smtClean="0"/>
              <a:t>If </a:t>
            </a:r>
            <a:r>
              <a:rPr lang="en-US" sz="3200" dirty="0" smtClean="0">
                <a:solidFill>
                  <a:srgbClr val="FF0000"/>
                </a:solidFill>
              </a:rPr>
              <a:t>d1 + d2 ≥ </a:t>
            </a:r>
            <a:r>
              <a:rPr lang="el-GR" sz="3200" dirty="0" smtClean="0">
                <a:solidFill>
                  <a:srgbClr val="FF0000"/>
                </a:solidFill>
              </a:rPr>
              <a:t>λ</a:t>
            </a:r>
            <a:r>
              <a:rPr lang="en-US" sz="3200" baseline="-25000" dirty="0" smtClean="0">
                <a:solidFill>
                  <a:srgbClr val="FF0000"/>
                </a:solidFill>
              </a:rPr>
              <a:t>k</a:t>
            </a:r>
            <a:r>
              <a:rPr lang="en-US" sz="3200" dirty="0" smtClean="0"/>
              <a:t>, then E could be removed. </a:t>
            </a: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714480" y="1000108"/>
            <a:ext cx="1857388" cy="1285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3000364" y="1000108"/>
            <a:ext cx="571504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extBox 21"/>
          <p:cNvSpPr txBox="1"/>
          <p:nvPr/>
        </p:nvSpPr>
        <p:spPr>
          <a:xfrm>
            <a:off x="1808874" y="1785926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endParaRPr lang="en-AU" sz="2800" baseline="-25000" dirty="0"/>
          </a:p>
        </p:txBody>
      </p:sp>
      <p:sp>
        <p:nvSpPr>
          <p:cNvPr id="23" name="Rectangle 22"/>
          <p:cNvSpPr/>
          <p:nvPr/>
        </p:nvSpPr>
        <p:spPr>
          <a:xfrm>
            <a:off x="1714480" y="1857364"/>
            <a:ext cx="642942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3023320" y="1048392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2</a:t>
            </a:r>
            <a:endParaRPr lang="en-AU" sz="2800" baseline="-25000" dirty="0"/>
          </a:p>
        </p:txBody>
      </p:sp>
      <p:sp>
        <p:nvSpPr>
          <p:cNvPr id="25" name="Rectangle 24"/>
          <p:cNvSpPr/>
          <p:nvPr/>
        </p:nvSpPr>
        <p:spPr>
          <a:xfrm>
            <a:off x="4429124" y="142852"/>
            <a:ext cx="1928826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2285984" y="1357298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TextBox 27"/>
          <p:cNvSpPr txBox="1"/>
          <p:nvPr/>
        </p:nvSpPr>
        <p:spPr>
          <a:xfrm>
            <a:off x="2237502" y="1262706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3</a:t>
            </a:r>
            <a:endParaRPr lang="en-AU" sz="28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23320" y="1714488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</a:t>
            </a:r>
            <a:r>
              <a:rPr lang="en-US" sz="2800" baseline="-25000" dirty="0" smtClean="0"/>
              <a:t>4</a:t>
            </a:r>
            <a:endParaRPr lang="en-AU" sz="2800" baseline="-25000" dirty="0"/>
          </a:p>
        </p:txBody>
      </p:sp>
      <p:sp>
        <p:nvSpPr>
          <p:cNvPr id="30" name="Rectangle 29"/>
          <p:cNvSpPr/>
          <p:nvPr/>
        </p:nvSpPr>
        <p:spPr>
          <a:xfrm>
            <a:off x="3000364" y="1785926"/>
            <a:ext cx="57150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TextBox 30"/>
          <p:cNvSpPr txBox="1"/>
          <p:nvPr/>
        </p:nvSpPr>
        <p:spPr>
          <a:xfrm>
            <a:off x="5187090" y="428604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en-A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2182792" y="428604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Q</a:t>
            </a:r>
            <a:endParaRPr lang="en-A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6543103" y="428604"/>
            <a:ext cx="23866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Global R-tree</a:t>
            </a:r>
            <a:endParaRPr lang="en-AU" sz="32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16200000" flipH="1">
            <a:off x="4500562" y="142852"/>
            <a:ext cx="1714512" cy="142876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536281" y="178571"/>
            <a:ext cx="1714512" cy="12144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6" grpId="0" animBg="1"/>
      <p:bldP spid="17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</a:t>
            </a:r>
            <a:r>
              <a:rPr lang="en-US" dirty="0" smtClean="0"/>
              <a:t>KNN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/>
          <a:lstStyle/>
          <a:p>
            <a:r>
              <a:rPr lang="en-US" dirty="0" smtClean="0"/>
              <a:t>Overall Processing</a:t>
            </a:r>
          </a:p>
          <a:p>
            <a:pPr lvl="1"/>
            <a:r>
              <a:rPr lang="en-US" dirty="0" smtClean="0"/>
              <a:t>1. Distance based pruning on Global R-tree</a:t>
            </a:r>
          </a:p>
          <a:p>
            <a:pPr lvl="1"/>
            <a:r>
              <a:rPr lang="en-US" dirty="0" smtClean="0"/>
              <a:t>2. Weight based pruning on Global R-tree</a:t>
            </a:r>
          </a:p>
          <a:p>
            <a:pPr lvl="1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Group-base  </a:t>
            </a:r>
            <a:r>
              <a:rPr lang="en-US" dirty="0" smtClean="0"/>
              <a:t>distance calculation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Experiment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Real Dataset</a:t>
            </a:r>
          </a:p>
          <a:p>
            <a:pPr lvl="1"/>
            <a:r>
              <a:rPr lang="en-US" sz="2400" dirty="0" smtClean="0"/>
              <a:t>NBA player statistics</a:t>
            </a:r>
          </a:p>
          <a:p>
            <a:pPr lvl="1"/>
            <a:r>
              <a:rPr lang="en-US" sz="2400" dirty="0" smtClean="0"/>
              <a:t>339, 721 records of 1,313 players</a:t>
            </a:r>
          </a:p>
          <a:p>
            <a:pPr lvl="1"/>
            <a:r>
              <a:rPr lang="en-US" sz="2400" dirty="0" smtClean="0"/>
              <a:t>3 dimension</a:t>
            </a:r>
          </a:p>
          <a:p>
            <a:r>
              <a:rPr lang="en-US" u="sng" dirty="0" smtClean="0"/>
              <a:t>Synthetic Dataset</a:t>
            </a:r>
          </a:p>
          <a:p>
            <a:pPr lvl="1"/>
            <a:r>
              <a:rPr lang="en-US" sz="2400" dirty="0" smtClean="0"/>
              <a:t>Size: 10, 000 to 50, 000</a:t>
            </a:r>
          </a:p>
          <a:p>
            <a:pPr lvl="1"/>
            <a:r>
              <a:rPr lang="en-US" sz="2400" dirty="0" smtClean="0"/>
              <a:t>Instances: 400 to 2, 000</a:t>
            </a:r>
          </a:p>
          <a:p>
            <a:pPr lvl="1"/>
            <a:r>
              <a:rPr lang="en-US" sz="2400" dirty="0" smtClean="0"/>
              <a:t>Dimension: 2 to 5</a:t>
            </a:r>
          </a:p>
          <a:p>
            <a:pPr lvl="1"/>
            <a:r>
              <a:rPr lang="en-US" sz="2400" dirty="0" smtClean="0"/>
              <a:t>MBB length, spatial distribution, instance distribution, weight distribution … </a:t>
            </a:r>
          </a:p>
          <a:p>
            <a:pPr lvl="1"/>
            <a:endParaRPr lang="en-US" sz="24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i="1" dirty="0" smtClean="0">
                <a:solidFill>
                  <a:srgbClr val="0000FF"/>
                </a:solidFill>
              </a:rPr>
              <a:t>Φ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0000FF"/>
                </a:solidFill>
              </a:rPr>
              <a:t>quantile </a:t>
            </a:r>
            <a:r>
              <a:rPr lang="en-US" dirty="0" smtClean="0"/>
              <a:t>Distance Computation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34</a:t>
            </a:fld>
            <a:endParaRPr lang="en-A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2000240"/>
            <a:ext cx="801218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Overall Performance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75723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Naive algorithms refer to techniques without pruning rules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35</a:t>
            </a:fld>
            <a:endParaRPr lang="en-A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340" y="2643182"/>
            <a:ext cx="8758378" cy="37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Pruning Powers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36</a:t>
            </a:fld>
            <a:endParaRPr lang="en-A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701" y="1928832"/>
            <a:ext cx="78390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Accuracy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37</a:t>
            </a:fld>
            <a:endParaRPr lang="en-A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785927"/>
            <a:ext cx="504034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1857364"/>
            <a:ext cx="3357586" cy="85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3429000"/>
            <a:ext cx="8872649" cy="239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Varying Parameters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38</a:t>
            </a:fld>
            <a:endParaRPr lang="en-A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6739859" cy="480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 between two multi-value objects based on </a:t>
            </a:r>
            <a:r>
              <a:rPr lang="en-US" dirty="0" err="1" smtClean="0"/>
              <a:t>quantile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A linear algorithm for </a:t>
            </a:r>
            <a:r>
              <a:rPr lang="en-US" dirty="0" err="1" smtClean="0"/>
              <a:t>quantile</a:t>
            </a:r>
            <a:r>
              <a:rPr lang="en-US" dirty="0" smtClean="0"/>
              <a:t> distance computation with pruning</a:t>
            </a:r>
          </a:p>
          <a:p>
            <a:endParaRPr lang="en-US" dirty="0" smtClean="0"/>
          </a:p>
          <a:p>
            <a:r>
              <a:rPr lang="en-US" dirty="0" smtClean="0"/>
              <a:t>Efficient KNN processing techniques  </a:t>
            </a:r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39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Existing Models for Multi-instances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000660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00FF"/>
                </a:solidFill>
              </a:rPr>
              <a:t>Probabilistic KNN Models</a:t>
            </a:r>
          </a:p>
          <a:p>
            <a:pPr lvl="1"/>
            <a:r>
              <a:rPr lang="en-US" sz="2400" dirty="0" smtClean="0"/>
              <a:t>Probability is computed by summing up probabilities of all valid possible worlds</a:t>
            </a:r>
          </a:p>
          <a:p>
            <a:pPr lvl="1"/>
            <a:r>
              <a:rPr lang="en-US" sz="2200" dirty="0" smtClean="0"/>
              <a:t>Probable top-k NN:      [</a:t>
            </a:r>
            <a:r>
              <a:rPr lang="en-US" sz="2200" dirty="0" err="1" smtClean="0"/>
              <a:t>Bekales</a:t>
            </a:r>
            <a:r>
              <a:rPr lang="en-US" sz="2200" dirty="0" smtClean="0"/>
              <a:t>, </a:t>
            </a:r>
            <a:r>
              <a:rPr lang="en-US" sz="2200" dirty="0" err="1" smtClean="0"/>
              <a:t>Soliman</a:t>
            </a:r>
            <a:r>
              <a:rPr lang="en-US" sz="2200" dirty="0" smtClean="0"/>
              <a:t>, </a:t>
            </a:r>
            <a:r>
              <a:rPr lang="en-US" sz="2200" dirty="0" err="1" smtClean="0"/>
              <a:t>Ilyas</a:t>
            </a:r>
            <a:r>
              <a:rPr lang="en-US" sz="2200" dirty="0" smtClean="0"/>
              <a:t>. VLDB 08]</a:t>
            </a:r>
          </a:p>
          <a:p>
            <a:pPr lvl="1">
              <a:buNone/>
            </a:pPr>
            <a:r>
              <a:rPr lang="en-US" sz="2200" dirty="0" smtClean="0"/>
              <a:t>     Probabilistic verifiers: [Cheng, Chen, </a:t>
            </a:r>
            <a:r>
              <a:rPr lang="en-US" sz="2200" dirty="0" err="1" smtClean="0"/>
              <a:t>Mokebel</a:t>
            </a:r>
            <a:r>
              <a:rPr lang="en-US" sz="2200" dirty="0" smtClean="0"/>
              <a:t>, Chow. ICDE 08]</a:t>
            </a:r>
            <a:endParaRPr lang="en-US" sz="3000" dirty="0" smtClean="0">
              <a:solidFill>
                <a:srgbClr val="0000FF"/>
              </a:solidFill>
            </a:endParaRPr>
          </a:p>
          <a:p>
            <a:pPr lvl="1"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sz="6600" dirty="0" smtClean="0"/>
              <a:t>Thanks</a:t>
            </a:r>
            <a:endParaRPr lang="en-AU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40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Probabilistic KNN Model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3857620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228598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6414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0036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585788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3428992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4286248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4714876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514350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550069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62133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657057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/>
          <p:cNvSpPr/>
          <p:nvPr/>
        </p:nvSpPr>
        <p:spPr>
          <a:xfrm>
            <a:off x="1500166" y="2571744"/>
            <a:ext cx="216000" cy="2143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1357290" y="1857364"/>
            <a:ext cx="42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q</a:t>
            </a:r>
            <a:endParaRPr lang="en-AU" sz="3600" i="1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557242" y="3671902"/>
            <a:ext cx="8229600" cy="828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      </a:t>
            </a:r>
            <a:r>
              <a:rPr lang="en-US" dirty="0" smtClean="0"/>
              <a:t>and</a:t>
            </a:r>
            <a:r>
              <a:rPr lang="en-US" i="1" dirty="0" smtClean="0">
                <a:solidFill>
                  <a:srgbClr val="0000FF"/>
                </a:solidFill>
              </a:rPr>
              <a:t>       </a:t>
            </a:r>
            <a:r>
              <a:rPr lang="en-US" dirty="0" smtClean="0"/>
              <a:t>have the same probability to be NN of </a:t>
            </a:r>
            <a:r>
              <a:rPr lang="en-US" i="1" dirty="0" smtClean="0">
                <a:solidFill>
                  <a:srgbClr val="0000FF"/>
                </a:solidFill>
              </a:rPr>
              <a:t>q</a:t>
            </a:r>
            <a:endParaRPr lang="en-AU" i="1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348" y="3857628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1928794" y="3857628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Probabilistic KNN Model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3857620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228598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6414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0036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585788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3428992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4286248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4714876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514350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550069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62133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657057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/>
          <p:cNvSpPr/>
          <p:nvPr/>
        </p:nvSpPr>
        <p:spPr>
          <a:xfrm>
            <a:off x="1500166" y="2571744"/>
            <a:ext cx="216000" cy="2143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1357290" y="1857364"/>
            <a:ext cx="42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q</a:t>
            </a:r>
            <a:endParaRPr lang="en-AU" sz="3600" i="1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557242" y="3671902"/>
            <a:ext cx="8229600" cy="828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      </a:t>
            </a:r>
            <a:r>
              <a:rPr lang="en-US" dirty="0" smtClean="0"/>
              <a:t>and</a:t>
            </a:r>
            <a:r>
              <a:rPr lang="en-US" i="1" dirty="0" smtClean="0">
                <a:solidFill>
                  <a:srgbClr val="0000FF"/>
                </a:solidFill>
              </a:rPr>
              <a:t>       </a:t>
            </a:r>
            <a:r>
              <a:rPr lang="en-US" dirty="0" smtClean="0"/>
              <a:t>have the same probability to be NN of </a:t>
            </a:r>
            <a:r>
              <a:rPr lang="en-US" i="1" dirty="0" smtClean="0">
                <a:solidFill>
                  <a:srgbClr val="0000FF"/>
                </a:solidFill>
              </a:rPr>
              <a:t>q</a:t>
            </a:r>
            <a:endParaRPr lang="en-AU" i="1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348" y="3857628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1928794" y="3857628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5097E-6 L 0.12604 2.95097E-6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5097E-6 L -0.12604 2.95097E-6 " pathEditMode="relative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2.95097E-6 L 0.12604 2.95097E-6 " pathEditMode="relative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5097E-6 L -0.12604 2.95097E-6 " pathEditMode="relative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2" grpId="0" animBg="1"/>
      <p:bldP spid="22" grpId="0" build="p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Probabilistic KNN Model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5" name="Rectangle 4"/>
          <p:cNvSpPr/>
          <p:nvPr/>
        </p:nvSpPr>
        <p:spPr>
          <a:xfrm>
            <a:off x="3857620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Oval 5"/>
          <p:cNvSpPr/>
          <p:nvPr/>
        </p:nvSpPr>
        <p:spPr>
          <a:xfrm>
            <a:off x="3427306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26414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/>
          <p:cNvSpPr/>
          <p:nvPr/>
        </p:nvSpPr>
        <p:spPr>
          <a:xfrm>
            <a:off x="3000364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Oval 8"/>
          <p:cNvSpPr/>
          <p:nvPr/>
        </p:nvSpPr>
        <p:spPr>
          <a:xfrm>
            <a:off x="4714876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228598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4286248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585788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514350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5500694" y="2571744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621338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6570578" y="2571744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/>
          <p:cNvSpPr/>
          <p:nvPr/>
        </p:nvSpPr>
        <p:spPr>
          <a:xfrm>
            <a:off x="1500166" y="2571744"/>
            <a:ext cx="216000" cy="2143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1357290" y="1857364"/>
            <a:ext cx="4219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q</a:t>
            </a:r>
            <a:endParaRPr lang="en-AU" sz="3600" i="1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557242" y="3671902"/>
            <a:ext cx="8229600" cy="828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</a:rPr>
              <a:t>      </a:t>
            </a:r>
            <a:r>
              <a:rPr lang="en-US" dirty="0" smtClean="0"/>
              <a:t>and</a:t>
            </a:r>
            <a:r>
              <a:rPr lang="en-US" i="1" dirty="0" smtClean="0">
                <a:solidFill>
                  <a:srgbClr val="0000FF"/>
                </a:solidFill>
              </a:rPr>
              <a:t>       </a:t>
            </a:r>
            <a:r>
              <a:rPr lang="en-US" dirty="0" smtClean="0"/>
              <a:t>have the same probability to be NN of </a:t>
            </a:r>
            <a:r>
              <a:rPr lang="en-US" i="1" dirty="0" smtClean="0">
                <a:solidFill>
                  <a:srgbClr val="0000FF"/>
                </a:solidFill>
              </a:rPr>
              <a:t>q</a:t>
            </a:r>
            <a:endParaRPr lang="en-AU" i="1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14348" y="3857628"/>
            <a:ext cx="216000" cy="2143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/>
          <p:cNvSpPr/>
          <p:nvPr/>
        </p:nvSpPr>
        <p:spPr>
          <a:xfrm>
            <a:off x="1928794" y="3857628"/>
            <a:ext cx="214314" cy="21431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-4.07956E-6 L 0.13386 -4.07956E-6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5097E-6 L -0.13386 2.95097E-6 " pathEditMode="relative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5097E-6 L 0.14167 2.95097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184 0 " pathEditMode="relative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823 0 " pathEditMode="relative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956E-6 L -0.11823 -4.07956E-6 " pathEditMode="relative" ptsTypes="AA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956E-6 L 0.11806 -4.07956E-6 " pathEditMode="relative" ptsTypes="AA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956E-6 L -0.11806 -4.07956E-6 " pathEditMode="relative" ptsTypes="AA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22" grpId="0" build="p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Probabilistic KNN Model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3179"/>
          </a:xfrm>
        </p:spPr>
        <p:txBody>
          <a:bodyPr>
            <a:normAutofit/>
          </a:bodyPr>
          <a:lstStyle/>
          <a:p>
            <a:r>
              <a:rPr lang="en-US" i="1" dirty="0" smtClean="0"/>
              <a:t>ties</a:t>
            </a:r>
          </a:p>
          <a:p>
            <a:r>
              <a:rPr lang="en-US" dirty="0" smtClean="0"/>
              <a:t>Not very sensitive to relative distribution of objects instances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Different semantics than multi-value objects !</a:t>
            </a:r>
            <a:r>
              <a:rPr lang="en-US" dirty="0" smtClean="0"/>
              <a:t>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Aggregate Distances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Existing: mean, minimal, maximal, etc</a:t>
            </a:r>
          </a:p>
          <a:p>
            <a:r>
              <a:rPr lang="en-US" dirty="0" smtClean="0"/>
              <a:t>Generalization: </a:t>
            </a:r>
            <a:r>
              <a:rPr lang="en-US" i="1" dirty="0" err="1" smtClean="0">
                <a:solidFill>
                  <a:srgbClr val="0000FF"/>
                </a:solidFill>
              </a:rPr>
              <a:t>quantile</a:t>
            </a:r>
            <a:r>
              <a:rPr lang="en-US" dirty="0" smtClean="0"/>
              <a:t> distance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2080-A4D6-4D4A-8EEC-EFA02A2F7AB2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5195</TotalTime>
  <Words>1367</Words>
  <Application>Microsoft Office PowerPoint</Application>
  <PresentationFormat>On-screen Show (4:3)</PresentationFormat>
  <Paragraphs>301</Paragraphs>
  <Slides>40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Quantile-Based KNN over Multi-Valued Objects</vt:lpstr>
      <vt:lpstr>KNN Query</vt:lpstr>
      <vt:lpstr>KNN Query</vt:lpstr>
      <vt:lpstr>Existing Models for Multi-instances</vt:lpstr>
      <vt:lpstr>Probabilistic KNN Model</vt:lpstr>
      <vt:lpstr>Probabilistic KNN Model</vt:lpstr>
      <vt:lpstr>Probabilistic KNN Model</vt:lpstr>
      <vt:lpstr>Probabilistic KNN Model</vt:lpstr>
      <vt:lpstr>Aggregate Distances</vt:lpstr>
      <vt:lpstr>Applications</vt:lpstr>
      <vt:lpstr>Contributions</vt:lpstr>
      <vt:lpstr>Preliminaries </vt:lpstr>
      <vt:lpstr>Preliminaries</vt:lpstr>
      <vt:lpstr>Quantile Distances </vt:lpstr>
      <vt:lpstr>Quantile Distances </vt:lpstr>
      <vt:lpstr>Quantile Distances </vt:lpstr>
      <vt:lpstr>Problem Definition</vt:lpstr>
      <vt:lpstr>Framework</vt:lpstr>
      <vt:lpstr>Φ-quantile Distance</vt:lpstr>
      <vt:lpstr>Φ-quantile Distance</vt:lpstr>
      <vt:lpstr>Φ-quantile KNN</vt:lpstr>
      <vt:lpstr>Φ-quantile KNN</vt:lpstr>
      <vt:lpstr>Φ-quantile KNN</vt:lpstr>
      <vt:lpstr>Φ-quantile KNN</vt:lpstr>
      <vt:lpstr>Φ-quantile KNN</vt:lpstr>
      <vt:lpstr>Φ-quantile KNN</vt:lpstr>
      <vt:lpstr>Φ-quantile Group-base Distance</vt:lpstr>
      <vt:lpstr>Φ-quantile Group-base Distance</vt:lpstr>
      <vt:lpstr>Φ-quantile Group-base KNN</vt:lpstr>
      <vt:lpstr>Φ-quantile Group-base KNN</vt:lpstr>
      <vt:lpstr>Slide 31</vt:lpstr>
      <vt:lpstr>Φ-quantile Group-base KNN</vt:lpstr>
      <vt:lpstr>Experiment</vt:lpstr>
      <vt:lpstr>Φ-quantile Distance Computation</vt:lpstr>
      <vt:lpstr>Overall Performance</vt:lpstr>
      <vt:lpstr>Pruning Powers</vt:lpstr>
      <vt:lpstr>Accuracy</vt:lpstr>
      <vt:lpstr>Varying Parameters</vt:lpstr>
      <vt:lpstr>Conclusions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Quantile-Based KNN over Multi-Valued Objects</dc:title>
  <dc:creator>Windows User</dc:creator>
  <cp:lastModifiedBy>Windows User</cp:lastModifiedBy>
  <cp:revision>331</cp:revision>
  <dcterms:created xsi:type="dcterms:W3CDTF">2010-02-15T05:49:21Z</dcterms:created>
  <dcterms:modified xsi:type="dcterms:W3CDTF">2010-03-19T09:43:54Z</dcterms:modified>
</cp:coreProperties>
</file>