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defaultTextStyle>
    <a:lvl1pPr>
      <a:defRPr sz="2400">
        <a:latin typeface="Arial"/>
        <a:ea typeface="Arial"/>
        <a:cs typeface="Arial"/>
        <a:sym typeface="Arial"/>
      </a:defRPr>
    </a:lvl1pPr>
    <a:lvl2pPr indent="457200">
      <a:defRPr sz="2400">
        <a:latin typeface="Arial"/>
        <a:ea typeface="Arial"/>
        <a:cs typeface="Arial"/>
        <a:sym typeface="Arial"/>
      </a:defRPr>
    </a:lvl2pPr>
    <a:lvl3pPr indent="914400">
      <a:defRPr sz="2400">
        <a:latin typeface="Arial"/>
        <a:ea typeface="Arial"/>
        <a:cs typeface="Arial"/>
        <a:sym typeface="Arial"/>
      </a:defRPr>
    </a:lvl3pPr>
    <a:lvl4pPr indent="1371600">
      <a:defRPr sz="2400">
        <a:latin typeface="Arial"/>
        <a:ea typeface="Arial"/>
        <a:cs typeface="Arial"/>
        <a:sym typeface="Arial"/>
      </a:defRPr>
    </a:lvl4pPr>
    <a:lvl5pPr indent="1828800">
      <a:defRPr sz="2400">
        <a:latin typeface="Arial"/>
        <a:ea typeface="Arial"/>
        <a:cs typeface="Arial"/>
        <a:sym typeface="Arial"/>
      </a:defRPr>
    </a:lvl5pPr>
    <a:lvl6pPr indent="2286000">
      <a:defRPr sz="2400">
        <a:latin typeface="Arial"/>
        <a:ea typeface="Arial"/>
        <a:cs typeface="Arial"/>
        <a:sym typeface="Arial"/>
      </a:defRPr>
    </a:lvl6pPr>
    <a:lvl7pPr indent="2743200">
      <a:defRPr sz="2400">
        <a:latin typeface="Arial"/>
        <a:ea typeface="Arial"/>
        <a:cs typeface="Arial"/>
        <a:sym typeface="Arial"/>
      </a:defRPr>
    </a:lvl7pPr>
    <a:lvl8pPr indent="3200400">
      <a:defRPr sz="2400">
        <a:latin typeface="Arial"/>
        <a:ea typeface="Arial"/>
        <a:cs typeface="Arial"/>
        <a:sym typeface="Arial"/>
      </a:defRPr>
    </a:lvl8pPr>
    <a:lvl9pPr indent="3657600">
      <a:defRPr sz="2400">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a:tcStyle>
        <a:tcBdr/>
        <a:fill>
          <a:solidFill>
            <a:srgbClr val="EFF3E9"/>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a:tcStyle>
        <a:tcBdr/>
        <a:fill>
          <a:solidFill>
            <a:srgbClr val="FDEEE8"/>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84" y="-54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AU"/>
  <c:roundedCorners val="0"/>
  <c:style val="2"/>
  <c:chart>
    <c:title>
      <c:tx>
        <c:rich>
          <a:bodyPr rot="0"/>
          <a:lstStyle/>
          <a:p>
            <a:pPr lvl="0">
              <a:defRPr sz="1500" b="0" i="0" u="none" strike="noStrike">
                <a:solidFill>
                  <a:srgbClr val="000000"/>
                </a:solidFill>
                <a:effectLst/>
                <a:latin typeface="Arial"/>
              </a:defRPr>
            </a:pPr>
            <a:r>
              <a:rPr lang="en-AU" sz="1500" b="0" i="0" u="none" strike="noStrike">
                <a:solidFill>
                  <a:srgbClr val="000000"/>
                </a:solidFill>
                <a:effectLst/>
                <a:latin typeface="Arial"/>
              </a:rPr>
              <a:t>10ms per I/O</a:t>
            </a:r>
          </a:p>
        </c:rich>
      </c:tx>
      <c:layout>
        <c:manualLayout>
          <c:xMode val="edge"/>
          <c:yMode val="edge"/>
          <c:x val="0.30008800000000002"/>
          <c:y val="5.0000000000000001E-3"/>
          <c:w val="0.39982499999999999"/>
          <c:h val="0.205397"/>
        </c:manualLayout>
      </c:layout>
      <c:overlay val="1"/>
      <c:spPr>
        <a:noFill/>
        <a:effectLst/>
      </c:spPr>
    </c:title>
    <c:autoTitleDeleted val="0"/>
    <c:plotArea>
      <c:layout>
        <c:manualLayout>
          <c:layoutTarget val="inner"/>
          <c:xMode val="edge"/>
          <c:yMode val="edge"/>
          <c:x val="0.14421200000000001"/>
          <c:y val="0.205397"/>
          <c:w val="0.85578799999999999"/>
          <c:h val="0.636764"/>
        </c:manualLayout>
      </c:layout>
      <c:barChart>
        <c:barDir val="col"/>
        <c:grouping val="clustered"/>
        <c:varyColors val="0"/>
        <c:ser>
          <c:idx val="0"/>
          <c:order val="0"/>
          <c:tx>
            <c:strRef>
              <c:f>Sheet1!$A$2</c:f>
              <c:strCache>
                <c:ptCount val="1"/>
                <c:pt idx="0">
                  <c:v>Region 1</c:v>
                </c:pt>
              </c:strCache>
            </c:strRef>
          </c:tx>
          <c:spPr>
            <a:solidFill>
              <a:srgbClr val="2E578C"/>
            </a:solidFill>
            <a:ln w="9525" cap="flat">
              <a:solidFill>
                <a:srgbClr val="F9F9F9"/>
              </a:solidFill>
              <a:prstDash val="solid"/>
              <a:bevel/>
            </a:ln>
            <a:effectLst>
              <a:outerShdw blurRad="38100" dist="20797" dir="5400000" algn="tl">
                <a:srgbClr val="000000">
                  <a:alpha val="38000"/>
                </a:srgbClr>
              </a:outerShdw>
            </a:effectLst>
          </c:spPr>
          <c:invertIfNegative val="0"/>
          <c:cat>
            <c:strRef>
              <c:f>Sheet1!$B$1:$F$1</c:f>
              <c:strCache>
                <c:ptCount val="5"/>
                <c:pt idx="0">
                  <c:v>Six</c:v>
                </c:pt>
                <c:pt idx="1">
                  <c:v>TPL</c:v>
                </c:pt>
                <c:pt idx="2">
                  <c:v>FINCH</c:v>
                </c:pt>
                <c:pt idx="3">
                  <c:v>INF</c:v>
                </c:pt>
                <c:pt idx="4">
                  <c:v>SLICE</c:v>
                </c:pt>
              </c:strCache>
            </c:strRef>
          </c:cat>
          <c:val>
            <c:numRef>
              <c:f>Sheet1!$B$2:$F$2</c:f>
              <c:numCache>
                <c:formatCode>General</c:formatCode>
                <c:ptCount val="5"/>
                <c:pt idx="0">
                  <c:v>375</c:v>
                </c:pt>
                <c:pt idx="1">
                  <c:v>204</c:v>
                </c:pt>
                <c:pt idx="2">
                  <c:v>187</c:v>
                </c:pt>
                <c:pt idx="3">
                  <c:v>144</c:v>
                </c:pt>
                <c:pt idx="4">
                  <c:v>154</c:v>
                </c:pt>
              </c:numCache>
            </c:numRef>
          </c:val>
        </c:ser>
        <c:ser>
          <c:idx val="1"/>
          <c:order val="1"/>
          <c:tx>
            <c:strRef>
              <c:f>Sheet1!$A$3</c:f>
            </c:strRef>
          </c:tx>
          <c:spPr>
            <a:solidFill>
              <a:srgbClr val="5D9648"/>
            </a:solidFill>
            <a:ln w="9525" cap="flat">
              <a:solidFill>
                <a:srgbClr val="F9F9F9"/>
              </a:solidFill>
              <a:prstDash val="solid"/>
              <a:bevel/>
            </a:ln>
            <a:effectLst>
              <a:outerShdw blurRad="38100" dist="20000" dir="5400000" algn="tl">
                <a:srgbClr val="000000">
                  <a:alpha val="38000"/>
                </a:srgbClr>
              </a:outerShdw>
            </a:effectLst>
          </c:spPr>
          <c:invertIfNegative val="0"/>
          <c:cat>
            <c:strRef>
              <c:f>Sheet1!$B$1:$F$1</c:f>
              <c:strCache>
                <c:ptCount val="5"/>
                <c:pt idx="0">
                  <c:v>Six</c:v>
                </c:pt>
                <c:pt idx="1">
                  <c:v>TPL</c:v>
                </c:pt>
                <c:pt idx="2">
                  <c:v>FINCH</c:v>
                </c:pt>
                <c:pt idx="3">
                  <c:v>INF</c:v>
                </c:pt>
                <c:pt idx="4">
                  <c:v>SLICE</c:v>
                </c:pt>
              </c:strCache>
            </c:strRef>
          </c:cat>
          <c:val>
            <c:numRef>
              <c:f>Sheet1!$B$3:$F$3</c:f>
            </c:numRef>
          </c:val>
        </c:ser>
        <c:dLbls>
          <c:showLegendKey val="0"/>
          <c:showVal val="0"/>
          <c:showCatName val="0"/>
          <c:showSerName val="0"/>
          <c:showPercent val="0"/>
          <c:showBubbleSize val="0"/>
        </c:dLbls>
        <c:gapWidth val="50"/>
        <c:axId val="5230592"/>
        <c:axId val="5232128"/>
      </c:barChart>
      <c:catAx>
        <c:axId val="5230592"/>
        <c:scaling>
          <c:orientation val="minMax"/>
        </c:scaling>
        <c:delete val="0"/>
        <c:axPos val="b"/>
        <c:numFmt formatCode="General" sourceLinked="0"/>
        <c:majorTickMark val="out"/>
        <c:minorTickMark val="none"/>
        <c:tickLblPos val="low"/>
        <c:spPr>
          <a:ln w="12700" cap="flat">
            <a:solidFill>
              <a:srgbClr val="000000"/>
            </a:solidFill>
            <a:prstDash val="solid"/>
            <a:miter lim="400000"/>
          </a:ln>
        </c:spPr>
        <c:txPr>
          <a:bodyPr rot="0"/>
          <a:lstStyle/>
          <a:p>
            <a:pPr lvl="0">
              <a:defRPr sz="1200" b="0" i="0" u="none" strike="noStrike">
                <a:solidFill>
                  <a:srgbClr val="000000"/>
                </a:solidFill>
                <a:effectLst/>
                <a:latin typeface="Arial"/>
              </a:defRPr>
            </a:pPr>
            <a:endParaRPr lang="en-US"/>
          </a:p>
        </c:txPr>
        <c:crossAx val="5232128"/>
        <c:crosses val="autoZero"/>
        <c:auto val="1"/>
        <c:lblAlgn val="ctr"/>
        <c:lblOffset val="100"/>
        <c:noMultiLvlLbl val="1"/>
      </c:catAx>
      <c:valAx>
        <c:axId val="5232128"/>
        <c:scaling>
          <c:orientation val="minMax"/>
        </c:scaling>
        <c:delete val="0"/>
        <c:axPos val="l"/>
        <c:majorGridlines>
          <c:spPr>
            <a:ln w="12700" cap="flat">
              <a:solidFill>
                <a:srgbClr val="888888"/>
              </a:solidFill>
              <a:prstDash val="solid"/>
              <a:bevel/>
            </a:ln>
          </c:spPr>
        </c:majorGridlines>
        <c:numFmt formatCode="General" sourceLinked="0"/>
        <c:majorTickMark val="out"/>
        <c:minorTickMark val="none"/>
        <c:tickLblPos val="nextTo"/>
        <c:spPr>
          <a:ln w="12700" cap="flat">
            <a:solidFill>
              <a:srgbClr val="000000"/>
            </a:solidFill>
            <a:prstDash val="solid"/>
            <a:miter lim="400000"/>
          </a:ln>
        </c:spPr>
        <c:txPr>
          <a:bodyPr rot="0"/>
          <a:lstStyle/>
          <a:p>
            <a:pPr lvl="0">
              <a:defRPr sz="1000" b="0" i="0" u="none" strike="noStrike">
                <a:solidFill>
                  <a:srgbClr val="000000"/>
                </a:solidFill>
                <a:effectLst/>
                <a:latin typeface="Arial"/>
              </a:defRPr>
            </a:pPr>
            <a:endParaRPr lang="en-US"/>
          </a:p>
        </c:txPr>
        <c:crossAx val="5230592"/>
        <c:crosses val="autoZero"/>
        <c:crossBetween val="between"/>
        <c:majorUnit val="100"/>
        <c:minorUnit val="50"/>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AU"/>
  <c:roundedCorners val="0"/>
  <c:style val="2"/>
  <c:chart>
    <c:title>
      <c:tx>
        <c:rich>
          <a:bodyPr rot="0"/>
          <a:lstStyle/>
          <a:p>
            <a:pPr lvl="0">
              <a:defRPr sz="1500" b="0" i="0" u="none" strike="noStrike">
                <a:solidFill>
                  <a:srgbClr val="000000"/>
                </a:solidFill>
                <a:effectLst/>
                <a:latin typeface="Arial"/>
              </a:defRPr>
            </a:pPr>
            <a:r>
              <a:rPr lang="en-AU" sz="1500" b="0" i="0" u="none" strike="noStrike">
                <a:solidFill>
                  <a:srgbClr val="000000"/>
                </a:solidFill>
                <a:effectLst/>
                <a:latin typeface="Arial"/>
              </a:rPr>
              <a:t>0.1ms per I/O</a:t>
            </a:r>
          </a:p>
        </c:rich>
      </c:tx>
      <c:layout>
        <c:manualLayout>
          <c:xMode val="edge"/>
          <c:yMode val="edge"/>
          <c:x val="0.29312899999999997"/>
          <c:y val="5.0000000000000001E-3"/>
          <c:w val="0.41374300000000003"/>
          <c:h val="0.205397"/>
        </c:manualLayout>
      </c:layout>
      <c:overlay val="1"/>
      <c:spPr>
        <a:noFill/>
        <a:effectLst/>
      </c:spPr>
    </c:title>
    <c:autoTitleDeleted val="0"/>
    <c:plotArea>
      <c:layout>
        <c:manualLayout>
          <c:layoutTarget val="inner"/>
          <c:xMode val="edge"/>
          <c:yMode val="edge"/>
          <c:x val="0.15503900000000001"/>
          <c:y val="0.205397"/>
          <c:w val="0.84496099999999996"/>
          <c:h val="0.636764"/>
        </c:manualLayout>
      </c:layout>
      <c:barChart>
        <c:barDir val="col"/>
        <c:grouping val="clustered"/>
        <c:varyColors val="0"/>
        <c:ser>
          <c:idx val="0"/>
          <c:order val="0"/>
          <c:tx>
            <c:strRef>
              <c:f>Sheet1!$A$2</c:f>
              <c:strCache>
                <c:ptCount val="1"/>
                <c:pt idx="0">
                  <c:v>Region 1</c:v>
                </c:pt>
              </c:strCache>
            </c:strRef>
          </c:tx>
          <c:spPr>
            <a:solidFill>
              <a:srgbClr val="2E578C"/>
            </a:solidFill>
            <a:ln w="9525" cap="flat">
              <a:solidFill>
                <a:srgbClr val="F9F9F9"/>
              </a:solidFill>
              <a:prstDash val="solid"/>
              <a:bevel/>
            </a:ln>
            <a:effectLst>
              <a:outerShdw blurRad="38100" dist="20000" dir="5400000" algn="tl">
                <a:srgbClr val="000000">
                  <a:alpha val="38000"/>
                </a:srgbClr>
              </a:outerShdw>
            </a:effectLst>
          </c:spPr>
          <c:invertIfNegative val="0"/>
          <c:cat>
            <c:strRef>
              <c:f>Sheet1!$B$1:$F$1</c:f>
              <c:strCache>
                <c:ptCount val="5"/>
                <c:pt idx="0">
                  <c:v>Six</c:v>
                </c:pt>
                <c:pt idx="1">
                  <c:v>TPL</c:v>
                </c:pt>
                <c:pt idx="2">
                  <c:v>FINCH</c:v>
                </c:pt>
                <c:pt idx="3">
                  <c:v>INF</c:v>
                </c:pt>
                <c:pt idx="4">
                  <c:v>SLICE</c:v>
                </c:pt>
              </c:strCache>
            </c:strRef>
          </c:cat>
          <c:val>
            <c:numRef>
              <c:f>Sheet1!$B$2:$F$2</c:f>
              <c:numCache>
                <c:formatCode>General</c:formatCode>
                <c:ptCount val="5"/>
                <c:pt idx="0">
                  <c:v>11</c:v>
                </c:pt>
                <c:pt idx="1">
                  <c:v>21</c:v>
                </c:pt>
                <c:pt idx="2">
                  <c:v>7</c:v>
                </c:pt>
                <c:pt idx="3">
                  <c:v>3</c:v>
                </c:pt>
                <c:pt idx="4">
                  <c:v>2.4</c:v>
                </c:pt>
              </c:numCache>
            </c:numRef>
          </c:val>
        </c:ser>
        <c:ser>
          <c:idx val="1"/>
          <c:order val="1"/>
          <c:tx>
            <c:strRef>
              <c:f>Sheet1!$A$3</c:f>
            </c:strRef>
          </c:tx>
          <c:spPr>
            <a:solidFill>
              <a:srgbClr val="5D9648"/>
            </a:solidFill>
            <a:ln w="9525" cap="flat">
              <a:solidFill>
                <a:srgbClr val="F9F9F9"/>
              </a:solidFill>
              <a:prstDash val="solid"/>
              <a:bevel/>
            </a:ln>
            <a:effectLst>
              <a:outerShdw blurRad="38100" dist="20000" dir="5400000" algn="tl">
                <a:srgbClr val="000000">
                  <a:alpha val="38000"/>
                </a:srgbClr>
              </a:outerShdw>
            </a:effectLst>
          </c:spPr>
          <c:invertIfNegative val="0"/>
          <c:cat>
            <c:strRef>
              <c:f>Sheet1!$B$1:$F$1</c:f>
              <c:strCache>
                <c:ptCount val="5"/>
                <c:pt idx="0">
                  <c:v>Six</c:v>
                </c:pt>
                <c:pt idx="1">
                  <c:v>TPL</c:v>
                </c:pt>
                <c:pt idx="2">
                  <c:v>FINCH</c:v>
                </c:pt>
                <c:pt idx="3">
                  <c:v>INF</c:v>
                </c:pt>
                <c:pt idx="4">
                  <c:v>SLICE</c:v>
                </c:pt>
              </c:strCache>
            </c:strRef>
          </c:cat>
          <c:val>
            <c:numRef>
              <c:f>Sheet1!$B$3:$F$3</c:f>
            </c:numRef>
          </c:val>
        </c:ser>
        <c:dLbls>
          <c:showLegendKey val="0"/>
          <c:showVal val="0"/>
          <c:showCatName val="0"/>
          <c:showSerName val="0"/>
          <c:showPercent val="0"/>
          <c:showBubbleSize val="0"/>
        </c:dLbls>
        <c:gapWidth val="50"/>
        <c:axId val="6863488"/>
        <c:axId val="6873472"/>
      </c:barChart>
      <c:catAx>
        <c:axId val="6863488"/>
        <c:scaling>
          <c:orientation val="minMax"/>
        </c:scaling>
        <c:delete val="0"/>
        <c:axPos val="b"/>
        <c:numFmt formatCode="General" sourceLinked="0"/>
        <c:majorTickMark val="out"/>
        <c:minorTickMark val="none"/>
        <c:tickLblPos val="low"/>
        <c:spPr>
          <a:ln w="12700" cap="flat">
            <a:solidFill>
              <a:srgbClr val="000000"/>
            </a:solidFill>
            <a:prstDash val="solid"/>
            <a:miter lim="400000"/>
          </a:ln>
        </c:spPr>
        <c:txPr>
          <a:bodyPr rot="0"/>
          <a:lstStyle/>
          <a:p>
            <a:pPr lvl="0">
              <a:defRPr sz="1200" b="0" i="0" u="none" strike="noStrike">
                <a:solidFill>
                  <a:srgbClr val="000000"/>
                </a:solidFill>
                <a:effectLst/>
                <a:latin typeface="Arial"/>
              </a:defRPr>
            </a:pPr>
            <a:endParaRPr lang="en-US"/>
          </a:p>
        </c:txPr>
        <c:crossAx val="6873472"/>
        <c:crosses val="autoZero"/>
        <c:auto val="1"/>
        <c:lblAlgn val="ctr"/>
        <c:lblOffset val="100"/>
        <c:noMultiLvlLbl val="1"/>
      </c:catAx>
      <c:valAx>
        <c:axId val="6873472"/>
        <c:scaling>
          <c:orientation val="minMax"/>
        </c:scaling>
        <c:delete val="0"/>
        <c:axPos val="l"/>
        <c:majorGridlines>
          <c:spPr>
            <a:ln w="12700" cap="flat">
              <a:solidFill>
                <a:srgbClr val="888888"/>
              </a:solidFill>
              <a:prstDash val="solid"/>
              <a:bevel/>
            </a:ln>
          </c:spPr>
        </c:majorGridlines>
        <c:numFmt formatCode="General" sourceLinked="0"/>
        <c:majorTickMark val="out"/>
        <c:minorTickMark val="none"/>
        <c:tickLblPos val="nextTo"/>
        <c:spPr>
          <a:ln w="12700" cap="flat">
            <a:solidFill>
              <a:srgbClr val="000000"/>
            </a:solidFill>
            <a:prstDash val="solid"/>
            <a:miter lim="400000"/>
          </a:ln>
        </c:spPr>
        <c:txPr>
          <a:bodyPr rot="0"/>
          <a:lstStyle/>
          <a:p>
            <a:pPr lvl="0">
              <a:defRPr sz="1000" b="0" i="0" u="none" strike="noStrike">
                <a:solidFill>
                  <a:srgbClr val="000000"/>
                </a:solidFill>
                <a:effectLst/>
                <a:latin typeface="Arial"/>
              </a:defRPr>
            </a:pPr>
            <a:endParaRPr lang="en-US"/>
          </a:p>
        </c:txPr>
        <c:crossAx val="6863488"/>
        <c:crosses val="autoZero"/>
        <c:crossBetween val="between"/>
        <c:majorUnit val="5.5"/>
        <c:minorUnit val="2.7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AU"/>
  <c:roundedCorners val="0"/>
  <c:style val="2"/>
  <c:chart>
    <c:title>
      <c:tx>
        <c:rich>
          <a:bodyPr rot="0"/>
          <a:lstStyle/>
          <a:p>
            <a:pPr lvl="0">
              <a:defRPr sz="1800" b="0" i="0" u="none" strike="noStrike">
                <a:solidFill>
                  <a:srgbClr val="000000"/>
                </a:solidFill>
                <a:effectLst/>
                <a:latin typeface="Arial"/>
              </a:defRPr>
            </a:pPr>
            <a:r>
              <a:rPr lang="en-AU" sz="1800" b="0" i="0" u="none" strike="noStrike">
                <a:solidFill>
                  <a:srgbClr val="000000"/>
                </a:solidFill>
                <a:effectLst/>
                <a:latin typeface="Arial"/>
              </a:rPr>
              <a:t>I/O cost</a:t>
            </a:r>
          </a:p>
        </c:rich>
      </c:tx>
      <c:layout>
        <c:manualLayout>
          <c:xMode val="edge"/>
          <c:yMode val="edge"/>
          <c:x val="0.38541399999999998"/>
          <c:y val="5.0000000000000001E-3"/>
          <c:w val="0.22917299999999999"/>
          <c:h val="0.17746400000000001"/>
        </c:manualLayout>
      </c:layout>
      <c:overlay val="1"/>
      <c:spPr>
        <a:noFill/>
        <a:effectLst/>
      </c:spPr>
    </c:title>
    <c:autoTitleDeleted val="0"/>
    <c:plotArea>
      <c:layout>
        <c:manualLayout>
          <c:layoutTarget val="inner"/>
          <c:xMode val="edge"/>
          <c:yMode val="edge"/>
          <c:x val="0.144402"/>
          <c:y val="0.17746400000000001"/>
          <c:w val="0.81675600000000004"/>
          <c:h val="0.54014899999999999"/>
        </c:manualLayout>
      </c:layout>
      <c:lineChart>
        <c:grouping val="standard"/>
        <c:varyColors val="0"/>
        <c:ser>
          <c:idx val="0"/>
          <c:order val="0"/>
          <c:tx>
            <c:strRef>
              <c:f>Sheet1!$A$2</c:f>
              <c:strCache>
                <c:ptCount val="1"/>
                <c:pt idx="0">
                  <c:v>TPL</c:v>
                </c:pt>
              </c:strCache>
            </c:strRef>
          </c:tx>
          <c:spPr>
            <a:ln w="47625" cap="flat">
              <a:solidFill>
                <a:srgbClr val="4A7EBB"/>
              </a:solidFill>
              <a:prstDash val="solid"/>
              <a:bevel/>
            </a:ln>
            <a:effectLst/>
          </c:spPr>
          <c:marker>
            <c:symbol val="circle"/>
            <c:size val="6"/>
            <c:spPr>
              <a:solidFill>
                <a:srgbClr val="4F81BD"/>
              </a:solidFill>
              <a:ln w="9525" cap="flat">
                <a:solidFill>
                  <a:srgbClr val="4A7EBB"/>
                </a:solidFill>
                <a:prstDash val="solid"/>
                <a:bevel/>
              </a:ln>
              <a:effectLst/>
            </c:spPr>
          </c:marker>
          <c:cat>
            <c:strRef>
              <c:f>Sheet1!$B$1:$G$1</c:f>
              <c:strCache>
                <c:ptCount val="6"/>
                <c:pt idx="0">
                  <c:v>2</c:v>
                </c:pt>
                <c:pt idx="1">
                  <c:v>5</c:v>
                </c:pt>
                <c:pt idx="2">
                  <c:v>10</c:v>
                </c:pt>
                <c:pt idx="3">
                  <c:v>15</c:v>
                </c:pt>
                <c:pt idx="4">
                  <c:v>20</c:v>
                </c:pt>
                <c:pt idx="5">
                  <c:v>25</c:v>
                </c:pt>
              </c:strCache>
            </c:strRef>
          </c:cat>
          <c:val>
            <c:numRef>
              <c:f>Sheet1!$B$2:$G$2</c:f>
              <c:numCache>
                <c:formatCode>General</c:formatCode>
                <c:ptCount val="6"/>
                <c:pt idx="0">
                  <c:v>14.8</c:v>
                </c:pt>
                <c:pt idx="1">
                  <c:v>19.600000000000001</c:v>
                </c:pt>
                <c:pt idx="2">
                  <c:v>24.2</c:v>
                </c:pt>
                <c:pt idx="3">
                  <c:v>27.3</c:v>
                </c:pt>
                <c:pt idx="4">
                  <c:v>30.3</c:v>
                </c:pt>
                <c:pt idx="5">
                  <c:v>32.5</c:v>
                </c:pt>
              </c:numCache>
            </c:numRef>
          </c:val>
          <c:smooth val="0"/>
        </c:ser>
        <c:ser>
          <c:idx val="1"/>
          <c:order val="1"/>
          <c:tx>
            <c:strRef>
              <c:f>Sheet1!$A$3</c:f>
              <c:strCache>
                <c:ptCount val="1"/>
                <c:pt idx="0">
                  <c:v>TPL++</c:v>
                </c:pt>
              </c:strCache>
            </c:strRef>
          </c:tx>
          <c:spPr>
            <a:ln w="47625" cap="flat">
              <a:solidFill>
                <a:srgbClr val="BE4B48"/>
              </a:solidFill>
              <a:prstDash val="solid"/>
              <a:bevel/>
            </a:ln>
            <a:effectLst/>
          </c:spPr>
          <c:marker>
            <c:symbol val="circle"/>
            <c:size val="6"/>
            <c:spPr>
              <a:solidFill>
                <a:srgbClr val="C0504D"/>
              </a:solidFill>
              <a:ln w="9525" cap="flat">
                <a:solidFill>
                  <a:srgbClr val="BE4B48"/>
                </a:solidFill>
                <a:prstDash val="solid"/>
                <a:bevel/>
              </a:ln>
              <a:effectLst/>
            </c:spPr>
          </c:marker>
          <c:cat>
            <c:strRef>
              <c:f>Sheet1!$B$1:$G$1</c:f>
              <c:strCache>
                <c:ptCount val="6"/>
                <c:pt idx="0">
                  <c:v>2</c:v>
                </c:pt>
                <c:pt idx="1">
                  <c:v>5</c:v>
                </c:pt>
                <c:pt idx="2">
                  <c:v>10</c:v>
                </c:pt>
                <c:pt idx="3">
                  <c:v>15</c:v>
                </c:pt>
                <c:pt idx="4">
                  <c:v>20</c:v>
                </c:pt>
                <c:pt idx="5">
                  <c:v>25</c:v>
                </c:pt>
              </c:strCache>
            </c:strRef>
          </c:cat>
          <c:val>
            <c:numRef>
              <c:f>Sheet1!$B$3:$G$3</c:f>
              <c:numCache>
                <c:formatCode>General</c:formatCode>
                <c:ptCount val="6"/>
                <c:pt idx="0">
                  <c:v>11.9</c:v>
                </c:pt>
                <c:pt idx="1">
                  <c:v>12.4</c:v>
                </c:pt>
                <c:pt idx="2">
                  <c:v>13.9</c:v>
                </c:pt>
                <c:pt idx="3">
                  <c:v>15.1</c:v>
                </c:pt>
                <c:pt idx="4">
                  <c:v>16.2</c:v>
                </c:pt>
                <c:pt idx="5">
                  <c:v>17.100000000000001</c:v>
                </c:pt>
              </c:numCache>
            </c:numRef>
          </c:val>
          <c:smooth val="0"/>
        </c:ser>
        <c:dLbls>
          <c:showLegendKey val="0"/>
          <c:showVal val="0"/>
          <c:showCatName val="0"/>
          <c:showSerName val="0"/>
          <c:showPercent val="0"/>
          <c:showBubbleSize val="0"/>
        </c:dLbls>
        <c:marker val="1"/>
        <c:smooth val="0"/>
        <c:axId val="7173248"/>
        <c:axId val="7175168"/>
      </c:lineChart>
      <c:catAx>
        <c:axId val="7173248"/>
        <c:scaling>
          <c:orientation val="minMax"/>
        </c:scaling>
        <c:delete val="0"/>
        <c:axPos val="b"/>
        <c:title>
          <c:tx>
            <c:rich>
              <a:bodyPr rot="0"/>
              <a:lstStyle/>
              <a:p>
                <a:pPr lvl="0">
                  <a:defRPr sz="1800" b="0" i="1" u="none" strike="noStrike">
                    <a:solidFill>
                      <a:srgbClr val="000000"/>
                    </a:solidFill>
                    <a:effectLst/>
                    <a:latin typeface="Arial"/>
                  </a:defRPr>
                </a:pPr>
                <a:r>
                  <a:rPr lang="en-AU" sz="1800" b="0" i="1" u="none" strike="noStrike">
                    <a:solidFill>
                      <a:srgbClr val="000000"/>
                    </a:solidFill>
                    <a:effectLst/>
                    <a:latin typeface="Arial"/>
                  </a:rPr>
                  <a:t>k</a:t>
                </a:r>
              </a:p>
            </c:rich>
          </c:tx>
          <c:layout/>
          <c:overlay val="1"/>
        </c:title>
        <c:numFmt formatCode="General" sourceLinked="0"/>
        <c:majorTickMark val="out"/>
        <c:minorTickMark val="none"/>
        <c:tickLblPos val="low"/>
        <c:spPr>
          <a:ln w="12700" cap="flat">
            <a:solidFill>
              <a:srgbClr val="000000"/>
            </a:solidFill>
            <a:prstDash val="solid"/>
            <a:miter lim="400000"/>
          </a:ln>
        </c:spPr>
        <c:txPr>
          <a:bodyPr rot="0"/>
          <a:lstStyle/>
          <a:p>
            <a:pPr lvl="0">
              <a:defRPr sz="1800" b="0" i="0" u="none" strike="noStrike">
                <a:solidFill>
                  <a:srgbClr val="000000"/>
                </a:solidFill>
                <a:effectLst/>
                <a:latin typeface="Arial"/>
              </a:defRPr>
            </a:pPr>
            <a:endParaRPr lang="en-US"/>
          </a:p>
        </c:txPr>
        <c:crossAx val="7175168"/>
        <c:crosses val="autoZero"/>
        <c:auto val="1"/>
        <c:lblAlgn val="ctr"/>
        <c:lblOffset val="100"/>
        <c:noMultiLvlLbl val="1"/>
      </c:catAx>
      <c:valAx>
        <c:axId val="7175168"/>
        <c:scaling>
          <c:orientation val="minMax"/>
        </c:scaling>
        <c:delete val="0"/>
        <c:axPos val="l"/>
        <c:majorGridlines>
          <c:spPr>
            <a:ln w="12700" cap="flat">
              <a:solidFill>
                <a:srgbClr val="888888"/>
              </a:solidFill>
              <a:prstDash val="solid"/>
              <a:bevel/>
            </a:ln>
          </c:spPr>
        </c:majorGridlines>
        <c:numFmt formatCode="General" sourceLinked="0"/>
        <c:majorTickMark val="out"/>
        <c:minorTickMark val="none"/>
        <c:tickLblPos val="nextTo"/>
        <c:spPr>
          <a:ln w="12700" cap="flat">
            <a:solidFill>
              <a:srgbClr val="000000"/>
            </a:solidFill>
            <a:prstDash val="solid"/>
            <a:miter lim="400000"/>
          </a:ln>
        </c:spPr>
        <c:txPr>
          <a:bodyPr rot="0"/>
          <a:lstStyle/>
          <a:p>
            <a:pPr lvl="0">
              <a:defRPr sz="1800" b="0" i="0" u="none" strike="noStrike">
                <a:solidFill>
                  <a:srgbClr val="000000"/>
                </a:solidFill>
                <a:effectLst/>
                <a:latin typeface="Arial"/>
              </a:defRPr>
            </a:pPr>
            <a:endParaRPr lang="en-US"/>
          </a:p>
        </c:txPr>
        <c:crossAx val="7173248"/>
        <c:crosses val="autoZero"/>
        <c:crossBetween val="midCat"/>
        <c:majorUnit val="10"/>
        <c:minorUnit val="5"/>
      </c:valAx>
      <c:spPr>
        <a:noFill/>
        <a:ln w="12700" cap="flat">
          <a:noFill/>
          <a:miter lim="400000"/>
        </a:ln>
        <a:effectLst/>
      </c:spPr>
    </c:plotArea>
    <c:legend>
      <c:legendPos val="r"/>
      <c:layout>
        <c:manualLayout>
          <c:xMode val="edge"/>
          <c:yMode val="edge"/>
          <c:x val="3.7229999999999999E-2"/>
          <c:y val="0.17746400000000001"/>
          <c:w val="0.92554000000000003"/>
          <c:h val="0.101232"/>
        </c:manualLayout>
      </c:layout>
      <c:overlay val="1"/>
      <c:spPr>
        <a:noFill/>
        <a:ln w="12700" cap="flat">
          <a:noFill/>
          <a:miter lim="400000"/>
        </a:ln>
        <a:effectLst/>
      </c:spPr>
      <c:txPr>
        <a:bodyPr/>
        <a:lstStyle/>
        <a:p>
          <a:pPr lvl="0">
            <a:defRPr sz="1800" b="0" i="0" u="none" strike="noStrike">
              <a:solidFill>
                <a:srgbClr val="000000"/>
              </a:solidFill>
              <a:effectLst/>
              <a:latin typeface="Arial"/>
            </a:defRPr>
          </a:pPr>
          <a:endParaRPr lang="en-US"/>
        </a:p>
      </c:txPr>
    </c:legend>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AU"/>
  <c:roundedCorners val="0"/>
  <c:style val="2"/>
  <c:chart>
    <c:title>
      <c:tx>
        <c:rich>
          <a:bodyPr rot="0"/>
          <a:lstStyle/>
          <a:p>
            <a:pPr lvl="0">
              <a:defRPr sz="1800" b="0" i="0" u="none" strike="noStrike">
                <a:solidFill>
                  <a:srgbClr val="000000"/>
                </a:solidFill>
                <a:effectLst/>
                <a:latin typeface="Arial"/>
              </a:defRPr>
            </a:pPr>
            <a:r>
              <a:rPr lang="en-AU" sz="1800" b="0" i="0" u="none" strike="noStrike">
                <a:solidFill>
                  <a:srgbClr val="000000"/>
                </a:solidFill>
                <a:effectLst/>
                <a:latin typeface="Arial"/>
              </a:rPr>
              <a:t>CPU cost (ms)</a:t>
            </a:r>
          </a:p>
        </c:rich>
      </c:tx>
      <c:layout>
        <c:manualLayout>
          <c:xMode val="edge"/>
          <c:yMode val="edge"/>
          <c:x val="0.29153099999999998"/>
          <c:y val="5.0000000000000001E-3"/>
          <c:w val="0.416939"/>
          <c:h val="0.17746400000000001"/>
        </c:manualLayout>
      </c:layout>
      <c:overlay val="1"/>
      <c:spPr>
        <a:noFill/>
        <a:effectLst/>
      </c:spPr>
    </c:title>
    <c:autoTitleDeleted val="0"/>
    <c:plotArea>
      <c:layout>
        <c:manualLayout>
          <c:layoutTarget val="inner"/>
          <c:xMode val="edge"/>
          <c:yMode val="edge"/>
          <c:x val="0.174925"/>
          <c:y val="0.17746400000000001"/>
          <c:w val="0.78761899999999996"/>
          <c:h val="0.54014899999999999"/>
        </c:manualLayout>
      </c:layout>
      <c:lineChart>
        <c:grouping val="standard"/>
        <c:varyColors val="0"/>
        <c:ser>
          <c:idx val="0"/>
          <c:order val="0"/>
          <c:tx>
            <c:strRef>
              <c:f>Sheet1!$A$2</c:f>
              <c:strCache>
                <c:ptCount val="1"/>
                <c:pt idx="0">
                  <c:v>TPL</c:v>
                </c:pt>
              </c:strCache>
            </c:strRef>
          </c:tx>
          <c:spPr>
            <a:ln w="47625" cap="flat">
              <a:solidFill>
                <a:srgbClr val="4A7EBB"/>
              </a:solidFill>
              <a:prstDash val="solid"/>
              <a:bevel/>
            </a:ln>
            <a:effectLst/>
          </c:spPr>
          <c:marker>
            <c:symbol val="circle"/>
            <c:size val="6"/>
            <c:spPr>
              <a:solidFill>
                <a:srgbClr val="4F81BD"/>
              </a:solidFill>
              <a:ln w="9525" cap="flat">
                <a:solidFill>
                  <a:srgbClr val="4A7EBB"/>
                </a:solidFill>
                <a:prstDash val="solid"/>
                <a:bevel/>
              </a:ln>
              <a:effectLst/>
            </c:spPr>
          </c:marker>
          <c:cat>
            <c:strRef>
              <c:f>Sheet1!$B$1:$G$1</c:f>
              <c:strCache>
                <c:ptCount val="6"/>
                <c:pt idx="0">
                  <c:v>2</c:v>
                </c:pt>
                <c:pt idx="1">
                  <c:v>5</c:v>
                </c:pt>
                <c:pt idx="2">
                  <c:v>10</c:v>
                </c:pt>
                <c:pt idx="3">
                  <c:v>15</c:v>
                </c:pt>
                <c:pt idx="4">
                  <c:v>20</c:v>
                </c:pt>
                <c:pt idx="5">
                  <c:v>25</c:v>
                </c:pt>
              </c:strCache>
            </c:strRef>
          </c:cat>
          <c:val>
            <c:numRef>
              <c:f>Sheet1!$B$2:$G$2</c:f>
              <c:numCache>
                <c:formatCode>General</c:formatCode>
                <c:ptCount val="6"/>
                <c:pt idx="0">
                  <c:v>1.5589999999999999</c:v>
                </c:pt>
                <c:pt idx="1">
                  <c:v>5.665</c:v>
                </c:pt>
                <c:pt idx="2">
                  <c:v>23.277999999999999</c:v>
                </c:pt>
                <c:pt idx="3">
                  <c:v>59</c:v>
                </c:pt>
                <c:pt idx="4">
                  <c:v>118.545</c:v>
                </c:pt>
                <c:pt idx="5">
                  <c:v>204.321</c:v>
                </c:pt>
              </c:numCache>
            </c:numRef>
          </c:val>
          <c:smooth val="0"/>
        </c:ser>
        <c:ser>
          <c:idx val="1"/>
          <c:order val="1"/>
          <c:tx>
            <c:strRef>
              <c:f>Sheet1!$A$3</c:f>
              <c:strCache>
                <c:ptCount val="1"/>
                <c:pt idx="0">
                  <c:v>TPL++</c:v>
                </c:pt>
              </c:strCache>
            </c:strRef>
          </c:tx>
          <c:spPr>
            <a:ln w="47625" cap="flat">
              <a:solidFill>
                <a:srgbClr val="BE4B48"/>
              </a:solidFill>
              <a:prstDash val="solid"/>
              <a:bevel/>
            </a:ln>
            <a:effectLst/>
          </c:spPr>
          <c:marker>
            <c:symbol val="circle"/>
            <c:size val="6"/>
            <c:spPr>
              <a:solidFill>
                <a:srgbClr val="C0504D"/>
              </a:solidFill>
              <a:ln w="9525" cap="flat">
                <a:solidFill>
                  <a:srgbClr val="BE4B48"/>
                </a:solidFill>
                <a:prstDash val="solid"/>
                <a:bevel/>
              </a:ln>
              <a:effectLst/>
            </c:spPr>
          </c:marker>
          <c:cat>
            <c:strRef>
              <c:f>Sheet1!$B$1:$G$1</c:f>
              <c:strCache>
                <c:ptCount val="6"/>
                <c:pt idx="0">
                  <c:v>2</c:v>
                </c:pt>
                <c:pt idx="1">
                  <c:v>5</c:v>
                </c:pt>
                <c:pt idx="2">
                  <c:v>10</c:v>
                </c:pt>
                <c:pt idx="3">
                  <c:v>15</c:v>
                </c:pt>
                <c:pt idx="4">
                  <c:v>20</c:v>
                </c:pt>
                <c:pt idx="5">
                  <c:v>25</c:v>
                </c:pt>
              </c:strCache>
            </c:strRef>
          </c:cat>
          <c:val>
            <c:numRef>
              <c:f>Sheet1!$B$3:$G$3</c:f>
              <c:numCache>
                <c:formatCode>General</c:formatCode>
                <c:ptCount val="6"/>
                <c:pt idx="0">
                  <c:v>1.431</c:v>
                </c:pt>
                <c:pt idx="1">
                  <c:v>2.254</c:v>
                </c:pt>
                <c:pt idx="2">
                  <c:v>3.6320000000000001</c:v>
                </c:pt>
                <c:pt idx="3">
                  <c:v>5.8010000000000002</c:v>
                </c:pt>
                <c:pt idx="4">
                  <c:v>6.6239999999999997</c:v>
                </c:pt>
                <c:pt idx="5">
                  <c:v>8.298</c:v>
                </c:pt>
              </c:numCache>
            </c:numRef>
          </c:val>
          <c:smooth val="0"/>
        </c:ser>
        <c:dLbls>
          <c:showLegendKey val="0"/>
          <c:showVal val="0"/>
          <c:showCatName val="0"/>
          <c:showSerName val="0"/>
          <c:showPercent val="0"/>
          <c:showBubbleSize val="0"/>
        </c:dLbls>
        <c:marker val="1"/>
        <c:smooth val="0"/>
        <c:axId val="33040640"/>
        <c:axId val="33046912"/>
      </c:lineChart>
      <c:catAx>
        <c:axId val="33040640"/>
        <c:scaling>
          <c:orientation val="minMax"/>
        </c:scaling>
        <c:delete val="0"/>
        <c:axPos val="b"/>
        <c:title>
          <c:tx>
            <c:rich>
              <a:bodyPr rot="0"/>
              <a:lstStyle/>
              <a:p>
                <a:pPr lvl="0">
                  <a:defRPr sz="1800" b="0" i="1" u="none" strike="noStrike">
                    <a:solidFill>
                      <a:srgbClr val="000000"/>
                    </a:solidFill>
                    <a:effectLst/>
                    <a:latin typeface="Arial"/>
                  </a:defRPr>
                </a:pPr>
                <a:r>
                  <a:rPr lang="en-AU" sz="1800" b="0" i="1" u="none" strike="noStrike">
                    <a:solidFill>
                      <a:srgbClr val="000000"/>
                    </a:solidFill>
                    <a:effectLst/>
                    <a:latin typeface="Arial"/>
                  </a:rPr>
                  <a:t>k</a:t>
                </a:r>
              </a:p>
            </c:rich>
          </c:tx>
          <c:layout/>
          <c:overlay val="1"/>
        </c:title>
        <c:numFmt formatCode="General" sourceLinked="0"/>
        <c:majorTickMark val="out"/>
        <c:minorTickMark val="none"/>
        <c:tickLblPos val="low"/>
        <c:spPr>
          <a:ln w="12700" cap="flat">
            <a:solidFill>
              <a:srgbClr val="000000"/>
            </a:solidFill>
            <a:prstDash val="solid"/>
            <a:miter lim="400000"/>
          </a:ln>
        </c:spPr>
        <c:txPr>
          <a:bodyPr rot="0"/>
          <a:lstStyle/>
          <a:p>
            <a:pPr lvl="0">
              <a:defRPr sz="1800" b="0" i="0" u="none" strike="noStrike">
                <a:solidFill>
                  <a:srgbClr val="000000"/>
                </a:solidFill>
                <a:effectLst/>
                <a:latin typeface="Arial"/>
              </a:defRPr>
            </a:pPr>
            <a:endParaRPr lang="en-US"/>
          </a:p>
        </c:txPr>
        <c:crossAx val="33046912"/>
        <c:crosses val="autoZero"/>
        <c:auto val="1"/>
        <c:lblAlgn val="ctr"/>
        <c:lblOffset val="100"/>
        <c:noMultiLvlLbl val="1"/>
      </c:catAx>
      <c:valAx>
        <c:axId val="33046912"/>
        <c:scaling>
          <c:orientation val="minMax"/>
          <c:max val="240"/>
        </c:scaling>
        <c:delete val="0"/>
        <c:axPos val="l"/>
        <c:majorGridlines>
          <c:spPr>
            <a:ln w="12700" cap="flat">
              <a:solidFill>
                <a:srgbClr val="888888"/>
              </a:solidFill>
              <a:prstDash val="solid"/>
              <a:bevel/>
            </a:ln>
          </c:spPr>
        </c:majorGridlines>
        <c:numFmt formatCode="General" sourceLinked="0"/>
        <c:majorTickMark val="out"/>
        <c:minorTickMark val="none"/>
        <c:tickLblPos val="nextTo"/>
        <c:spPr>
          <a:ln w="12700" cap="flat">
            <a:solidFill>
              <a:srgbClr val="000000"/>
            </a:solidFill>
            <a:prstDash val="solid"/>
            <a:miter lim="400000"/>
          </a:ln>
        </c:spPr>
        <c:txPr>
          <a:bodyPr rot="0"/>
          <a:lstStyle/>
          <a:p>
            <a:pPr lvl="0">
              <a:defRPr sz="1800" b="0" i="0" u="none" strike="noStrike">
                <a:solidFill>
                  <a:srgbClr val="000000"/>
                </a:solidFill>
                <a:effectLst/>
                <a:latin typeface="Arial"/>
              </a:defRPr>
            </a:pPr>
            <a:endParaRPr lang="en-US"/>
          </a:p>
        </c:txPr>
        <c:crossAx val="33040640"/>
        <c:crosses val="autoZero"/>
        <c:crossBetween val="midCat"/>
        <c:majorUnit val="60"/>
        <c:minorUnit val="30"/>
      </c:valAx>
      <c:spPr>
        <a:noFill/>
        <a:ln w="12700" cap="flat">
          <a:noFill/>
          <a:miter lim="400000"/>
        </a:ln>
        <a:effectLst/>
      </c:spPr>
    </c:plotArea>
    <c:legend>
      <c:legendPos val="r"/>
      <c:layout>
        <c:manualLayout>
          <c:xMode val="edge"/>
          <c:yMode val="edge"/>
          <c:x val="7.1575899999999998E-2"/>
          <c:y val="0.17746400000000001"/>
          <c:w val="0.89252200000000004"/>
          <c:h val="0.101232"/>
        </c:manualLayout>
      </c:layout>
      <c:overlay val="1"/>
      <c:spPr>
        <a:noFill/>
        <a:ln w="12700" cap="flat">
          <a:noFill/>
          <a:miter lim="400000"/>
        </a:ln>
        <a:effectLst/>
      </c:spPr>
      <c:txPr>
        <a:bodyPr/>
        <a:lstStyle/>
        <a:p>
          <a:pPr lvl="0">
            <a:defRPr sz="1800" b="0" i="0" u="none" strike="noStrike">
              <a:solidFill>
                <a:srgbClr val="000000"/>
              </a:solidFill>
              <a:effectLst/>
              <a:latin typeface="Arial"/>
            </a:defRPr>
          </a:pPr>
          <a:endParaRPr lang="en-US"/>
        </a:p>
      </c:txPr>
    </c:legend>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5" name="Shape 75"/>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76" name="Shape 76"/>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2543977033"/>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Shape 81"/>
          <p:cNvSpPr>
            <a:spLocks noGrp="1" noRot="1" noChangeAspect="1"/>
          </p:cNvSpPr>
          <p:nvPr>
            <p:ph type="sldImg"/>
          </p:nvPr>
        </p:nvSpPr>
        <p:spPr>
          <a:prstGeom prst="rect">
            <a:avLst/>
          </a:prstGeom>
        </p:spPr>
        <p:txBody>
          <a:bodyPr/>
          <a:lstStyle/>
          <a:p>
            <a:pPr lvl="0"/>
            <a:endParaRPr/>
          </a:p>
        </p:txBody>
      </p:sp>
      <p:sp>
        <p:nvSpPr>
          <p:cNvPr id="82" name="Shape 82"/>
          <p:cNvSpPr>
            <a:spLocks noGrp="1"/>
          </p:cNvSpPr>
          <p:nvPr>
            <p:ph type="body" sz="quarter" idx="1"/>
          </p:nvPr>
        </p:nvSpPr>
        <p:spPr>
          <a:prstGeom prst="rect">
            <a:avLst/>
          </a:prstGeom>
        </p:spPr>
        <p:txBody>
          <a:bodyPr/>
          <a:lstStyle>
            <a:lvl1pPr defTabSz="914400">
              <a:lnSpc>
                <a:spcPct val="100000"/>
              </a:lnSpc>
              <a:spcBef>
                <a:spcPts val="400"/>
              </a:spcBef>
              <a:defRPr sz="1200">
                <a:latin typeface="Calibri"/>
                <a:ea typeface="Calibri"/>
                <a:cs typeface="Calibri"/>
                <a:sym typeface="Calibri"/>
              </a:defRPr>
            </a:lvl1pPr>
          </a:lstStyle>
          <a:p>
            <a:pPr lvl="0">
              <a:defRPr sz="1800"/>
            </a:pPr>
            <a:r>
              <a:rPr sz="1200"/>
              <a:t>Today, I will introduce my research work on RkNN queries which includes two publications, one is regular research paper published at ICDE 2014 and the other one is a experiment paper which published at VLDB 2015 experiment and analysis track. So the title of this talk come to algorithms, experiment and analysis.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Shape 265"/>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266" name="Shape 266"/>
          <p:cNvSpPr>
            <a:spLocks noGrp="1"/>
          </p:cNvSpPr>
          <p:nvPr>
            <p:ph type="body" sz="quarter" idx="1"/>
          </p:nvPr>
        </p:nvSpPr>
        <p:spPr>
          <a:prstGeom prst="rect">
            <a:avLst/>
          </a:prstGeom>
        </p:spPr>
        <p:txBody>
          <a:bodyPr/>
          <a:lstStyle/>
          <a:p>
            <a:pPr lvl="0" defTabSz="914400">
              <a:lnSpc>
                <a:spcPct val="100000"/>
              </a:lnSpc>
              <a:spcBef>
                <a:spcPts val="400"/>
              </a:spcBef>
              <a:defRPr sz="1800"/>
            </a:pPr>
            <a:r>
              <a:rPr sz="1200">
                <a:latin typeface="Calibri"/>
                <a:ea typeface="Calibri"/>
                <a:cs typeface="Calibri"/>
                <a:sym typeface="Calibri"/>
              </a:rPr>
              <a:t>Explain m t k !!!!</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After introducing the algorithms compared in our experiments, I will present a overview of the complexity of these algorithms.</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In this table, I list the complexity of some important operations which are used in all these algorithms. It looks a little bit messy, I will pick up some interesting results to introduce. </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Before that, I will clarify some notations first. The m here is number of facilities that are used as filtering facilities, since different algorithms use different set of filtering facilities so the value of m is different for each algorithm.  And, the t is number of partitions used in SLICE. Second, the low complexity shown in the table may not mean that the overall cost is low, since it also depends the number of times each algorithms is called.</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In the filtering phase, Six-regions and SLICE have the cheapest pruning cost, this is because the region-based pruning only need one distance comparison. But the pruning power of six-regions is poor as we shown in previous slides</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When add a new facility into the filtering facility set, FINCH and InfZone have the largest complexity as they have to update the convex polygon and infzone accordingly, which have been proved time complexity of O(m2).</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In the verification phase, the cost of pruning a user point or node is similar pruning a facility point or node in filtering phase. </a:t>
            </a:r>
          </a:p>
          <a:p>
            <a:pPr lvl="0" defTabSz="914400">
              <a:lnSpc>
                <a:spcPct val="100000"/>
              </a:lnSpc>
              <a:spcBef>
                <a:spcPts val="400"/>
              </a:spcBef>
              <a:defRPr sz="1800"/>
            </a:pPr>
            <a:r>
              <a:rPr sz="1200">
                <a:latin typeface="Calibri"/>
                <a:ea typeface="Calibri"/>
                <a:cs typeface="Calibri"/>
                <a:sym typeface="Calibri"/>
              </a:rPr>
              <a:t>The candidate verification cost of infzone and slice is the smallest as they use a smart strategy to verify a set of candidates.</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And  what about the performance of the algorithms in empirical studies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Shape 87"/>
          <p:cNvSpPr>
            <a:spLocks noGrp="1" noRot="1" noChangeAspect="1"/>
          </p:cNvSpPr>
          <p:nvPr>
            <p:ph type="sldImg"/>
          </p:nvPr>
        </p:nvSpPr>
        <p:spPr>
          <a:prstGeom prst="rect">
            <a:avLst/>
          </a:prstGeom>
        </p:spPr>
        <p:txBody>
          <a:bodyPr/>
          <a:lstStyle/>
          <a:p>
            <a:pPr lvl="0"/>
            <a:endParaRPr/>
          </a:p>
        </p:txBody>
      </p:sp>
      <p:sp>
        <p:nvSpPr>
          <p:cNvPr id="88" name="Shape 88"/>
          <p:cNvSpPr>
            <a:spLocks noGrp="1"/>
          </p:cNvSpPr>
          <p:nvPr>
            <p:ph type="body" sz="quarter" idx="1"/>
          </p:nvPr>
        </p:nvSpPr>
        <p:spPr>
          <a:prstGeom prst="rect">
            <a:avLst/>
          </a:prstGeom>
        </p:spPr>
        <p:txBody>
          <a:bodyPr/>
          <a:lstStyle/>
          <a:p>
            <a:pPr lvl="0" defTabSz="914400">
              <a:lnSpc>
                <a:spcPct val="100000"/>
              </a:lnSpc>
              <a:spcBef>
                <a:spcPts val="400"/>
              </a:spcBef>
              <a:defRPr sz="1800"/>
            </a:pPr>
            <a:r>
              <a:rPr sz="1200">
                <a:latin typeface="Calibri"/>
                <a:ea typeface="Calibri"/>
                <a:cs typeface="Calibri"/>
                <a:sym typeface="Calibri"/>
              </a:rPr>
              <a:t>No waste on this page</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Here is the outline of my talk. </a:t>
            </a:r>
          </a:p>
          <a:p>
            <a:pPr lvl="0" defTabSz="914400">
              <a:lnSpc>
                <a:spcPct val="100000"/>
              </a:lnSpc>
              <a:spcBef>
                <a:spcPts val="400"/>
              </a:spcBef>
              <a:defRPr sz="1800"/>
            </a:pPr>
            <a:r>
              <a:rPr sz="1200">
                <a:latin typeface="Calibri"/>
                <a:ea typeface="Calibri"/>
                <a:cs typeface="Calibri"/>
                <a:sym typeface="Calibri"/>
              </a:rPr>
              <a:t>First, I will briefly introduce what’s RkNN problem and what’s the applications of RkNN queries.</a:t>
            </a:r>
          </a:p>
          <a:p>
            <a:pPr lvl="0" defTabSz="914400">
              <a:lnSpc>
                <a:spcPct val="100000"/>
              </a:lnSpc>
              <a:spcBef>
                <a:spcPts val="400"/>
              </a:spcBef>
              <a:defRPr sz="1800"/>
            </a:pPr>
            <a:r>
              <a:rPr sz="1200">
                <a:latin typeface="Calibri"/>
                <a:ea typeface="Calibri"/>
                <a:cs typeface="Calibri"/>
                <a:sym typeface="Calibri"/>
              </a:rPr>
              <a:t>Then, followed by a motivation state to show why we want to do this work.</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In the algorithms part, I will introduce some most notable RkNN algorithms which will be evaluated in our experiments and I also present two new algorithms proposed by us. One is SLICE published at ICDE 2014 and the other is an improved version of TPL algorithm named TPL++ which is part of contribution in our VLDB 2015 paper.</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After that, I will present a comparison of the algorithms in theoretical analysis part.</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Then experiment results will be reported to show the performance of the algorithms</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Finally, I will conclude my talk in the last part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Shape 110"/>
          <p:cNvSpPr>
            <a:spLocks noGrp="1" noRot="1" noChangeAspect="1"/>
          </p:cNvSpPr>
          <p:nvPr>
            <p:ph type="sldImg"/>
          </p:nvPr>
        </p:nvSpPr>
        <p:spPr>
          <a:prstGeom prst="rect">
            <a:avLst/>
          </a:prstGeom>
        </p:spPr>
        <p:txBody>
          <a:bodyPr/>
          <a:lstStyle/>
          <a:p>
            <a:pPr lvl="0"/>
            <a:endParaRPr/>
          </a:p>
        </p:txBody>
      </p:sp>
      <p:sp>
        <p:nvSpPr>
          <p:cNvPr id="111" name="Shape 111"/>
          <p:cNvSpPr>
            <a:spLocks noGrp="1"/>
          </p:cNvSpPr>
          <p:nvPr>
            <p:ph type="body" sz="quarter" idx="1"/>
          </p:nvPr>
        </p:nvSpPr>
        <p:spPr>
          <a:prstGeom prst="rect">
            <a:avLst/>
          </a:prstGeom>
        </p:spPr>
        <p:txBody>
          <a:bodyPr/>
          <a:lstStyle/>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So what’s reverse k nearest neighbors queries?</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Suppose we have two sets of objects, one is facility set and the other one is user set.</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Since the most of the applications are related to location based services which focus on 2D and Euclidean space.</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endParaRPr sz="1200">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Shape 131"/>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132" name="Shape 132"/>
          <p:cNvSpPr>
            <a:spLocks noGrp="1"/>
          </p:cNvSpPr>
          <p:nvPr>
            <p:ph type="body" sz="quarter" idx="1"/>
          </p:nvPr>
        </p:nvSpPr>
        <p:spPr>
          <a:prstGeom prst="rect">
            <a:avLst/>
          </a:prstGeom>
        </p:spPr>
        <p:txBody>
          <a:bodyPr/>
          <a:lstStyle/>
          <a:p>
            <a:pPr lvl="0" defTabSz="914400">
              <a:lnSpc>
                <a:spcPct val="90000"/>
              </a:lnSpc>
              <a:spcBef>
                <a:spcPts val="400"/>
              </a:spcBef>
              <a:defRPr sz="1800"/>
            </a:pPr>
            <a:r>
              <a:rPr sz="1200">
                <a:latin typeface="Calibri"/>
                <a:ea typeface="Calibri"/>
                <a:cs typeface="Calibri"/>
                <a:sym typeface="Calibri"/>
              </a:rPr>
              <a:t>Show all in first !!!!!!</a:t>
            </a:r>
          </a:p>
          <a:p>
            <a:pPr lvl="0" defTabSz="914400">
              <a:lnSpc>
                <a:spcPct val="90000"/>
              </a:lnSpc>
              <a:spcBef>
                <a:spcPts val="400"/>
              </a:spcBef>
              <a:defRPr sz="1800"/>
            </a:pPr>
            <a:endParaRPr sz="1200">
              <a:latin typeface="Calibri"/>
              <a:ea typeface="Calibri"/>
              <a:cs typeface="Calibri"/>
              <a:sym typeface="Calibri"/>
            </a:endParaRPr>
          </a:p>
          <a:p>
            <a:pPr lvl="0" defTabSz="914400">
              <a:lnSpc>
                <a:spcPct val="90000"/>
              </a:lnSpc>
              <a:spcBef>
                <a:spcPts val="400"/>
              </a:spcBef>
              <a:defRPr sz="1800"/>
            </a:pPr>
            <a:endParaRPr sz="1200">
              <a:latin typeface="Calibri"/>
              <a:ea typeface="Calibri"/>
              <a:cs typeface="Calibri"/>
              <a:sym typeface="Calibri"/>
            </a:endParaRPr>
          </a:p>
          <a:p>
            <a:pPr lvl="0" defTabSz="914400">
              <a:lnSpc>
                <a:spcPct val="90000"/>
              </a:lnSpc>
              <a:spcBef>
                <a:spcPts val="400"/>
              </a:spcBef>
              <a:defRPr sz="1800"/>
            </a:pPr>
            <a:r>
              <a:rPr sz="1200">
                <a:latin typeface="Calibri"/>
                <a:ea typeface="Calibri"/>
                <a:cs typeface="Calibri"/>
                <a:sym typeface="Calibri"/>
              </a:rPr>
              <a:t>Remove boost</a:t>
            </a:r>
          </a:p>
          <a:p>
            <a:pPr lvl="0" defTabSz="914400">
              <a:lnSpc>
                <a:spcPct val="90000"/>
              </a:lnSpc>
              <a:spcBef>
                <a:spcPts val="400"/>
              </a:spcBef>
              <a:defRPr sz="1800"/>
            </a:pPr>
            <a:endParaRPr sz="1200">
              <a:latin typeface="Calibri"/>
              <a:ea typeface="Calibri"/>
              <a:cs typeface="Calibri"/>
              <a:sym typeface="Calibri"/>
            </a:endParaRPr>
          </a:p>
          <a:p>
            <a:pPr lvl="0" defTabSz="914400">
              <a:lnSpc>
                <a:spcPct val="90000"/>
              </a:lnSpc>
              <a:spcBef>
                <a:spcPts val="400"/>
              </a:spcBef>
              <a:defRPr sz="1800"/>
            </a:pPr>
            <a:endParaRPr sz="1200">
              <a:latin typeface="Calibri"/>
              <a:ea typeface="Calibri"/>
              <a:cs typeface="Calibri"/>
              <a:sym typeface="Calibri"/>
            </a:endParaRPr>
          </a:p>
          <a:p>
            <a:pPr lvl="0" defTabSz="914400">
              <a:lnSpc>
                <a:spcPct val="90000"/>
              </a:lnSpc>
              <a:spcBef>
                <a:spcPts val="400"/>
              </a:spcBef>
              <a:defRPr sz="1800"/>
            </a:pPr>
            <a:endParaRPr sz="1200">
              <a:latin typeface="Calibri"/>
              <a:ea typeface="Calibri"/>
              <a:cs typeface="Calibri"/>
              <a:sym typeface="Calibri"/>
            </a:endParaRPr>
          </a:p>
          <a:p>
            <a:pPr lvl="0" defTabSz="914400">
              <a:lnSpc>
                <a:spcPct val="90000"/>
              </a:lnSpc>
              <a:spcBef>
                <a:spcPts val="400"/>
              </a:spcBef>
              <a:defRPr sz="1800"/>
            </a:pPr>
            <a:r>
              <a:rPr sz="1200">
                <a:latin typeface="Calibri"/>
                <a:ea typeface="Calibri"/>
                <a:cs typeface="Calibri"/>
                <a:sym typeface="Calibri"/>
              </a:rPr>
              <a:t>The reverse k nearest neighbors queries have been extensively studied during the last dacade.</a:t>
            </a:r>
          </a:p>
          <a:p>
            <a:pPr lvl="0" defTabSz="914400">
              <a:lnSpc>
                <a:spcPct val="90000"/>
              </a:lnSpc>
              <a:spcBef>
                <a:spcPts val="400"/>
              </a:spcBef>
              <a:defRPr sz="1800"/>
            </a:pPr>
            <a:endParaRPr sz="1200">
              <a:latin typeface="Calibri"/>
              <a:ea typeface="Calibri"/>
              <a:cs typeface="Calibri"/>
              <a:sym typeface="Calibri"/>
            </a:endParaRPr>
          </a:p>
          <a:p>
            <a:pPr lvl="0" defTabSz="914400">
              <a:lnSpc>
                <a:spcPct val="90000"/>
              </a:lnSpc>
              <a:spcBef>
                <a:spcPts val="400"/>
              </a:spcBef>
              <a:defRPr sz="1800"/>
            </a:pPr>
            <a:r>
              <a:rPr sz="1200">
                <a:latin typeface="Calibri"/>
                <a:ea typeface="Calibri"/>
                <a:cs typeface="Calibri"/>
                <a:sym typeface="Calibri"/>
              </a:rPr>
              <a:t>Most of the existing techniques follows two phase framework, pruning and verification</a:t>
            </a:r>
          </a:p>
          <a:p>
            <a:pPr lvl="0" defTabSz="914400">
              <a:lnSpc>
                <a:spcPct val="90000"/>
              </a:lnSpc>
              <a:spcBef>
                <a:spcPts val="400"/>
              </a:spcBef>
              <a:defRPr sz="1800"/>
            </a:pPr>
            <a:endParaRPr sz="1200">
              <a:latin typeface="Calibri"/>
              <a:ea typeface="Calibri"/>
              <a:cs typeface="Calibri"/>
              <a:sym typeface="Calibri"/>
            </a:endParaRPr>
          </a:p>
          <a:p>
            <a:pPr lvl="0" defTabSz="914400">
              <a:lnSpc>
                <a:spcPct val="90000"/>
              </a:lnSpc>
              <a:spcBef>
                <a:spcPts val="400"/>
              </a:spcBef>
              <a:defRPr sz="1800"/>
            </a:pPr>
            <a:r>
              <a:rPr sz="1200">
                <a:latin typeface="Calibri"/>
                <a:ea typeface="Calibri"/>
                <a:cs typeface="Calibri"/>
                <a:sym typeface="Calibri"/>
              </a:rPr>
              <a:t>In the filtering phase, each algorithm uses the set of facilities to filter the search space that cannot contain any RkNN</a:t>
            </a:r>
          </a:p>
          <a:p>
            <a:pPr lvl="0" defTabSz="914400">
              <a:lnSpc>
                <a:spcPct val="90000"/>
              </a:lnSpc>
              <a:spcBef>
                <a:spcPts val="400"/>
              </a:spcBef>
              <a:defRPr sz="1800"/>
            </a:pPr>
            <a:r>
              <a:rPr sz="1200">
                <a:latin typeface="Calibri"/>
                <a:ea typeface="Calibri"/>
                <a:cs typeface="Calibri"/>
                <a:sym typeface="Calibri"/>
              </a:rPr>
              <a:t>of the query. Since using all of the facilities may be prohibitively expensive, the algorithms choose some of the facilities for filtering</a:t>
            </a:r>
          </a:p>
          <a:p>
            <a:pPr lvl="0" defTabSz="914400">
              <a:lnSpc>
                <a:spcPct val="90000"/>
              </a:lnSpc>
              <a:spcBef>
                <a:spcPts val="400"/>
              </a:spcBef>
              <a:defRPr sz="1800"/>
            </a:pPr>
            <a:r>
              <a:rPr sz="1200">
                <a:latin typeface="Calibri"/>
                <a:ea typeface="Calibri"/>
                <a:cs typeface="Calibri"/>
                <a:sym typeface="Calibri"/>
              </a:rPr>
              <a:t>the space. These facilities are called filtering facilities</a:t>
            </a:r>
          </a:p>
          <a:p>
            <a:pPr lvl="0" defTabSz="914400">
              <a:lnSpc>
                <a:spcPct val="90000"/>
              </a:lnSpc>
              <a:spcBef>
                <a:spcPts val="400"/>
              </a:spcBef>
              <a:defRPr sz="1800"/>
            </a:pPr>
            <a:endParaRPr sz="1200">
              <a:latin typeface="Calibri"/>
              <a:ea typeface="Calibri"/>
              <a:cs typeface="Calibri"/>
              <a:sym typeface="Calibri"/>
            </a:endParaRPr>
          </a:p>
          <a:p>
            <a:pPr lvl="0" defTabSz="914400">
              <a:lnSpc>
                <a:spcPct val="90000"/>
              </a:lnSpc>
              <a:spcBef>
                <a:spcPts val="400"/>
              </a:spcBef>
              <a:defRPr sz="1800"/>
            </a:pPr>
            <a:r>
              <a:rPr sz="1200">
                <a:latin typeface="Calibri"/>
                <a:ea typeface="Calibri"/>
                <a:cs typeface="Calibri"/>
                <a:sym typeface="Calibri"/>
              </a:rPr>
              <a:t>In the verification phase, the users that cannot be filtered using Sfil are retrieved. These are the possible RkNNs</a:t>
            </a:r>
          </a:p>
          <a:p>
            <a:pPr lvl="0" defTabSz="914400">
              <a:lnSpc>
                <a:spcPct val="90000"/>
              </a:lnSpc>
              <a:spcBef>
                <a:spcPts val="400"/>
              </a:spcBef>
              <a:defRPr sz="1800"/>
            </a:pPr>
            <a:r>
              <a:rPr sz="1200">
                <a:latin typeface="Calibri"/>
                <a:ea typeface="Calibri"/>
                <a:cs typeface="Calibri"/>
                <a:sym typeface="Calibri"/>
              </a:rPr>
              <a:t>and are called the candidate users. Each of these candidates is then verified by confirming whether it is a RkNN or not.</a:t>
            </a:r>
          </a:p>
          <a:p>
            <a:pPr lvl="0" defTabSz="914400">
              <a:lnSpc>
                <a:spcPct val="90000"/>
              </a:lnSpc>
              <a:spcBef>
                <a:spcPts val="400"/>
              </a:spcBef>
              <a:defRPr sz="1800"/>
            </a:pPr>
            <a:endParaRPr sz="1200">
              <a:latin typeface="Calibri"/>
              <a:ea typeface="Calibri"/>
              <a:cs typeface="Calibri"/>
              <a:sym typeface="Calibri"/>
            </a:endParaRPr>
          </a:p>
          <a:p>
            <a:pPr lvl="0" defTabSz="914400">
              <a:lnSpc>
                <a:spcPct val="90000"/>
              </a:lnSpc>
              <a:spcBef>
                <a:spcPts val="400"/>
              </a:spcBef>
              <a:defRPr sz="1800"/>
            </a:pPr>
            <a:r>
              <a:rPr sz="1200">
                <a:latin typeface="Calibri"/>
                <a:ea typeface="Calibri"/>
                <a:cs typeface="Calibri"/>
                <a:sym typeface="Calibri"/>
              </a:rPr>
              <a:t>Among the existing pruning strategies, there two strategies are most notable which are region-based pruning and half-space. </a:t>
            </a:r>
          </a:p>
          <a:p>
            <a:pPr lvl="0" defTabSz="914400">
              <a:lnSpc>
                <a:spcPct val="90000"/>
              </a:lnSpc>
              <a:spcBef>
                <a:spcPts val="400"/>
              </a:spcBef>
              <a:defRPr sz="1800"/>
            </a:pPr>
            <a:endParaRPr sz="1200">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Shape 139"/>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140" name="Shape 140"/>
          <p:cNvSpPr>
            <a:spLocks noGrp="1"/>
          </p:cNvSpPr>
          <p:nvPr>
            <p:ph type="body" sz="quarter" idx="1"/>
          </p:nvPr>
        </p:nvSpPr>
        <p:spPr>
          <a:prstGeom prst="rect">
            <a:avLst/>
          </a:prstGeom>
        </p:spPr>
        <p:txBody>
          <a:bodyPr/>
          <a:lstStyle/>
          <a:p>
            <a:pPr lvl="0" defTabSz="914400">
              <a:lnSpc>
                <a:spcPct val="90000"/>
              </a:lnSpc>
              <a:spcBef>
                <a:spcPts val="400"/>
              </a:spcBef>
              <a:defRPr sz="1800"/>
            </a:pPr>
            <a:r>
              <a:rPr sz="1200">
                <a:latin typeface="Calibri"/>
                <a:ea typeface="Calibri"/>
                <a:cs typeface="Calibri"/>
                <a:sym typeface="Calibri"/>
              </a:rPr>
              <a:t>The results reported in some of the existing experimental studies (e.g., [20,25]) compare the algorithms on overall cost where</a:t>
            </a:r>
          </a:p>
          <a:p>
            <a:pPr lvl="0" defTabSz="914400">
              <a:lnSpc>
                <a:spcPct val="90000"/>
              </a:lnSpc>
              <a:spcBef>
                <a:spcPts val="400"/>
              </a:spcBef>
              <a:defRPr sz="1800"/>
            </a:pPr>
            <a:r>
              <a:rPr sz="1200">
                <a:latin typeface="Calibri"/>
                <a:ea typeface="Calibri"/>
                <a:cs typeface="Calibri"/>
                <a:sym typeface="Calibri"/>
              </a:rPr>
              <a:t>the overall cost includes both CPU cost and I/O cost. The I/O cost is estimated by charging a fixed penalty per disk I/O, for exmaple 10ms/IO.</a:t>
            </a:r>
          </a:p>
          <a:p>
            <a:pPr lvl="0" defTabSz="914400">
              <a:lnSpc>
                <a:spcPct val="90000"/>
              </a:lnSpc>
              <a:spcBef>
                <a:spcPts val="400"/>
              </a:spcBef>
              <a:defRPr sz="1800"/>
            </a:pPr>
            <a:r>
              <a:rPr sz="1200">
                <a:latin typeface="Calibri"/>
                <a:ea typeface="Calibri"/>
                <a:cs typeface="Calibri"/>
                <a:sym typeface="Calibri"/>
              </a:rPr>
              <a:t>However, the I/O cost in system dependent, the cost of hard disk and ssd may be quiet different , so simply charge a fixed penalty may not be fair. </a:t>
            </a:r>
          </a:p>
          <a:p>
            <a:pPr lvl="0" defTabSz="914400">
              <a:lnSpc>
                <a:spcPct val="90000"/>
              </a:lnSpc>
              <a:spcBef>
                <a:spcPts val="400"/>
              </a:spcBef>
              <a:defRPr sz="1800"/>
            </a:pPr>
            <a:r>
              <a:rPr sz="1200">
                <a:latin typeface="Calibri"/>
                <a:ea typeface="Calibri"/>
                <a:cs typeface="Calibri"/>
                <a:sym typeface="Calibri"/>
              </a:rPr>
              <a:t>We did a experiment to show that the overall cost and ranking may change with the change of I/O penalty.</a:t>
            </a:r>
          </a:p>
          <a:p>
            <a:pPr lvl="0" defTabSz="914400">
              <a:lnSpc>
                <a:spcPct val="90000"/>
              </a:lnSpc>
              <a:spcBef>
                <a:spcPts val="400"/>
              </a:spcBef>
              <a:defRPr sz="1800"/>
            </a:pPr>
            <a:endParaRPr sz="1200">
              <a:latin typeface="Calibri"/>
              <a:ea typeface="Calibri"/>
              <a:cs typeface="Calibri"/>
              <a:sym typeface="Calibri"/>
            </a:endParaRPr>
          </a:p>
          <a:p>
            <a:pPr lvl="0" defTabSz="914400">
              <a:lnSpc>
                <a:spcPct val="90000"/>
              </a:lnSpc>
              <a:spcBef>
                <a:spcPts val="400"/>
              </a:spcBef>
              <a:defRPr sz="1800"/>
            </a:pPr>
            <a:r>
              <a:rPr sz="1200">
                <a:latin typeface="Calibri"/>
                <a:ea typeface="Calibri"/>
                <a:cs typeface="Calibri"/>
                <a:sym typeface="Calibri"/>
              </a:rPr>
              <a:t>Some of the algorithms (such as TPL, InfZone and SLICE) access each node of the underlying index (i.e., R*-tree) at most</a:t>
            </a:r>
          </a:p>
          <a:p>
            <a:pPr lvl="0" defTabSz="914400">
              <a:lnSpc>
                <a:spcPct val="90000"/>
              </a:lnSpc>
              <a:spcBef>
                <a:spcPts val="400"/>
              </a:spcBef>
              <a:defRPr sz="1800"/>
            </a:pPr>
            <a:r>
              <a:rPr sz="1200">
                <a:latin typeface="Calibri"/>
                <a:ea typeface="Calibri"/>
                <a:cs typeface="Calibri"/>
                <a:sym typeface="Calibri"/>
              </a:rPr>
              <a:t>once. On the other hand, six-regions and FINCH require multiple accesses to some nodes of the R*-tree. Hence, the I/O cost</a:t>
            </a:r>
          </a:p>
          <a:p>
            <a:pPr lvl="0" defTabSz="914400">
              <a:lnSpc>
                <a:spcPct val="90000"/>
              </a:lnSpc>
              <a:spcBef>
                <a:spcPts val="400"/>
              </a:spcBef>
              <a:defRPr sz="1800"/>
            </a:pPr>
            <a:r>
              <a:rPr sz="1200">
                <a:latin typeface="Calibri"/>
                <a:ea typeface="Calibri"/>
                <a:cs typeface="Calibri"/>
                <a:sym typeface="Calibri"/>
              </a:rPr>
              <a:t>of these two algorithms is affected by the size of buffer.  We note that RkNN queries are not I/O extensive and the number of unique</a:t>
            </a:r>
          </a:p>
          <a:p>
            <a:pPr lvl="0" defTabSz="914400">
              <a:lnSpc>
                <a:spcPct val="90000"/>
              </a:lnSpc>
              <a:spcBef>
                <a:spcPts val="400"/>
              </a:spcBef>
              <a:defRPr sz="1800"/>
            </a:pPr>
            <a:r>
              <a:rPr sz="1200">
                <a:latin typeface="Calibri"/>
                <a:ea typeface="Calibri"/>
                <a:cs typeface="Calibri"/>
                <a:sym typeface="Calibri"/>
              </a:rPr>
              <a:t>nodes accessed by the algorithms to answer a RkNN query is small. However, all of the existing experimental studies either use a very small buffer</a:t>
            </a:r>
          </a:p>
          <a:p>
            <a:pPr lvl="0" defTabSz="914400">
              <a:lnSpc>
                <a:spcPct val="90000"/>
              </a:lnSpc>
              <a:spcBef>
                <a:spcPts val="400"/>
              </a:spcBef>
              <a:defRPr sz="1800"/>
            </a:pPr>
            <a:r>
              <a:rPr sz="1200">
                <a:latin typeface="Calibri"/>
                <a:ea typeface="Calibri"/>
                <a:cs typeface="Calibri"/>
                <a:sym typeface="Calibri"/>
              </a:rPr>
              <a:t>(10 pages only) or no buffer at all. This adversely affects the performance of six-regions and FINCH especially if a larger penalty</a:t>
            </a:r>
          </a:p>
          <a:p>
            <a:pPr lvl="0" defTabSz="914400">
              <a:lnSpc>
                <a:spcPct val="90000"/>
              </a:lnSpc>
              <a:spcBef>
                <a:spcPts val="400"/>
              </a:spcBef>
              <a:defRPr sz="1800"/>
            </a:pPr>
            <a:r>
              <a:rPr sz="1200">
                <a:latin typeface="Calibri"/>
                <a:ea typeface="Calibri"/>
                <a:cs typeface="Calibri"/>
                <a:sym typeface="Calibri"/>
              </a:rPr>
              <a:t>is charged per I/O. So we want to see what’s performance of each algorithm if we give them enough buffer.</a:t>
            </a:r>
          </a:p>
          <a:p>
            <a:pPr lvl="0" defTabSz="914400">
              <a:lnSpc>
                <a:spcPct val="90000"/>
              </a:lnSpc>
              <a:spcBef>
                <a:spcPts val="400"/>
              </a:spcBef>
              <a:defRPr sz="1800"/>
            </a:pPr>
            <a:endParaRPr sz="1200">
              <a:latin typeface="Calibri"/>
              <a:ea typeface="Calibri"/>
              <a:cs typeface="Calibri"/>
              <a:sym typeface="Calibri"/>
            </a:endParaRPr>
          </a:p>
          <a:p>
            <a:pPr lvl="0" defTabSz="914400">
              <a:lnSpc>
                <a:spcPct val="90000"/>
              </a:lnSpc>
              <a:spcBef>
                <a:spcPts val="400"/>
              </a:spcBef>
              <a:defRPr sz="1800"/>
            </a:pPr>
            <a:r>
              <a:rPr sz="1200">
                <a:latin typeface="Calibri"/>
                <a:ea typeface="Calibri"/>
                <a:cs typeface="Calibri"/>
                <a:sym typeface="Calibri"/>
              </a:rPr>
              <a:t>In each of the existing experimental studies, the proposed algorithm is only compared with its predecessor assuming that the</a:t>
            </a:r>
          </a:p>
          <a:p>
            <a:pPr lvl="0" defTabSz="914400">
              <a:lnSpc>
                <a:spcPct val="90000"/>
              </a:lnSpc>
              <a:spcBef>
                <a:spcPts val="400"/>
              </a:spcBef>
              <a:defRPr sz="1800"/>
            </a:pPr>
            <a:r>
              <a:rPr sz="1200">
                <a:latin typeface="Calibri"/>
                <a:ea typeface="Calibri"/>
                <a:cs typeface="Calibri"/>
                <a:sym typeface="Calibri"/>
              </a:rPr>
              <a:t>predecessor was the state-of-the-art algorithm at that time. The two limitations mentioned above aggravate this because, as argued</a:t>
            </a:r>
          </a:p>
          <a:p>
            <a:pPr lvl="0" defTabSz="914400">
              <a:lnSpc>
                <a:spcPct val="90000"/>
              </a:lnSpc>
              <a:spcBef>
                <a:spcPts val="400"/>
              </a:spcBef>
              <a:defRPr sz="1800"/>
            </a:pPr>
            <a:r>
              <a:rPr sz="1200">
                <a:latin typeface="Calibri"/>
                <a:ea typeface="Calibri"/>
                <a:cs typeface="Calibri"/>
                <a:sym typeface="Calibri"/>
              </a:rPr>
              <a:t>above, the predecessor may not necessarily be the best algorithm at the time. Hence, there is a need to conduct a comprehensive experimental evaluation that compares all notable algorithms</a:t>
            </a:r>
          </a:p>
          <a:p>
            <a:pPr lvl="0" defTabSz="914400">
              <a:lnSpc>
                <a:spcPct val="90000"/>
              </a:lnSpc>
              <a:spcBef>
                <a:spcPts val="400"/>
              </a:spcBef>
              <a:defRPr sz="1800"/>
            </a:pPr>
            <a:endParaRPr sz="1200">
              <a:latin typeface="Calibri"/>
              <a:ea typeface="Calibri"/>
              <a:cs typeface="Calibri"/>
              <a:sym typeface="Calibri"/>
            </a:endParaRPr>
          </a:p>
          <a:p>
            <a:pPr lvl="0" defTabSz="914400">
              <a:lnSpc>
                <a:spcPct val="90000"/>
              </a:lnSpc>
              <a:spcBef>
                <a:spcPts val="400"/>
              </a:spcBef>
              <a:defRPr sz="1800"/>
            </a:pPr>
            <a:r>
              <a:rPr sz="1200">
                <a:latin typeface="Calibri"/>
                <a:ea typeface="Calibri"/>
                <a:cs typeface="Calibri"/>
                <a:sym typeface="Calibri"/>
              </a:rPr>
              <a:t>By far, I think I have explained why we did such work. Next I will briefly introduce the algorithms compared in our paper and the two algorithms proposed by us. </a:t>
            </a:r>
          </a:p>
          <a:p>
            <a:pPr lvl="0" defTabSz="914400">
              <a:lnSpc>
                <a:spcPct val="90000"/>
              </a:lnSpc>
              <a:spcBef>
                <a:spcPts val="400"/>
              </a:spcBef>
              <a:defRPr sz="1800"/>
            </a:pPr>
            <a:endParaRPr sz="1200">
              <a:latin typeface="Calibri"/>
              <a:ea typeface="Calibri"/>
              <a:cs typeface="Calibri"/>
              <a:sym typeface="Calibri"/>
            </a:endParaRPr>
          </a:p>
          <a:p>
            <a:pPr lvl="0" defTabSz="914400">
              <a:lnSpc>
                <a:spcPct val="90000"/>
              </a:lnSpc>
              <a:spcBef>
                <a:spcPts val="400"/>
              </a:spcBef>
              <a:defRPr sz="1800"/>
            </a:pPr>
            <a:endParaRPr sz="1200">
              <a:latin typeface="Calibri"/>
              <a:ea typeface="Calibri"/>
              <a:cs typeface="Calibri"/>
              <a:sym typeface="Calibri"/>
            </a:endParaRPr>
          </a:p>
          <a:p>
            <a:pPr lvl="0" defTabSz="914400">
              <a:lnSpc>
                <a:spcPct val="90000"/>
              </a:lnSpc>
              <a:spcBef>
                <a:spcPts val="400"/>
              </a:spcBef>
              <a:defRPr sz="1800"/>
            </a:pPr>
            <a:endParaRPr sz="1200">
              <a:latin typeface="Calibri"/>
              <a:ea typeface="Calibri"/>
              <a:cs typeface="Calibri"/>
              <a:sym typeface="Calibri"/>
            </a:endParaRPr>
          </a:p>
          <a:p>
            <a:pPr lvl="0" defTabSz="914400">
              <a:lnSpc>
                <a:spcPct val="90000"/>
              </a:lnSpc>
              <a:spcBef>
                <a:spcPts val="400"/>
              </a:spcBef>
              <a:defRPr sz="1800"/>
            </a:pPr>
            <a:endParaRPr sz="1200">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Shape 175"/>
          <p:cNvSpPr>
            <a:spLocks noGrp="1" noRot="1" noChangeAspect="1"/>
          </p:cNvSpPr>
          <p:nvPr>
            <p:ph type="sldImg"/>
          </p:nvPr>
        </p:nvSpPr>
        <p:spPr>
          <a:prstGeom prst="rect">
            <a:avLst/>
          </a:prstGeom>
        </p:spPr>
        <p:txBody>
          <a:bodyPr/>
          <a:lstStyle/>
          <a:p>
            <a:pPr lvl="0"/>
            <a:endParaRPr/>
          </a:p>
        </p:txBody>
      </p:sp>
      <p:sp>
        <p:nvSpPr>
          <p:cNvPr id="176" name="Shape 176"/>
          <p:cNvSpPr>
            <a:spLocks noGrp="1"/>
          </p:cNvSpPr>
          <p:nvPr>
            <p:ph type="body" sz="quarter" idx="1"/>
          </p:nvPr>
        </p:nvSpPr>
        <p:spPr>
          <a:prstGeom prst="rect">
            <a:avLst/>
          </a:prstGeom>
        </p:spPr>
        <p:txBody>
          <a:bodyPr/>
          <a:lstStyle/>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Next, I will introduce the most popular algorithm for rknn queries that is TPL algorithm proposed by yufei tao at VLDB 2004. </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Recall that the half-space pruning is based on the following observation that is the space that is contained by k half-spaces can be pruned.</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The TPL algorithm works as follows: </a:t>
            </a:r>
          </a:p>
          <a:p>
            <a:pPr lvl="0" defTabSz="914400">
              <a:lnSpc>
                <a:spcPct val="100000"/>
              </a:lnSpc>
              <a:spcBef>
                <a:spcPts val="400"/>
              </a:spcBef>
              <a:defRPr sz="1800"/>
            </a:pPr>
            <a:r>
              <a:rPr sz="1200">
                <a:latin typeface="Calibri"/>
                <a:ea typeface="Calibri"/>
                <a:cs typeface="Calibri"/>
                <a:sym typeface="Calibri"/>
              </a:rPr>
              <a:t>...</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After accessing all facilities, the area that is contained by at least k-half-spaces can be pruned. In the example, the area colored in red cannot have any result of q, so it can be pruned safely. </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After find the facilities that can contribute one bisector, we can such facilities as filtering facilities. In order to pruned a r-tree node, we need to check which k filitering facilities that prune such node. In TPL, they store all the filtering facilities in a list ordered by their hilbert value. The reasonnale of sorting by hilbert value is because that the facilities with similar hilbert values are closed to each other spatially. And they believe the facilities that close to each other can pruned a larger area. So when pruning a node, TPL algorithm try to find a set of k -consecutive fitering facities which can prune the node togother.  </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The problem of TPL is that check which k half-spaces prune a node is expensive.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Shape 206"/>
          <p:cNvSpPr>
            <a:spLocks noGrp="1" noRot="1" noChangeAspect="1"/>
          </p:cNvSpPr>
          <p:nvPr>
            <p:ph type="sldImg"/>
          </p:nvPr>
        </p:nvSpPr>
        <p:spPr>
          <a:prstGeom prst="rect">
            <a:avLst/>
          </a:prstGeom>
        </p:spPr>
        <p:txBody>
          <a:bodyPr/>
          <a:lstStyle/>
          <a:p>
            <a:pPr lvl="0"/>
            <a:endParaRPr/>
          </a:p>
        </p:txBody>
      </p:sp>
      <p:sp>
        <p:nvSpPr>
          <p:cNvPr id="207" name="Shape 207"/>
          <p:cNvSpPr>
            <a:spLocks noGrp="1"/>
          </p:cNvSpPr>
          <p:nvPr>
            <p:ph type="body" sz="quarter" idx="1"/>
          </p:nvPr>
        </p:nvSpPr>
        <p:spPr>
          <a:prstGeom prst="rect">
            <a:avLst/>
          </a:prstGeom>
        </p:spPr>
        <p:txBody>
          <a:bodyPr/>
          <a:lstStyle/>
          <a:p>
            <a:pPr lvl="0" defTabSz="914400">
              <a:lnSpc>
                <a:spcPct val="80000"/>
              </a:lnSpc>
              <a:spcBef>
                <a:spcPts val="300"/>
              </a:spcBef>
              <a:defRPr sz="1800"/>
            </a:pPr>
            <a:r>
              <a:rPr sz="1100">
                <a:latin typeface="Calibri"/>
                <a:ea typeface="Calibri"/>
                <a:cs typeface="Calibri"/>
                <a:sym typeface="Calibri"/>
              </a:rPr>
              <a:t>Based on this observation, we propose a improved version of TPL named TPL++ with a simple yet powerful pruning strategies.</a:t>
            </a:r>
          </a:p>
          <a:p>
            <a:pPr lvl="0" defTabSz="914400">
              <a:lnSpc>
                <a:spcPct val="80000"/>
              </a:lnSpc>
              <a:spcBef>
                <a:spcPts val="300"/>
              </a:spcBef>
              <a:defRPr sz="1800"/>
            </a:pPr>
            <a:endParaRPr sz="1200">
              <a:latin typeface="Calibri"/>
              <a:ea typeface="Calibri"/>
              <a:cs typeface="Calibri"/>
              <a:sym typeface="Calibri"/>
            </a:endParaRPr>
          </a:p>
          <a:p>
            <a:pPr lvl="0" defTabSz="914400">
              <a:lnSpc>
                <a:spcPct val="80000"/>
              </a:lnSpc>
              <a:spcBef>
                <a:spcPts val="300"/>
              </a:spcBef>
              <a:defRPr sz="1800"/>
            </a:pPr>
            <a:r>
              <a:rPr sz="1100">
                <a:latin typeface="Calibri"/>
                <a:ea typeface="Calibri"/>
                <a:cs typeface="Calibri"/>
                <a:sym typeface="Calibri"/>
              </a:rPr>
              <a:t>Our TPL++ is based the following two optimizations that's why we have two ++ after TPL.</a:t>
            </a:r>
          </a:p>
          <a:p>
            <a:pPr lvl="0" defTabSz="914400">
              <a:lnSpc>
                <a:spcPct val="80000"/>
              </a:lnSpc>
              <a:spcBef>
                <a:spcPts val="300"/>
              </a:spcBef>
              <a:defRPr sz="1800"/>
            </a:pPr>
            <a:r>
              <a:rPr sz="1100">
                <a:latin typeface="Calibri"/>
                <a:ea typeface="Calibri"/>
                <a:cs typeface="Calibri"/>
                <a:sym typeface="Calibri"/>
              </a:rPr>
              <a:t>The first optimization is that instead of find a set of k consecutive frittering faculties, we add a counter to the node need to be pruned. We will increse the counter by one when we find one filtering facility that can prune this node. When the counter is equal to k, it means there are already k filtering facilities that can prune this node. Note that, these k filtering facilities are not nessorerily close to each other.</a:t>
            </a:r>
          </a:p>
          <a:p>
            <a:pPr lvl="0" defTabSz="914400">
              <a:lnSpc>
                <a:spcPct val="80000"/>
              </a:lnSpc>
              <a:spcBef>
                <a:spcPts val="300"/>
              </a:spcBef>
              <a:defRPr sz="1800"/>
            </a:pPr>
            <a:endParaRPr sz="1200">
              <a:latin typeface="Calibri"/>
              <a:ea typeface="Calibri"/>
              <a:cs typeface="Calibri"/>
              <a:sym typeface="Calibri"/>
            </a:endParaRPr>
          </a:p>
          <a:p>
            <a:pPr lvl="0" defTabSz="914400">
              <a:lnSpc>
                <a:spcPct val="80000"/>
              </a:lnSpc>
              <a:spcBef>
                <a:spcPts val="300"/>
              </a:spcBef>
              <a:defRPr sz="1800"/>
            </a:pPr>
            <a:r>
              <a:rPr sz="1100">
                <a:latin typeface="Calibri"/>
                <a:ea typeface="Calibri"/>
                <a:cs typeface="Calibri"/>
                <a:sym typeface="Calibri"/>
              </a:rPr>
              <a:t>Another optimization is that: we include more facilities for pruning. Note that the size of Sfil directly affects the cost of filtering as well as the filtering power of the algorithm. TPL only keeps the facilities that cannot be filtered using the existing filtering facilities. Specifically, similar to TPL, if an ac- cessed entry e is an intermediate or leaf node and can be filtered, we ignore it. However, if an accessed entry e is a facility, we insert it in Sfil regardless of whether it can be filtered or not. Note that this in- creases the size of Sfil for TPL++ and, in effect, increases the filtering cost. However, it results in a much better filtering power which results in requiring fewer calls to the filtering algorithm. </a:t>
            </a:r>
          </a:p>
          <a:p>
            <a:pPr lvl="0" defTabSz="914400">
              <a:lnSpc>
                <a:spcPct val="80000"/>
              </a:lnSpc>
              <a:spcBef>
                <a:spcPts val="300"/>
              </a:spcBef>
              <a:defRPr sz="1800"/>
            </a:pPr>
            <a:endParaRPr sz="1200">
              <a:latin typeface="Calibri"/>
              <a:ea typeface="Calibri"/>
              <a:cs typeface="Calibri"/>
              <a:sym typeface="Calibri"/>
            </a:endParaRPr>
          </a:p>
          <a:p>
            <a:pPr lvl="0" defTabSz="914400">
              <a:lnSpc>
                <a:spcPct val="80000"/>
              </a:lnSpc>
              <a:spcBef>
                <a:spcPts val="300"/>
              </a:spcBef>
              <a:defRPr sz="1800"/>
            </a:pPr>
            <a:r>
              <a:rPr sz="1100">
                <a:latin typeface="Calibri"/>
                <a:ea typeface="Calibri"/>
                <a:cs typeface="Calibri"/>
                <a:sym typeface="Calibri"/>
              </a:rPr>
              <a:t>Also, in contrast to TPL, we do not need to check whether the facility can be filtered or not which further reduces the number of times filter- ing algorithm is called. As a consequence, the I/O cost as well as the CPU cost of the algorithm is reduced.</a:t>
            </a:r>
          </a:p>
          <a:p>
            <a:pPr lvl="0" defTabSz="914400">
              <a:lnSpc>
                <a:spcPct val="80000"/>
              </a:lnSpc>
              <a:spcBef>
                <a:spcPts val="300"/>
              </a:spcBef>
              <a:defRPr sz="1800"/>
            </a:pPr>
            <a:endParaRPr sz="1200">
              <a:latin typeface="Calibri"/>
              <a:ea typeface="Calibri"/>
              <a:cs typeface="Calibri"/>
              <a:sym typeface="Calibri"/>
            </a:endParaRPr>
          </a:p>
          <a:p>
            <a:pPr lvl="0" defTabSz="914400">
              <a:lnSpc>
                <a:spcPct val="80000"/>
              </a:lnSpc>
              <a:spcBef>
                <a:spcPts val="300"/>
              </a:spcBef>
              <a:defRPr sz="1800"/>
            </a:pPr>
            <a:r>
              <a:rPr sz="1100">
                <a:latin typeface="Calibri"/>
                <a:ea typeface="Calibri"/>
                <a:cs typeface="Calibri"/>
                <a:sym typeface="Calibri"/>
              </a:rPr>
              <a:t>Our experiments show that TPL++ is up to 20 times better than TPL in terms of CPU cost and up to 2 times better in terms of number of I/Os.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Shape 232"/>
          <p:cNvSpPr>
            <a:spLocks noGrp="1" noRot="1" noChangeAspect="1"/>
          </p:cNvSpPr>
          <p:nvPr>
            <p:ph type="sldImg"/>
          </p:nvPr>
        </p:nvSpPr>
        <p:spPr>
          <a:prstGeom prst="rect">
            <a:avLst/>
          </a:prstGeom>
        </p:spPr>
        <p:txBody>
          <a:bodyPr/>
          <a:lstStyle/>
          <a:p>
            <a:pPr lvl="0"/>
            <a:endParaRPr/>
          </a:p>
        </p:txBody>
      </p:sp>
      <p:sp>
        <p:nvSpPr>
          <p:cNvPr id="233" name="Shape 233"/>
          <p:cNvSpPr>
            <a:spLocks noGrp="1"/>
          </p:cNvSpPr>
          <p:nvPr>
            <p:ph type="body" sz="quarter" idx="1"/>
          </p:nvPr>
        </p:nvSpPr>
        <p:spPr>
          <a:prstGeom prst="rect">
            <a:avLst/>
          </a:prstGeom>
        </p:spPr>
        <p:txBody>
          <a:bodyPr/>
          <a:lstStyle/>
          <a:p>
            <a:pPr lvl="0" defTabSz="914400">
              <a:lnSpc>
                <a:spcPct val="100000"/>
              </a:lnSpc>
              <a:spcBef>
                <a:spcPts val="400"/>
              </a:spcBef>
              <a:defRPr sz="1800"/>
            </a:pPr>
            <a:r>
              <a:rPr sz="1200">
                <a:latin typeface="Calibri"/>
                <a:ea typeface="Calibri"/>
                <a:cs typeface="Calibri"/>
                <a:sym typeface="Calibri"/>
              </a:rPr>
              <a:t>Add affiliation for all algorithms</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The first region based pruning approach was proposed by Stanoi at Sigmod 2000. The proposed the six-regions algorithm which partition the space around q in six equal regions each angle range of 60 degree. </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The key idea is that, The k-th nearest facility of q in each region defines the area that can be filtered. In other words, any user lies in this partition and lies at a distance greater than the distance of k-th nearest facility in that region cannot be the rnn of q.</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Based on this observation, their proposed algorithm works as following. </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For any user which lies in the unpruned area will be verified by a range query with the range set to the distance between u and q. And count how many facilities are in the range. If there are more than k facilities in this range then such user cannot be the rknn of q.</a:t>
            </a:r>
          </a:p>
          <a:p>
            <a:pPr lvl="0" defTabSz="914400">
              <a:lnSpc>
                <a:spcPct val="100000"/>
              </a:lnSpc>
              <a:spcBef>
                <a:spcPts val="400"/>
              </a:spcBef>
              <a:defRPr sz="1800"/>
            </a:pPr>
            <a:endParaRPr sz="1200">
              <a:latin typeface="Calibri"/>
              <a:ea typeface="Calibri"/>
              <a:cs typeface="Calibri"/>
              <a:sym typeface="Calibri"/>
            </a:endParaRPr>
          </a:p>
          <a:p>
            <a:pPr lvl="0" defTabSz="914400">
              <a:lnSpc>
                <a:spcPct val="100000"/>
              </a:lnSpc>
              <a:spcBef>
                <a:spcPts val="400"/>
              </a:spcBef>
              <a:defRPr sz="1800"/>
            </a:pPr>
            <a:r>
              <a:rPr sz="1200">
                <a:latin typeface="Calibri"/>
                <a:ea typeface="Calibri"/>
                <a:cs typeface="Calibri"/>
                <a:sym typeface="Calibri"/>
              </a:rPr>
              <a:t>The bottleneck of six-regions approach is that the verification phase which incurs multiple access of r-tree and increase both I/O and CPU cost.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Shape 257"/>
          <p:cNvSpPr>
            <a:spLocks noGrp="1" noRot="1" noChangeAspect="1"/>
          </p:cNvSpPr>
          <p:nvPr>
            <p:ph type="sldImg"/>
          </p:nvPr>
        </p:nvSpPr>
        <p:spPr>
          <a:xfrm>
            <a:off x="381000" y="685800"/>
            <a:ext cx="6096000" cy="3429000"/>
          </a:xfrm>
          <a:prstGeom prst="rect">
            <a:avLst/>
          </a:prstGeom>
        </p:spPr>
        <p:txBody>
          <a:bodyPr/>
          <a:lstStyle/>
          <a:p>
            <a:pPr lvl="0"/>
            <a:endParaRPr/>
          </a:p>
        </p:txBody>
      </p:sp>
      <p:sp>
        <p:nvSpPr>
          <p:cNvPr id="258" name="Shape 258"/>
          <p:cNvSpPr>
            <a:spLocks noGrp="1"/>
          </p:cNvSpPr>
          <p:nvPr>
            <p:ph type="body" sz="quarter" idx="1"/>
          </p:nvPr>
        </p:nvSpPr>
        <p:spPr>
          <a:prstGeom prst="rect">
            <a:avLst/>
          </a:prstGeom>
        </p:spPr>
        <p:txBody>
          <a:bodyPr/>
          <a:lstStyle/>
          <a:p>
            <a:pPr lvl="0" defTabSz="914400">
              <a:lnSpc>
                <a:spcPct val="90000"/>
              </a:lnSpc>
              <a:spcBef>
                <a:spcPts val="300"/>
              </a:spcBef>
              <a:defRPr sz="1800"/>
            </a:pPr>
            <a:r>
              <a:rPr sz="1100">
                <a:latin typeface="Calibri"/>
                <a:ea typeface="Calibri"/>
                <a:cs typeface="Calibri"/>
                <a:sym typeface="Calibri"/>
              </a:rPr>
              <a:t>Remove all exp figures</a:t>
            </a:r>
          </a:p>
          <a:p>
            <a:pPr lvl="0" defTabSz="914400">
              <a:lnSpc>
                <a:spcPct val="90000"/>
              </a:lnSpc>
              <a:spcBef>
                <a:spcPts val="300"/>
              </a:spcBef>
              <a:defRPr sz="1800"/>
            </a:pPr>
            <a:endParaRPr sz="1100">
              <a:latin typeface="Calibri"/>
              <a:ea typeface="Calibri"/>
              <a:cs typeface="Calibri"/>
              <a:sym typeface="Calibri"/>
            </a:endParaRPr>
          </a:p>
          <a:p>
            <a:pPr lvl="0" defTabSz="914400">
              <a:lnSpc>
                <a:spcPct val="90000"/>
              </a:lnSpc>
              <a:spcBef>
                <a:spcPts val="300"/>
              </a:spcBef>
              <a:defRPr sz="1800"/>
            </a:pPr>
            <a:endParaRPr sz="1100">
              <a:latin typeface="Calibri"/>
              <a:ea typeface="Calibri"/>
              <a:cs typeface="Calibri"/>
              <a:sym typeface="Calibri"/>
            </a:endParaRPr>
          </a:p>
          <a:p>
            <a:pPr lvl="0" defTabSz="914400">
              <a:lnSpc>
                <a:spcPct val="90000"/>
              </a:lnSpc>
              <a:spcBef>
                <a:spcPts val="300"/>
              </a:spcBef>
              <a:defRPr sz="1800"/>
            </a:pPr>
            <a:r>
              <a:rPr sz="1100">
                <a:latin typeface="Calibri"/>
                <a:ea typeface="Calibri"/>
                <a:cs typeface="Calibri"/>
                <a:sym typeface="Calibri"/>
              </a:rPr>
              <a:t>Color!!!</a:t>
            </a:r>
          </a:p>
          <a:p>
            <a:pPr lvl="0" defTabSz="914400">
              <a:lnSpc>
                <a:spcPct val="90000"/>
              </a:lnSpc>
              <a:spcBef>
                <a:spcPts val="300"/>
              </a:spcBef>
              <a:defRPr sz="1800"/>
            </a:pPr>
            <a:r>
              <a:rPr sz="1100">
                <a:latin typeface="Calibri"/>
                <a:ea typeface="Calibri"/>
                <a:cs typeface="Calibri"/>
                <a:sym typeface="Calibri"/>
              </a:rPr>
              <a:t>Buffer effect!!!</a:t>
            </a:r>
          </a:p>
          <a:p>
            <a:pPr lvl="0" defTabSz="914400">
              <a:lnSpc>
                <a:spcPct val="90000"/>
              </a:lnSpc>
              <a:spcBef>
                <a:spcPts val="300"/>
              </a:spcBef>
              <a:defRPr sz="1800"/>
            </a:pPr>
            <a:endParaRPr sz="1200">
              <a:latin typeface="Calibri"/>
              <a:ea typeface="Calibri"/>
              <a:cs typeface="Calibri"/>
              <a:sym typeface="Calibri"/>
            </a:endParaRPr>
          </a:p>
          <a:p>
            <a:pPr lvl="0" defTabSz="914400">
              <a:lnSpc>
                <a:spcPct val="90000"/>
              </a:lnSpc>
              <a:spcBef>
                <a:spcPts val="300"/>
              </a:spcBef>
              <a:defRPr sz="1800"/>
            </a:pPr>
            <a:endParaRPr sz="1200">
              <a:latin typeface="Calibri"/>
              <a:ea typeface="Calibri"/>
              <a:cs typeface="Calibri"/>
              <a:sym typeface="Calibri"/>
            </a:endParaRPr>
          </a:p>
          <a:p>
            <a:pPr lvl="0" defTabSz="914400">
              <a:lnSpc>
                <a:spcPct val="90000"/>
              </a:lnSpc>
              <a:spcBef>
                <a:spcPts val="300"/>
              </a:spcBef>
              <a:defRPr sz="1800"/>
            </a:pPr>
            <a:endParaRPr sz="1200">
              <a:latin typeface="Calibri"/>
              <a:ea typeface="Calibri"/>
              <a:cs typeface="Calibri"/>
              <a:sym typeface="Calibri"/>
            </a:endParaRPr>
          </a:p>
          <a:p>
            <a:pPr lvl="0" defTabSz="914400">
              <a:lnSpc>
                <a:spcPct val="90000"/>
              </a:lnSpc>
              <a:spcBef>
                <a:spcPts val="300"/>
              </a:spcBef>
              <a:defRPr sz="1800"/>
            </a:pPr>
            <a:r>
              <a:rPr sz="1100">
                <a:latin typeface="Calibri"/>
                <a:ea typeface="Calibri"/>
                <a:cs typeface="Calibri"/>
                <a:sym typeface="Calibri"/>
              </a:rPr>
              <a:t>Table 2 provides rankings of the algorithms under different experimental settings. Although the table is self-explanatory, we provide a few comments. In terms of I/O cost, TPL++ and InfZone are the best algorithms. Specifically, TPL++ generally performs better than InfZone when the facilities data set is larger or equal to the users data set. On the other hand,</a:t>
            </a:r>
          </a:p>
          <a:p>
            <a:pPr lvl="0" defTabSz="914400">
              <a:lnSpc>
                <a:spcPct val="90000"/>
              </a:lnSpc>
              <a:spcBef>
                <a:spcPts val="300"/>
              </a:spcBef>
              <a:defRPr sz="1800"/>
            </a:pPr>
            <a:endParaRPr sz="1200">
              <a:latin typeface="Calibri"/>
              <a:ea typeface="Calibri"/>
              <a:cs typeface="Calibri"/>
              <a:sym typeface="Calibri"/>
            </a:endParaRPr>
          </a:p>
          <a:p>
            <a:pPr lvl="0" defTabSz="914400">
              <a:lnSpc>
                <a:spcPct val="90000"/>
              </a:lnSpc>
              <a:spcBef>
                <a:spcPts val="300"/>
              </a:spcBef>
              <a:defRPr sz="1800"/>
            </a:pPr>
            <a:r>
              <a:rPr sz="1100">
                <a:latin typeface="Calibri"/>
                <a:ea typeface="Calibri"/>
                <a:cs typeface="Calibri"/>
                <a:sym typeface="Calibri"/>
              </a:rPr>
              <a:t>InfZone performs better when the users data set is larger. In terms of CPU cost, SLICE is the best algorithm for all values of k. Inf-</a:t>
            </a:r>
          </a:p>
          <a:p>
            <a:pPr lvl="0" defTabSz="914400">
              <a:lnSpc>
                <a:spcPct val="90000"/>
              </a:lnSpc>
              <a:spcBef>
                <a:spcPts val="300"/>
              </a:spcBef>
              <a:defRPr sz="1800"/>
            </a:pPr>
            <a:r>
              <a:rPr sz="1100">
                <a:latin typeface="Calibri"/>
                <a:ea typeface="Calibri"/>
                <a:cs typeface="Calibri"/>
                <a:sym typeface="Calibri"/>
              </a:rPr>
              <a:t>Zone is the second best algorithm for smaller values of k whereas TPL++ is the second best algorithm for larger values of k.</a:t>
            </a:r>
          </a:p>
          <a:p>
            <a:pPr lvl="0" defTabSz="914400">
              <a:lnSpc>
                <a:spcPct val="90000"/>
              </a:lnSpc>
              <a:spcBef>
                <a:spcPts val="300"/>
              </a:spcBef>
              <a:defRPr sz="1800"/>
            </a:pPr>
            <a:r>
              <a:rPr sz="1100">
                <a:latin typeface="Calibri"/>
                <a:ea typeface="Calibri"/>
                <a:cs typeface="Calibri"/>
                <a:sym typeface="Calibri"/>
              </a:rPr>
              <a:t>We also rank the algorithms considering the ease of implementation. Note that this ranking is based on our personal experience and</a:t>
            </a:r>
          </a:p>
          <a:p>
            <a:pPr lvl="0" defTabSz="914400">
              <a:lnSpc>
                <a:spcPct val="90000"/>
              </a:lnSpc>
              <a:spcBef>
                <a:spcPts val="300"/>
              </a:spcBef>
              <a:defRPr sz="1800"/>
            </a:pPr>
            <a:r>
              <a:rPr sz="1100">
                <a:latin typeface="Calibri"/>
                <a:ea typeface="Calibri"/>
                <a:cs typeface="Calibri"/>
                <a:sym typeface="Calibri"/>
              </a:rPr>
              <a:t>is subjective. SIX and SLICE are the easiest to implement because the half-space based filtering is generally more complicated to implement.</a:t>
            </a:r>
          </a:p>
          <a:p>
            <a:pPr lvl="0" defTabSz="914400">
              <a:lnSpc>
                <a:spcPct val="90000"/>
              </a:lnSpc>
              <a:spcBef>
                <a:spcPts val="300"/>
              </a:spcBef>
              <a:defRPr sz="1800"/>
            </a:pPr>
            <a:r>
              <a:rPr sz="1100">
                <a:latin typeface="Calibri"/>
                <a:ea typeface="Calibri"/>
                <a:cs typeface="Calibri"/>
                <a:sym typeface="Calibri"/>
              </a:rPr>
              <a:t>FINCH and InfZone are more difficult to implement than TPL and TPL++ mainly because these algorithms require updating</a:t>
            </a:r>
          </a:p>
          <a:p>
            <a:pPr lvl="0" defTabSz="914400">
              <a:lnSpc>
                <a:spcPct val="90000"/>
              </a:lnSpc>
              <a:spcBef>
                <a:spcPts val="300"/>
              </a:spcBef>
              <a:defRPr sz="1800"/>
            </a:pPr>
            <a:r>
              <a:rPr sz="1100">
                <a:latin typeface="Calibri"/>
                <a:ea typeface="Calibri"/>
                <a:cs typeface="Calibri"/>
                <a:sym typeface="Calibri"/>
              </a:rPr>
              <a:t>the polygons as well as the counters of intersection points of the half-spaces.</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Front Page">
    <p:spTree>
      <p:nvGrpSpPr>
        <p:cNvPr id="1" name=""/>
        <p:cNvGrpSpPr/>
        <p:nvPr/>
      </p:nvGrpSpPr>
      <p:grpSpPr>
        <a:xfrm>
          <a:off x="0" y="0"/>
          <a:ext cx="0" cy="0"/>
          <a:chOff x="0" y="0"/>
          <a:chExt cx="0" cy="0"/>
        </a:xfrm>
      </p:grpSpPr>
      <p:sp>
        <p:nvSpPr>
          <p:cNvPr id="8" name="Shape 8"/>
          <p:cNvSpPr/>
          <p:nvPr/>
        </p:nvSpPr>
        <p:spPr>
          <a:xfrm>
            <a:off x="-1" y="1543049"/>
            <a:ext cx="9144001" cy="1645921"/>
          </a:xfrm>
          <a:prstGeom prst="rect">
            <a:avLst/>
          </a:prstGeom>
          <a:solidFill>
            <a:srgbClr val="FAC81A"/>
          </a:solidFill>
          <a:ln w="12700">
            <a:miter lim="400000"/>
          </a:ln>
          <a:effectLst>
            <a:outerShdw blurRad="38100" dist="23000" dir="5400000" rotWithShape="0">
              <a:srgbClr val="808080">
                <a:alpha val="34999"/>
              </a:srgbClr>
            </a:outerShdw>
          </a:effectLst>
        </p:spPr>
        <p:txBody>
          <a:bodyPr lIns="0" tIns="0" rIns="0" bIns="0" anchor="ctr"/>
          <a:lstStyle/>
          <a:p>
            <a:pPr lvl="0" algn="ctr">
              <a:defRPr sz="1800">
                <a:solidFill>
                  <a:srgbClr val="FFFFFF"/>
                </a:solidFill>
                <a:latin typeface="Sommet"/>
                <a:ea typeface="Sommet"/>
                <a:cs typeface="Sommet"/>
                <a:sym typeface="Sommet"/>
              </a:defRPr>
            </a:pPr>
            <a:endParaRPr/>
          </a:p>
        </p:txBody>
      </p:sp>
      <p:pic>
        <p:nvPicPr>
          <p:cNvPr id="9" name="image1.png" descr="UNSWPortraitColourPos.eps"/>
          <p:cNvPicPr/>
          <p:nvPr/>
        </p:nvPicPr>
        <p:blipFill>
          <a:blip r:embed="rId2">
            <a:extLst/>
          </a:blip>
          <a:stretch>
            <a:fillRect/>
          </a:stretch>
        </p:blipFill>
        <p:spPr>
          <a:xfrm>
            <a:off x="685799" y="1885950"/>
            <a:ext cx="1063559" cy="960121"/>
          </a:xfrm>
          <a:prstGeom prst="rect">
            <a:avLst/>
          </a:prstGeom>
          <a:ln w="12700">
            <a:miter lim="400000"/>
          </a:ln>
        </p:spPr>
      </p:pic>
      <p:pic>
        <p:nvPicPr>
          <p:cNvPr id="10" name="bar.png"/>
          <p:cNvPicPr/>
          <p:nvPr/>
        </p:nvPicPr>
        <p:blipFill>
          <a:blip r:embed="rId3">
            <a:extLst/>
          </a:blip>
          <a:stretch>
            <a:fillRect/>
          </a:stretch>
        </p:blipFill>
        <p:spPr>
          <a:xfrm>
            <a:off x="-50800" y="2978150"/>
            <a:ext cx="9245600" cy="355600"/>
          </a:xfrm>
          <a:prstGeom prst="rect">
            <a:avLst/>
          </a:prstGeom>
          <a:ln w="12700">
            <a:miter lim="400000"/>
          </a:ln>
        </p:spPr>
      </p:pic>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UNSW General">
    <p:spTree>
      <p:nvGrpSpPr>
        <p:cNvPr id="1" name=""/>
        <p:cNvGrpSpPr/>
        <p:nvPr/>
      </p:nvGrpSpPr>
      <p:grpSpPr>
        <a:xfrm>
          <a:off x="0" y="0"/>
          <a:ext cx="0" cy="0"/>
          <a:chOff x="0" y="0"/>
          <a:chExt cx="0" cy="0"/>
        </a:xfrm>
      </p:grpSpPr>
      <p:pic>
        <p:nvPicPr>
          <p:cNvPr id="73" name="image4.jpeg" descr="/Volumes/marketing_services/GENERAL/Advertising/Design/Previous files/!UNSW/Branding 2010/New/Powerpoint/banner_powerpoint_2.jpg"/>
          <p:cNvPicPr/>
          <p:nvPr/>
        </p:nvPicPr>
        <p:blipFill>
          <a:blip r:embed="rId2">
            <a:extLst/>
          </a:blip>
          <a:stretch>
            <a:fillRect/>
          </a:stretch>
        </p:blipFill>
        <p:spPr>
          <a:xfrm>
            <a:off x="0" y="2370296"/>
            <a:ext cx="9156700" cy="1677355"/>
          </a:xfrm>
          <a:prstGeom prst="rect">
            <a:avLst/>
          </a:prstGeom>
          <a:ln w="12700">
            <a:miter lim="400000"/>
          </a:ln>
        </p:spPr>
      </p:pic>
      <p:sp>
        <p:nvSpPr>
          <p:cNvPr id="74" name="Shape 74"/>
          <p:cNvSpPr>
            <a:spLocks noGrp="1"/>
          </p:cNvSpPr>
          <p:nvPr>
            <p:ph type="body" idx="1"/>
          </p:nvPr>
        </p:nvSpPr>
        <p:spPr>
          <a:xfrm>
            <a:off x="2591999" y="2536546"/>
            <a:ext cx="5688014" cy="1718185"/>
          </a:xfrm>
          <a:prstGeom prst="rect">
            <a:avLst/>
          </a:prstGeom>
        </p:spPr>
        <p:txBody>
          <a:bodyPr/>
          <a:lstStyle>
            <a:lvl1pPr>
              <a:spcBef>
                <a:spcPts val="700"/>
              </a:spcBef>
              <a:buSzTx/>
              <a:buFontTx/>
              <a:buNone/>
              <a:defRPr sz="3200"/>
            </a:lvl1pPr>
            <a:lvl2pPr marL="783771" indent="-326571">
              <a:spcBef>
                <a:spcPts val="700"/>
              </a:spcBef>
              <a:buFontTx/>
              <a:defRPr sz="3200"/>
            </a:lvl2pPr>
            <a:lvl3pPr marL="1219200" indent="-304800">
              <a:spcBef>
                <a:spcPts val="700"/>
              </a:spcBef>
              <a:buFontTx/>
              <a:defRPr sz="3200"/>
            </a:lvl3pPr>
            <a:lvl4pPr marL="1737360" indent="-365760">
              <a:spcBef>
                <a:spcPts val="700"/>
              </a:spcBef>
              <a:buFontTx/>
              <a:defRPr sz="3200"/>
            </a:lvl4pPr>
            <a:lvl5pPr marL="2194560" indent="-365760">
              <a:spcBef>
                <a:spcPts val="700"/>
              </a:spcBef>
              <a:buFontTx/>
              <a:defRPr sz="3200"/>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2" name="Shape 12"/>
          <p:cNvSpPr>
            <a:spLocks noGrp="1"/>
          </p:cNvSpPr>
          <p:nvPr>
            <p:ph type="body" idx="1"/>
          </p:nvPr>
        </p:nvSpPr>
        <p:spPr>
          <a:prstGeom prst="rect">
            <a:avLst/>
          </a:prstGeom>
        </p:spPr>
        <p:txBody>
          <a:bodyPr/>
          <a:lstStyle/>
          <a:p>
            <a:pPr lvl="0">
              <a:defRPr sz="1800"/>
            </a:pPr>
            <a:r>
              <a:rPr sz="2000"/>
              <a:t>Body Level One</a:t>
            </a:r>
          </a:p>
          <a:p>
            <a:pPr lvl="1">
              <a:defRPr sz="1800"/>
            </a:pPr>
            <a:r>
              <a:rPr sz="2000"/>
              <a:t>Body Level Two</a:t>
            </a:r>
          </a:p>
          <a:p>
            <a:pPr lvl="2">
              <a:defRPr sz="1800"/>
            </a:pPr>
            <a:r>
              <a:rPr sz="2000"/>
              <a:t>Body Level Three</a:t>
            </a:r>
          </a:p>
          <a:p>
            <a:pPr lvl="3">
              <a:defRPr sz="1800"/>
            </a:pPr>
            <a:r>
              <a:rPr sz="2000"/>
              <a:t>Body Level Four</a:t>
            </a:r>
          </a:p>
          <a:p>
            <a:pPr lvl="4">
              <a:defRPr sz="1800"/>
            </a:pPr>
            <a:r>
              <a:rPr sz="2000"/>
              <a:t>Body Level Five</a:t>
            </a:r>
          </a:p>
        </p:txBody>
      </p:sp>
      <p:sp>
        <p:nvSpPr>
          <p:cNvPr id="13" name="Shape 13"/>
          <p:cNvSpPr>
            <a:spLocks noGrp="1"/>
          </p:cNvSpPr>
          <p:nvPr>
            <p:ph type="title"/>
          </p:nvPr>
        </p:nvSpPr>
        <p:spPr>
          <a:prstGeom prst="rect">
            <a:avLst/>
          </a:prstGeom>
        </p:spPr>
        <p:txBody>
          <a:bodyPr/>
          <a:lstStyle/>
          <a:p>
            <a:pPr lvl="0">
              <a:defRPr sz="1800"/>
            </a:pPr>
            <a:r>
              <a:rPr sz="3000"/>
              <a:t>Title Text</a:t>
            </a:r>
          </a:p>
        </p:txBody>
      </p:sp>
      <p:sp>
        <p:nvSpPr>
          <p:cNvPr id="14" name="Shape 14"/>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16" name="Shape 16"/>
          <p:cNvSpPr/>
          <p:nvPr/>
        </p:nvSpPr>
        <p:spPr>
          <a:xfrm>
            <a:off x="0" y="-1"/>
            <a:ext cx="9144000" cy="4810604"/>
          </a:xfrm>
          <a:prstGeom prst="rect">
            <a:avLst/>
          </a:prstGeom>
          <a:solidFill/>
          <a:ln w="12700">
            <a:miter lim="400000"/>
          </a:ln>
        </p:spPr>
        <p:txBody>
          <a:bodyPr lIns="0" tIns="0" rIns="0" bIns="0" anchor="ctr"/>
          <a:lstStyle/>
          <a:p>
            <a:pPr lvl="0">
              <a:defRPr sz="1800"/>
            </a:pPr>
            <a:endParaRPr/>
          </a:p>
        </p:txBody>
      </p:sp>
      <p:sp>
        <p:nvSpPr>
          <p:cNvPr id="17" name="Shape 17"/>
          <p:cNvSpPr/>
          <p:nvPr/>
        </p:nvSpPr>
        <p:spPr>
          <a:xfrm>
            <a:off x="-76200" y="4594859"/>
            <a:ext cx="9296400" cy="651511"/>
          </a:xfrm>
          <a:prstGeom prst="rect">
            <a:avLst/>
          </a:prstGeom>
          <a:solidFill>
            <a:srgbClr val="FAC81A"/>
          </a:solidFill>
          <a:ln w="12700">
            <a:miter lim="400000"/>
          </a:ln>
        </p:spPr>
        <p:txBody>
          <a:bodyPr lIns="0" tIns="0" rIns="0" bIns="0" anchor="ctr"/>
          <a:lstStyle/>
          <a:p>
            <a:pPr lvl="0" algn="ctr">
              <a:defRPr sz="1800">
                <a:solidFill>
                  <a:srgbClr val="FFFFFF"/>
                </a:solidFill>
              </a:defRPr>
            </a:pPr>
            <a:endParaRPr/>
          </a:p>
        </p:txBody>
      </p:sp>
      <p:sp>
        <p:nvSpPr>
          <p:cNvPr id="18" name="Shape 18"/>
          <p:cNvSpPr/>
          <p:nvPr/>
        </p:nvSpPr>
        <p:spPr>
          <a:xfrm>
            <a:off x="-76200" y="4560570"/>
            <a:ext cx="9296400" cy="68581"/>
          </a:xfrm>
          <a:prstGeom prst="rect">
            <a:avLst/>
          </a:prstGeom>
          <a:solidFill>
            <a:srgbClr val="FF0000"/>
          </a:solidFill>
          <a:ln w="12700">
            <a:miter lim="400000"/>
          </a:ln>
        </p:spPr>
        <p:txBody>
          <a:bodyPr lIns="0" tIns="0" rIns="0" bIns="0" anchor="ctr"/>
          <a:lstStyle/>
          <a:p>
            <a:pPr lvl="0" algn="ctr">
              <a:defRPr sz="1800">
                <a:solidFill>
                  <a:srgbClr val="FFFFFF"/>
                </a:solidFill>
              </a:defRPr>
            </a:pPr>
            <a:endParaRPr/>
          </a:p>
        </p:txBody>
      </p:sp>
      <p:pic>
        <p:nvPicPr>
          <p:cNvPr id="19" name="image3.png" descr="UNSWLandscapeColourPos.eps"/>
          <p:cNvPicPr/>
          <p:nvPr/>
        </p:nvPicPr>
        <p:blipFill>
          <a:blip r:embed="rId2">
            <a:extLst/>
          </a:blip>
          <a:stretch>
            <a:fillRect/>
          </a:stretch>
        </p:blipFill>
        <p:spPr>
          <a:xfrm>
            <a:off x="228600" y="4697729"/>
            <a:ext cx="1219200" cy="397194"/>
          </a:xfrm>
          <a:prstGeom prst="rect">
            <a:avLst/>
          </a:prstGeom>
          <a:ln w="12700">
            <a:miter lim="400000"/>
          </a:ln>
        </p:spPr>
      </p:pic>
      <p:sp>
        <p:nvSpPr>
          <p:cNvPr id="20" name="Shape 20"/>
          <p:cNvSpPr/>
          <p:nvPr/>
        </p:nvSpPr>
        <p:spPr>
          <a:xfrm>
            <a:off x="4648200" y="4766309"/>
            <a:ext cx="4419600" cy="23927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marL="342900" indent="-342900" algn="r">
              <a:spcBef>
                <a:spcPts val="200"/>
              </a:spcBef>
              <a:defRPr sz="1100"/>
            </a:lvl1pPr>
          </a:lstStyle>
          <a:p>
            <a:pPr lvl="0">
              <a:defRPr sz="1800"/>
            </a:pPr>
            <a:r>
              <a:rPr sz="1100"/>
              <a:t>School of Computer Science and Engineering</a:t>
            </a:r>
          </a:p>
        </p:txBody>
      </p:sp>
      <p:sp>
        <p:nvSpPr>
          <p:cNvPr id="21" name="Shape 21"/>
          <p:cNvSpPr>
            <a:spLocks noGrp="1"/>
          </p:cNvSpPr>
          <p:nvPr>
            <p:ph type="title"/>
          </p:nvPr>
        </p:nvSpPr>
        <p:spPr>
          <a:xfrm>
            <a:off x="457200" y="356399"/>
            <a:ext cx="8229600" cy="765097"/>
          </a:xfrm>
          <a:prstGeom prst="rect">
            <a:avLst/>
          </a:prstGeom>
        </p:spPr>
        <p:txBody>
          <a:bodyPr/>
          <a:lstStyle>
            <a:lvl1pPr>
              <a:defRPr>
                <a:solidFill>
                  <a:srgbClr val="FFFFFF"/>
                </a:solidFill>
                <a:latin typeface="Sommet"/>
                <a:ea typeface="Sommet"/>
                <a:cs typeface="Sommet"/>
                <a:sym typeface="Sommet"/>
              </a:defRPr>
            </a:lvl1pPr>
          </a:lstStyle>
          <a:p>
            <a:pPr lvl="0">
              <a:defRPr sz="1800">
                <a:solidFill>
                  <a:srgbClr val="000000"/>
                </a:solidFill>
              </a:defRPr>
            </a:pPr>
            <a:r>
              <a:rPr sz="3000">
                <a:solidFill>
                  <a:srgbClr val="FFFFFF"/>
                </a:solidFill>
              </a:rPr>
              <a:t>Title Text</a:t>
            </a:r>
          </a:p>
        </p:txBody>
      </p:sp>
      <p:sp>
        <p:nvSpPr>
          <p:cNvPr id="22" name="Shape 22"/>
          <p:cNvSpPr>
            <a:spLocks noGrp="1"/>
          </p:cNvSpPr>
          <p:nvPr>
            <p:ph type="body" idx="1"/>
          </p:nvPr>
        </p:nvSpPr>
        <p:spPr>
          <a:prstGeom prst="rect">
            <a:avLst/>
          </a:prstGeo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defRPr sz="1800">
                <a:solidFill>
                  <a:srgbClr val="000000"/>
                </a:solidFill>
              </a:defRPr>
            </a:pPr>
            <a:r>
              <a:rPr sz="2000">
                <a:solidFill>
                  <a:srgbClr val="FFFFFF"/>
                </a:solidFill>
              </a:rPr>
              <a:t>Body Level One</a:t>
            </a:r>
          </a:p>
          <a:p>
            <a:pPr lvl="1">
              <a:defRPr sz="1800">
                <a:solidFill>
                  <a:srgbClr val="000000"/>
                </a:solidFill>
              </a:defRPr>
            </a:pPr>
            <a:r>
              <a:rPr sz="2000">
                <a:solidFill>
                  <a:srgbClr val="FFFFFF"/>
                </a:solidFill>
              </a:rPr>
              <a:t>Body Level Two</a:t>
            </a:r>
          </a:p>
          <a:p>
            <a:pPr lvl="2">
              <a:defRPr sz="1800">
                <a:solidFill>
                  <a:srgbClr val="000000"/>
                </a:solidFill>
              </a:defRPr>
            </a:pPr>
            <a:r>
              <a:rPr sz="2000">
                <a:solidFill>
                  <a:srgbClr val="FFFFFF"/>
                </a:solidFill>
              </a:rPr>
              <a:t>Body Level Three</a:t>
            </a:r>
          </a:p>
          <a:p>
            <a:pPr lvl="3">
              <a:defRPr sz="1800">
                <a:solidFill>
                  <a:srgbClr val="000000"/>
                </a:solidFill>
              </a:defRPr>
            </a:pPr>
            <a:r>
              <a:rPr sz="2000">
                <a:solidFill>
                  <a:srgbClr val="FFFFFF"/>
                </a:solidFill>
              </a:rPr>
              <a:t>Body Level Four</a:t>
            </a:r>
          </a:p>
          <a:p>
            <a:pPr lvl="4">
              <a:defRPr sz="1800">
                <a:solidFill>
                  <a:srgbClr val="000000"/>
                </a:solidFill>
              </a:defRPr>
            </a:pPr>
            <a:r>
              <a:rPr sz="2000">
                <a:solidFill>
                  <a:srgbClr val="FFFFFF"/>
                </a:solidFill>
              </a:rPr>
              <a:t>Body Level Five</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1_Title and Content">
    <p:spTree>
      <p:nvGrpSpPr>
        <p:cNvPr id="1" name=""/>
        <p:cNvGrpSpPr/>
        <p:nvPr/>
      </p:nvGrpSpPr>
      <p:grpSpPr>
        <a:xfrm>
          <a:off x="0" y="0"/>
          <a:ext cx="0" cy="0"/>
          <a:chOff x="0" y="0"/>
          <a:chExt cx="0" cy="0"/>
        </a:xfrm>
      </p:grpSpPr>
      <p:sp>
        <p:nvSpPr>
          <p:cNvPr id="24" name="Shape 24"/>
          <p:cNvSpPr/>
          <p:nvPr/>
        </p:nvSpPr>
        <p:spPr>
          <a:xfrm>
            <a:off x="0" y="-1"/>
            <a:ext cx="9144000" cy="4810604"/>
          </a:xfrm>
          <a:prstGeom prst="rect">
            <a:avLst/>
          </a:prstGeom>
          <a:gradFill>
            <a:gsLst>
              <a:gs pos="0">
                <a:srgbClr val="000000"/>
              </a:gs>
              <a:gs pos="100000">
                <a:srgbClr val="767376"/>
              </a:gs>
            </a:gsLst>
            <a:lin ang="5400000"/>
          </a:gradFill>
          <a:ln w="12700">
            <a:miter lim="400000"/>
          </a:ln>
        </p:spPr>
        <p:txBody>
          <a:bodyPr lIns="0" tIns="0" rIns="0" bIns="0" anchor="ctr"/>
          <a:lstStyle/>
          <a:p>
            <a:pPr lvl="0">
              <a:defRPr sz="1800"/>
            </a:pPr>
            <a:endParaRPr/>
          </a:p>
        </p:txBody>
      </p:sp>
      <p:pic>
        <p:nvPicPr>
          <p:cNvPr id="25" name="image2.jpg" descr="banner_powerpoint_3.jpg"/>
          <p:cNvPicPr/>
          <p:nvPr/>
        </p:nvPicPr>
        <p:blipFill>
          <a:blip r:embed="rId2">
            <a:extLst/>
          </a:blip>
          <a:stretch>
            <a:fillRect/>
          </a:stretch>
        </p:blipFill>
        <p:spPr>
          <a:xfrm>
            <a:off x="-838200" y="5612129"/>
            <a:ext cx="9144000" cy="560071"/>
          </a:xfrm>
          <a:prstGeom prst="rect">
            <a:avLst/>
          </a:prstGeom>
          <a:ln w="12700">
            <a:miter lim="400000"/>
          </a:ln>
        </p:spPr>
      </p:pic>
      <p:pic>
        <p:nvPicPr>
          <p:cNvPr id="26" name="image2.jpg" descr="banner_powerpoint_3.jpg"/>
          <p:cNvPicPr/>
          <p:nvPr/>
        </p:nvPicPr>
        <p:blipFill>
          <a:blip r:embed="rId2">
            <a:extLst/>
          </a:blip>
          <a:stretch>
            <a:fillRect/>
          </a:stretch>
        </p:blipFill>
        <p:spPr>
          <a:xfrm>
            <a:off x="-685800" y="5749290"/>
            <a:ext cx="9144000" cy="560071"/>
          </a:xfrm>
          <a:prstGeom prst="rect">
            <a:avLst/>
          </a:prstGeom>
          <a:ln w="12700">
            <a:miter lim="400000"/>
          </a:ln>
        </p:spPr>
      </p:pic>
      <p:sp>
        <p:nvSpPr>
          <p:cNvPr id="27" name="Shape 27"/>
          <p:cNvSpPr/>
          <p:nvPr/>
        </p:nvSpPr>
        <p:spPr>
          <a:xfrm>
            <a:off x="-76200" y="4594859"/>
            <a:ext cx="9296400" cy="651511"/>
          </a:xfrm>
          <a:prstGeom prst="rect">
            <a:avLst/>
          </a:prstGeom>
          <a:solidFill>
            <a:srgbClr val="FAC81A"/>
          </a:solidFill>
          <a:ln w="12700">
            <a:miter lim="400000"/>
          </a:ln>
        </p:spPr>
        <p:txBody>
          <a:bodyPr lIns="0" tIns="0" rIns="0" bIns="0" anchor="ctr"/>
          <a:lstStyle/>
          <a:p>
            <a:pPr lvl="0" algn="ctr">
              <a:defRPr sz="1800">
                <a:solidFill>
                  <a:srgbClr val="FFFFFF"/>
                </a:solidFill>
              </a:defRPr>
            </a:pPr>
            <a:endParaRPr/>
          </a:p>
        </p:txBody>
      </p:sp>
      <p:sp>
        <p:nvSpPr>
          <p:cNvPr id="28" name="Shape 28"/>
          <p:cNvSpPr/>
          <p:nvPr/>
        </p:nvSpPr>
        <p:spPr>
          <a:xfrm>
            <a:off x="-76200" y="4560570"/>
            <a:ext cx="9296400" cy="68581"/>
          </a:xfrm>
          <a:prstGeom prst="rect">
            <a:avLst/>
          </a:prstGeom>
          <a:solidFill>
            <a:srgbClr val="FF0000"/>
          </a:solidFill>
          <a:ln w="12700">
            <a:miter lim="400000"/>
          </a:ln>
        </p:spPr>
        <p:txBody>
          <a:bodyPr lIns="0" tIns="0" rIns="0" bIns="0" anchor="ctr"/>
          <a:lstStyle/>
          <a:p>
            <a:pPr lvl="0" algn="ctr">
              <a:defRPr sz="1800">
                <a:solidFill>
                  <a:srgbClr val="FFFFFF"/>
                </a:solidFill>
              </a:defRPr>
            </a:pPr>
            <a:endParaRPr/>
          </a:p>
        </p:txBody>
      </p:sp>
      <p:pic>
        <p:nvPicPr>
          <p:cNvPr id="29" name="image3.png" descr="UNSWLandscapeColourPos.eps"/>
          <p:cNvPicPr/>
          <p:nvPr/>
        </p:nvPicPr>
        <p:blipFill>
          <a:blip r:embed="rId3">
            <a:extLst/>
          </a:blip>
          <a:stretch>
            <a:fillRect/>
          </a:stretch>
        </p:blipFill>
        <p:spPr>
          <a:xfrm>
            <a:off x="228600" y="4697729"/>
            <a:ext cx="1219200" cy="397194"/>
          </a:xfrm>
          <a:prstGeom prst="rect">
            <a:avLst/>
          </a:prstGeom>
          <a:ln w="12700">
            <a:miter lim="400000"/>
          </a:ln>
        </p:spPr>
      </p:pic>
      <p:sp>
        <p:nvSpPr>
          <p:cNvPr id="30" name="Shape 30"/>
          <p:cNvSpPr/>
          <p:nvPr/>
        </p:nvSpPr>
        <p:spPr>
          <a:xfrm>
            <a:off x="4648200" y="4766309"/>
            <a:ext cx="4419600" cy="23927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marL="342900" indent="-342900" algn="r">
              <a:spcBef>
                <a:spcPts val="200"/>
              </a:spcBef>
              <a:defRPr sz="1100"/>
            </a:lvl1pPr>
          </a:lstStyle>
          <a:p>
            <a:pPr lvl="0">
              <a:defRPr sz="1800"/>
            </a:pPr>
            <a:r>
              <a:rPr sz="1100"/>
              <a:t>School of Computer Science and Engineering</a:t>
            </a:r>
          </a:p>
        </p:txBody>
      </p:sp>
      <p:sp>
        <p:nvSpPr>
          <p:cNvPr id="31" name="Shape 31"/>
          <p:cNvSpPr/>
          <p:nvPr/>
        </p:nvSpPr>
        <p:spPr>
          <a:xfrm>
            <a:off x="457200" y="355759"/>
            <a:ext cx="8229600" cy="5486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3000">
                <a:solidFill>
                  <a:srgbClr val="FFFFFF"/>
                </a:solidFill>
                <a:latin typeface="Sommet"/>
                <a:ea typeface="Sommet"/>
                <a:cs typeface="Sommet"/>
                <a:sym typeface="Sommet"/>
              </a:defRPr>
            </a:lvl1pPr>
          </a:lstStyle>
          <a:p>
            <a:pPr lvl="0">
              <a:defRPr sz="1800">
                <a:solidFill>
                  <a:srgbClr val="000000"/>
                </a:solidFill>
              </a:defRPr>
            </a:pPr>
            <a:r>
              <a:rPr sz="3000">
                <a:solidFill>
                  <a:srgbClr val="FFFFFF"/>
                </a:solidFill>
              </a:rPr>
              <a:t>Click to edit Master title style</a:t>
            </a:r>
          </a:p>
        </p:txBody>
      </p:sp>
      <p:sp>
        <p:nvSpPr>
          <p:cNvPr id="32" name="Shape 32"/>
          <p:cNvSpPr>
            <a:spLocks noGrp="1"/>
          </p:cNvSpPr>
          <p:nvPr>
            <p:ph type="title"/>
          </p:nvPr>
        </p:nvSpPr>
        <p:spPr>
          <a:xfrm>
            <a:off x="457200" y="357504"/>
            <a:ext cx="8229600" cy="756085"/>
          </a:xfrm>
          <a:prstGeom prst="rect">
            <a:avLst/>
          </a:prstGeom>
        </p:spPr>
        <p:txBody>
          <a:bodyPr/>
          <a:lstStyle>
            <a:lvl1pPr>
              <a:defRPr>
                <a:latin typeface="Sommet"/>
                <a:ea typeface="Sommet"/>
                <a:cs typeface="Sommet"/>
                <a:sym typeface="Sommet"/>
              </a:defRPr>
            </a:lvl1pPr>
          </a:lstStyle>
          <a:p>
            <a:pPr lvl="0">
              <a:defRPr sz="1800"/>
            </a:pPr>
            <a:r>
              <a:rPr sz="3000"/>
              <a:t>Title Text</a:t>
            </a:r>
          </a:p>
        </p:txBody>
      </p:sp>
      <p:sp>
        <p:nvSpPr>
          <p:cNvPr id="33" name="Shape 33"/>
          <p:cNvSpPr>
            <a:spLocks noGrp="1"/>
          </p:cNvSpPr>
          <p:nvPr>
            <p:ph type="body" idx="1"/>
          </p:nvPr>
        </p:nvSpPr>
        <p:spPr>
          <a:xfrm>
            <a:off x="457200" y="1113588"/>
            <a:ext cx="8229600" cy="4029912"/>
          </a:xfrm>
          <a:prstGeom prst="rect">
            <a:avLst/>
          </a:prstGeom>
        </p:spPr>
        <p:txBody>
          <a:bodyPr/>
          <a:lstStyle>
            <a:lvl1pPr>
              <a:spcBef>
                <a:spcPts val="300"/>
              </a:spcBef>
              <a:buSzTx/>
              <a:buFontTx/>
              <a:buNone/>
              <a:defRPr sz="1400">
                <a:latin typeface="Microsoft Sans Serif"/>
                <a:ea typeface="Microsoft Sans Serif"/>
                <a:cs typeface="Microsoft Sans Serif"/>
                <a:sym typeface="Microsoft Sans Serif"/>
              </a:defRPr>
            </a:lvl1pPr>
            <a:lvl2pPr marL="600075" indent="-142875">
              <a:spcBef>
                <a:spcPts val="300"/>
              </a:spcBef>
              <a:buFontTx/>
              <a:defRPr sz="1400">
                <a:latin typeface="Microsoft Sans Serif"/>
                <a:ea typeface="Microsoft Sans Serif"/>
                <a:cs typeface="Microsoft Sans Serif"/>
                <a:sym typeface="Microsoft Sans Serif"/>
              </a:defRPr>
            </a:lvl2pPr>
            <a:lvl3pPr marL="1047750" indent="-133350">
              <a:spcBef>
                <a:spcPts val="300"/>
              </a:spcBef>
              <a:buFontTx/>
              <a:defRPr sz="1400">
                <a:latin typeface="Microsoft Sans Serif"/>
                <a:ea typeface="Microsoft Sans Serif"/>
                <a:cs typeface="Microsoft Sans Serif"/>
                <a:sym typeface="Microsoft Sans Serif"/>
              </a:defRPr>
            </a:lvl3pPr>
            <a:lvl4pPr marL="1531619" indent="-160019">
              <a:spcBef>
                <a:spcPts val="300"/>
              </a:spcBef>
              <a:buFontTx/>
              <a:defRPr sz="1400">
                <a:latin typeface="Microsoft Sans Serif"/>
                <a:ea typeface="Microsoft Sans Serif"/>
                <a:cs typeface="Microsoft Sans Serif"/>
                <a:sym typeface="Microsoft Sans Serif"/>
              </a:defRPr>
            </a:lvl4pPr>
            <a:lvl5pPr marL="1988820" indent="-160020">
              <a:spcBef>
                <a:spcPts val="300"/>
              </a:spcBef>
              <a:buFontTx/>
              <a:defRPr sz="1400">
                <a:latin typeface="Microsoft Sans Serif"/>
                <a:ea typeface="Microsoft Sans Serif"/>
                <a:cs typeface="Microsoft Sans Serif"/>
                <a:sym typeface="Microsoft Sans Serif"/>
              </a:defRPr>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sp>
        <p:nvSpPr>
          <p:cNvPr id="35" name="Shape 35"/>
          <p:cNvSpPr/>
          <p:nvPr/>
        </p:nvSpPr>
        <p:spPr>
          <a:xfrm>
            <a:off x="0" y="-1"/>
            <a:ext cx="9144000" cy="4810604"/>
          </a:xfrm>
          <a:prstGeom prst="rect">
            <a:avLst/>
          </a:prstGeom>
          <a:gradFill>
            <a:gsLst>
              <a:gs pos="0">
                <a:srgbClr val="000000"/>
              </a:gs>
              <a:gs pos="100000">
                <a:srgbClr val="767376"/>
              </a:gs>
            </a:gsLst>
            <a:lin ang="5400000"/>
          </a:gradFill>
          <a:ln w="12700">
            <a:miter lim="400000"/>
          </a:ln>
        </p:spPr>
        <p:txBody>
          <a:bodyPr lIns="0" tIns="0" rIns="0" bIns="0" anchor="ctr"/>
          <a:lstStyle/>
          <a:p>
            <a:pPr lvl="0">
              <a:defRPr sz="1800"/>
            </a:pPr>
            <a:endParaRPr/>
          </a:p>
        </p:txBody>
      </p:sp>
      <p:sp>
        <p:nvSpPr>
          <p:cNvPr id="36" name="Shape 36"/>
          <p:cNvSpPr/>
          <p:nvPr/>
        </p:nvSpPr>
        <p:spPr>
          <a:xfrm>
            <a:off x="-76200" y="4594859"/>
            <a:ext cx="9296400" cy="651511"/>
          </a:xfrm>
          <a:prstGeom prst="rect">
            <a:avLst/>
          </a:prstGeom>
          <a:solidFill>
            <a:srgbClr val="FAC81A"/>
          </a:solidFill>
          <a:ln w="12700">
            <a:miter lim="400000"/>
          </a:ln>
        </p:spPr>
        <p:txBody>
          <a:bodyPr lIns="0" tIns="0" rIns="0" bIns="0" anchor="ctr"/>
          <a:lstStyle/>
          <a:p>
            <a:pPr lvl="0" algn="ctr">
              <a:defRPr sz="1800">
                <a:solidFill>
                  <a:srgbClr val="FFFFFF"/>
                </a:solidFill>
              </a:defRPr>
            </a:pPr>
            <a:endParaRPr/>
          </a:p>
        </p:txBody>
      </p:sp>
      <p:sp>
        <p:nvSpPr>
          <p:cNvPr id="37" name="Shape 37"/>
          <p:cNvSpPr/>
          <p:nvPr/>
        </p:nvSpPr>
        <p:spPr>
          <a:xfrm>
            <a:off x="-76200" y="4560570"/>
            <a:ext cx="9296400" cy="68581"/>
          </a:xfrm>
          <a:prstGeom prst="rect">
            <a:avLst/>
          </a:prstGeom>
          <a:solidFill>
            <a:srgbClr val="FF0000"/>
          </a:solidFill>
          <a:ln w="12700">
            <a:miter lim="400000"/>
          </a:ln>
        </p:spPr>
        <p:txBody>
          <a:bodyPr lIns="0" tIns="0" rIns="0" bIns="0" anchor="ctr"/>
          <a:lstStyle/>
          <a:p>
            <a:pPr lvl="0" algn="ctr">
              <a:defRPr sz="1800">
                <a:solidFill>
                  <a:srgbClr val="FFFFFF"/>
                </a:solidFill>
              </a:defRPr>
            </a:pPr>
            <a:endParaRPr/>
          </a:p>
        </p:txBody>
      </p:sp>
      <p:pic>
        <p:nvPicPr>
          <p:cNvPr id="38" name="image3.png" descr="UNSWLandscapeColourPos.eps"/>
          <p:cNvPicPr/>
          <p:nvPr/>
        </p:nvPicPr>
        <p:blipFill>
          <a:blip r:embed="rId2">
            <a:extLst/>
          </a:blip>
          <a:stretch>
            <a:fillRect/>
          </a:stretch>
        </p:blipFill>
        <p:spPr>
          <a:xfrm>
            <a:off x="228600" y="4697729"/>
            <a:ext cx="1219200" cy="397194"/>
          </a:xfrm>
          <a:prstGeom prst="rect">
            <a:avLst/>
          </a:prstGeom>
          <a:ln w="12700">
            <a:miter lim="400000"/>
          </a:ln>
        </p:spPr>
      </p:pic>
      <p:sp>
        <p:nvSpPr>
          <p:cNvPr id="39" name="Shape 39"/>
          <p:cNvSpPr/>
          <p:nvPr/>
        </p:nvSpPr>
        <p:spPr>
          <a:xfrm>
            <a:off x="4648200" y="4766309"/>
            <a:ext cx="4419600" cy="23927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marL="342900" indent="-342900" algn="r">
              <a:spcBef>
                <a:spcPts val="200"/>
              </a:spcBef>
              <a:defRPr sz="1100"/>
            </a:lvl1pPr>
          </a:lstStyle>
          <a:p>
            <a:pPr lvl="0">
              <a:defRPr sz="1800"/>
            </a:pPr>
            <a:r>
              <a:rPr sz="1100"/>
              <a:t>School of Computer Science and Engineering</a:t>
            </a:r>
          </a:p>
        </p:txBody>
      </p:sp>
      <p:sp>
        <p:nvSpPr>
          <p:cNvPr id="40" name="Shape 40"/>
          <p:cNvSpPr>
            <a:spLocks noGrp="1"/>
          </p:cNvSpPr>
          <p:nvPr>
            <p:ph type="body" idx="1"/>
          </p:nvPr>
        </p:nvSpPr>
        <p:spPr>
          <a:prstGeom prst="rect">
            <a:avLst/>
          </a:prstGeo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defRPr sz="1800">
                <a:solidFill>
                  <a:srgbClr val="000000"/>
                </a:solidFill>
              </a:defRPr>
            </a:pPr>
            <a:r>
              <a:rPr sz="2000">
                <a:solidFill>
                  <a:srgbClr val="FFFFFF"/>
                </a:solidFill>
              </a:rPr>
              <a:t>Body Level One</a:t>
            </a:r>
          </a:p>
          <a:p>
            <a:pPr lvl="1">
              <a:defRPr sz="1800">
                <a:solidFill>
                  <a:srgbClr val="000000"/>
                </a:solidFill>
              </a:defRPr>
            </a:pPr>
            <a:r>
              <a:rPr sz="2000">
                <a:solidFill>
                  <a:srgbClr val="FFFFFF"/>
                </a:solidFill>
              </a:rPr>
              <a:t>Body Level Two</a:t>
            </a:r>
          </a:p>
          <a:p>
            <a:pPr lvl="2">
              <a:defRPr sz="1800">
                <a:solidFill>
                  <a:srgbClr val="000000"/>
                </a:solidFill>
              </a:defRPr>
            </a:pPr>
            <a:r>
              <a:rPr sz="2000">
                <a:solidFill>
                  <a:srgbClr val="FFFFFF"/>
                </a:solidFill>
              </a:rPr>
              <a:t>Body Level Three</a:t>
            </a:r>
          </a:p>
          <a:p>
            <a:pPr lvl="3">
              <a:defRPr sz="1800">
                <a:solidFill>
                  <a:srgbClr val="000000"/>
                </a:solidFill>
              </a:defRPr>
            </a:pPr>
            <a:r>
              <a:rPr sz="2000">
                <a:solidFill>
                  <a:srgbClr val="FFFFFF"/>
                </a:solidFill>
              </a:rPr>
              <a:t>Body Level Four</a:t>
            </a:r>
          </a:p>
          <a:p>
            <a:pPr lvl="4">
              <a:defRPr sz="1800">
                <a:solidFill>
                  <a:srgbClr val="000000"/>
                </a:solidFill>
              </a:defRPr>
            </a:pPr>
            <a:r>
              <a:rPr sz="2000">
                <a:solidFill>
                  <a:srgbClr val="FFFFFF"/>
                </a:solidFill>
              </a:rPr>
              <a:t>Body Level Five</a:t>
            </a:r>
          </a:p>
        </p:txBody>
      </p:sp>
      <p:sp>
        <p:nvSpPr>
          <p:cNvPr id="41" name="Shape 41"/>
          <p:cNvSpPr>
            <a:spLocks noGrp="1"/>
          </p:cNvSpPr>
          <p:nvPr>
            <p:ph type="title"/>
          </p:nvPr>
        </p:nvSpPr>
        <p:spPr>
          <a:xfrm>
            <a:off x="457200" y="357504"/>
            <a:ext cx="8229600" cy="763992"/>
          </a:xfrm>
          <a:prstGeom prst="rect">
            <a:avLst/>
          </a:prstGeom>
        </p:spPr>
        <p:txBody>
          <a:bodyPr/>
          <a:lstStyle>
            <a:lvl1pPr>
              <a:defRPr>
                <a:solidFill>
                  <a:srgbClr val="FFFFFF"/>
                </a:solidFill>
                <a:latin typeface="Sommet"/>
                <a:ea typeface="Sommet"/>
                <a:cs typeface="Sommet"/>
                <a:sym typeface="Sommet"/>
              </a:defRPr>
            </a:lvl1pPr>
          </a:lstStyle>
          <a:p>
            <a:pPr lvl="0">
              <a:defRPr sz="1800">
                <a:solidFill>
                  <a:srgbClr val="000000"/>
                </a:solidFill>
              </a:defRPr>
            </a:pPr>
            <a:r>
              <a:rPr sz="3000">
                <a:solidFill>
                  <a:srgbClr val="FFFFFF"/>
                </a:solidFill>
              </a:rPr>
              <a:t>Title Text</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Custom Layout">
    <p:spTree>
      <p:nvGrpSpPr>
        <p:cNvPr id="1" name=""/>
        <p:cNvGrpSpPr/>
        <p:nvPr/>
      </p:nvGrpSpPr>
      <p:grpSpPr>
        <a:xfrm>
          <a:off x="0" y="0"/>
          <a:ext cx="0" cy="0"/>
          <a:chOff x="0" y="0"/>
          <a:chExt cx="0" cy="0"/>
        </a:xfrm>
      </p:grpSpPr>
      <p:sp>
        <p:nvSpPr>
          <p:cNvPr id="43" name="Shape 43"/>
          <p:cNvSpPr/>
          <p:nvPr/>
        </p:nvSpPr>
        <p:spPr>
          <a:xfrm>
            <a:off x="0" y="-1"/>
            <a:ext cx="9144000" cy="4810604"/>
          </a:xfrm>
          <a:prstGeom prst="rect">
            <a:avLst/>
          </a:prstGeom>
          <a:gradFill>
            <a:gsLst>
              <a:gs pos="0">
                <a:srgbClr val="000000"/>
              </a:gs>
              <a:gs pos="100000">
                <a:srgbClr val="767376"/>
              </a:gs>
            </a:gsLst>
            <a:lin ang="5400000"/>
          </a:gradFill>
          <a:ln w="12700">
            <a:miter lim="400000"/>
          </a:ln>
        </p:spPr>
        <p:txBody>
          <a:bodyPr lIns="0" tIns="0" rIns="0" bIns="0" anchor="ctr"/>
          <a:lstStyle/>
          <a:p>
            <a:pPr lvl="0">
              <a:defRPr sz="1800"/>
            </a:pPr>
            <a:endParaRPr/>
          </a:p>
        </p:txBody>
      </p:sp>
      <p:sp>
        <p:nvSpPr>
          <p:cNvPr id="44" name="Shape 44"/>
          <p:cNvSpPr/>
          <p:nvPr/>
        </p:nvSpPr>
        <p:spPr>
          <a:xfrm>
            <a:off x="-76200" y="4594859"/>
            <a:ext cx="9296400" cy="651511"/>
          </a:xfrm>
          <a:prstGeom prst="rect">
            <a:avLst/>
          </a:prstGeom>
          <a:solidFill>
            <a:srgbClr val="FAC81A"/>
          </a:solidFill>
          <a:ln w="12700">
            <a:miter lim="400000"/>
          </a:ln>
        </p:spPr>
        <p:txBody>
          <a:bodyPr lIns="0" tIns="0" rIns="0" bIns="0" anchor="ctr"/>
          <a:lstStyle/>
          <a:p>
            <a:pPr lvl="0" algn="ctr">
              <a:defRPr sz="1800">
                <a:solidFill>
                  <a:srgbClr val="FFFFFF"/>
                </a:solidFill>
              </a:defRPr>
            </a:pPr>
            <a:endParaRPr/>
          </a:p>
        </p:txBody>
      </p:sp>
      <p:sp>
        <p:nvSpPr>
          <p:cNvPr id="45" name="Shape 45"/>
          <p:cNvSpPr/>
          <p:nvPr/>
        </p:nvSpPr>
        <p:spPr>
          <a:xfrm>
            <a:off x="-76200" y="4560570"/>
            <a:ext cx="9296400" cy="68581"/>
          </a:xfrm>
          <a:prstGeom prst="rect">
            <a:avLst/>
          </a:prstGeom>
          <a:solidFill>
            <a:srgbClr val="FF0000"/>
          </a:solidFill>
          <a:ln w="12700">
            <a:miter lim="400000"/>
          </a:ln>
        </p:spPr>
        <p:txBody>
          <a:bodyPr lIns="0" tIns="0" rIns="0" bIns="0" anchor="ctr"/>
          <a:lstStyle/>
          <a:p>
            <a:pPr lvl="0" algn="ctr">
              <a:defRPr sz="1800">
                <a:solidFill>
                  <a:srgbClr val="FFFFFF"/>
                </a:solidFill>
              </a:defRPr>
            </a:pPr>
            <a:endParaRPr/>
          </a:p>
        </p:txBody>
      </p:sp>
      <p:pic>
        <p:nvPicPr>
          <p:cNvPr id="46" name="image3.png" descr="UNSWLandscapeColourPos.eps"/>
          <p:cNvPicPr/>
          <p:nvPr/>
        </p:nvPicPr>
        <p:blipFill>
          <a:blip r:embed="rId2">
            <a:extLst/>
          </a:blip>
          <a:stretch>
            <a:fillRect/>
          </a:stretch>
        </p:blipFill>
        <p:spPr>
          <a:xfrm>
            <a:off x="228600" y="4697729"/>
            <a:ext cx="1219200" cy="397194"/>
          </a:xfrm>
          <a:prstGeom prst="rect">
            <a:avLst/>
          </a:prstGeom>
          <a:ln w="12700">
            <a:miter lim="400000"/>
          </a:ln>
        </p:spPr>
      </p:pic>
      <p:sp>
        <p:nvSpPr>
          <p:cNvPr id="47" name="Shape 47"/>
          <p:cNvSpPr/>
          <p:nvPr/>
        </p:nvSpPr>
        <p:spPr>
          <a:xfrm>
            <a:off x="4648200" y="4766309"/>
            <a:ext cx="4419600" cy="23927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marL="342900" indent="-342900" algn="r">
              <a:spcBef>
                <a:spcPts val="200"/>
              </a:spcBef>
              <a:defRPr sz="1100"/>
            </a:lvl1pPr>
          </a:lstStyle>
          <a:p>
            <a:pPr lvl="0">
              <a:defRPr sz="1800"/>
            </a:pPr>
            <a:r>
              <a:rPr sz="1100"/>
              <a:t>School of Computer Science and Engineering</a:t>
            </a:r>
          </a:p>
        </p:txBody>
      </p:sp>
      <p:sp>
        <p:nvSpPr>
          <p:cNvPr id="48" name="Shape 48"/>
          <p:cNvSpPr>
            <a:spLocks noGrp="1"/>
          </p:cNvSpPr>
          <p:nvPr>
            <p:ph type="body" idx="1"/>
          </p:nvPr>
        </p:nvSpPr>
        <p:spPr>
          <a:xfrm>
            <a:off x="457200" y="1151334"/>
            <a:ext cx="4040188" cy="1765699"/>
          </a:xfrm>
          <a:prstGeom prst="rect">
            <a:avLst/>
          </a:prstGeom>
        </p:spPr>
        <p:txBody>
          <a:bodyPr/>
          <a:lstStyle>
            <a:lvl1pPr>
              <a:buSzTx/>
              <a:buFontTx/>
              <a:buNone/>
              <a:defRPr>
                <a:latin typeface="Microsoft Sans Serif"/>
                <a:ea typeface="Microsoft Sans Serif"/>
                <a:cs typeface="Microsoft Sans Serif"/>
                <a:sym typeface="Microsoft Sans Serif"/>
              </a:defRPr>
            </a:lvl1pPr>
            <a:lvl2pPr marL="661307" indent="-204107">
              <a:buFontTx/>
              <a:defRPr>
                <a:latin typeface="Microsoft Sans Serif"/>
                <a:ea typeface="Microsoft Sans Serif"/>
                <a:cs typeface="Microsoft Sans Serif"/>
                <a:sym typeface="Microsoft Sans Serif"/>
              </a:defRPr>
            </a:lvl2pPr>
            <a:lvl3pPr marL="1104900" indent="-190500">
              <a:buFontTx/>
              <a:defRPr>
                <a:latin typeface="Microsoft Sans Serif"/>
                <a:ea typeface="Microsoft Sans Serif"/>
                <a:cs typeface="Microsoft Sans Serif"/>
                <a:sym typeface="Microsoft Sans Serif"/>
              </a:defRPr>
            </a:lvl3pPr>
            <a:lvl4pPr marL="1600200" indent="-228600">
              <a:buFontTx/>
              <a:defRPr>
                <a:latin typeface="Microsoft Sans Serif"/>
                <a:ea typeface="Microsoft Sans Serif"/>
                <a:cs typeface="Microsoft Sans Serif"/>
                <a:sym typeface="Microsoft Sans Serif"/>
              </a:defRPr>
            </a:lvl4pPr>
            <a:lvl5pPr marL="2057400" indent="-228600">
              <a:buFontTx/>
              <a:defRPr>
                <a:latin typeface="Microsoft Sans Serif"/>
                <a:ea typeface="Microsoft Sans Serif"/>
                <a:cs typeface="Microsoft Sans Serif"/>
                <a:sym typeface="Microsoft Sans Serif"/>
              </a:defRPr>
            </a:lvl5pPr>
          </a:lstStyle>
          <a:p>
            <a:pPr lvl="0">
              <a:defRPr sz="1800"/>
            </a:pPr>
            <a:r>
              <a:rPr sz="2000"/>
              <a:t>Body Level One</a:t>
            </a:r>
          </a:p>
          <a:p>
            <a:pPr lvl="1">
              <a:defRPr sz="1800"/>
            </a:pPr>
            <a:r>
              <a:rPr sz="2000"/>
              <a:t>Body Level Two</a:t>
            </a:r>
          </a:p>
          <a:p>
            <a:pPr lvl="2">
              <a:defRPr sz="1800"/>
            </a:pPr>
            <a:r>
              <a:rPr sz="2000"/>
              <a:t>Body Level Three</a:t>
            </a:r>
          </a:p>
          <a:p>
            <a:pPr lvl="3">
              <a:defRPr sz="1800"/>
            </a:pPr>
            <a:r>
              <a:rPr sz="2000"/>
              <a:t>Body Level Four</a:t>
            </a:r>
          </a:p>
          <a:p>
            <a:pPr lvl="4">
              <a:defRPr sz="1800"/>
            </a:pPr>
            <a:r>
              <a:rPr sz="2000"/>
              <a:t>Body Level Five</a:t>
            </a:r>
          </a:p>
        </p:txBody>
      </p:sp>
      <p:sp>
        <p:nvSpPr>
          <p:cNvPr id="49" name="Shape 49"/>
          <p:cNvSpPr>
            <a:spLocks noGrp="1"/>
          </p:cNvSpPr>
          <p:nvPr>
            <p:ph type="title"/>
          </p:nvPr>
        </p:nvSpPr>
        <p:spPr>
          <a:xfrm>
            <a:off x="457200" y="357504"/>
            <a:ext cx="8229600" cy="793831"/>
          </a:xfrm>
          <a:prstGeom prst="rect">
            <a:avLst/>
          </a:prstGeom>
        </p:spPr>
        <p:txBody>
          <a:bodyPr/>
          <a:lstStyle>
            <a:lvl1pPr>
              <a:defRPr>
                <a:latin typeface="Sommet"/>
                <a:ea typeface="Sommet"/>
                <a:cs typeface="Sommet"/>
                <a:sym typeface="Sommet"/>
              </a:defRPr>
            </a:lvl1pPr>
          </a:lstStyle>
          <a:p>
            <a:pPr lvl="0">
              <a:defRPr sz="1800"/>
            </a:pPr>
            <a:r>
              <a:rPr sz="3000"/>
              <a:t>Title Text</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51" name="Shape 51"/>
          <p:cNvSpPr/>
          <p:nvPr/>
        </p:nvSpPr>
        <p:spPr>
          <a:xfrm>
            <a:off x="0" y="-1"/>
            <a:ext cx="9144000" cy="4810604"/>
          </a:xfrm>
          <a:prstGeom prst="rect">
            <a:avLst/>
          </a:prstGeom>
          <a:gradFill>
            <a:gsLst>
              <a:gs pos="0">
                <a:srgbClr val="000000"/>
              </a:gs>
              <a:gs pos="100000">
                <a:srgbClr val="767376"/>
              </a:gs>
            </a:gsLst>
            <a:lin ang="5400000"/>
          </a:gradFill>
          <a:ln w="12700">
            <a:miter lim="400000"/>
          </a:ln>
        </p:spPr>
        <p:txBody>
          <a:bodyPr lIns="0" tIns="0" rIns="0" bIns="0" anchor="ctr"/>
          <a:lstStyle/>
          <a:p>
            <a:pPr lvl="0">
              <a:defRPr sz="1800"/>
            </a:pPr>
            <a:endParaRPr/>
          </a:p>
        </p:txBody>
      </p:sp>
      <p:sp>
        <p:nvSpPr>
          <p:cNvPr id="52" name="Shape 52"/>
          <p:cNvSpPr/>
          <p:nvPr/>
        </p:nvSpPr>
        <p:spPr>
          <a:xfrm>
            <a:off x="-76200" y="4594859"/>
            <a:ext cx="9296400" cy="651511"/>
          </a:xfrm>
          <a:prstGeom prst="rect">
            <a:avLst/>
          </a:prstGeom>
          <a:solidFill>
            <a:srgbClr val="FAC81A"/>
          </a:solidFill>
          <a:ln w="12700">
            <a:miter lim="400000"/>
          </a:ln>
        </p:spPr>
        <p:txBody>
          <a:bodyPr lIns="0" tIns="0" rIns="0" bIns="0" anchor="ctr"/>
          <a:lstStyle/>
          <a:p>
            <a:pPr lvl="0" algn="ctr">
              <a:defRPr sz="1800">
                <a:solidFill>
                  <a:srgbClr val="FFFFFF"/>
                </a:solidFill>
              </a:defRPr>
            </a:pPr>
            <a:endParaRPr/>
          </a:p>
        </p:txBody>
      </p:sp>
      <p:sp>
        <p:nvSpPr>
          <p:cNvPr id="53" name="Shape 53"/>
          <p:cNvSpPr/>
          <p:nvPr/>
        </p:nvSpPr>
        <p:spPr>
          <a:xfrm>
            <a:off x="-76200" y="4560570"/>
            <a:ext cx="9296400" cy="68581"/>
          </a:xfrm>
          <a:prstGeom prst="rect">
            <a:avLst/>
          </a:prstGeom>
          <a:solidFill>
            <a:srgbClr val="FF0000"/>
          </a:solidFill>
          <a:ln w="12700">
            <a:miter lim="400000"/>
          </a:ln>
        </p:spPr>
        <p:txBody>
          <a:bodyPr lIns="0" tIns="0" rIns="0" bIns="0" anchor="ctr"/>
          <a:lstStyle/>
          <a:p>
            <a:pPr lvl="0" algn="ctr">
              <a:defRPr sz="1800">
                <a:solidFill>
                  <a:srgbClr val="FFFFFF"/>
                </a:solidFill>
              </a:defRPr>
            </a:pPr>
            <a:endParaRPr/>
          </a:p>
        </p:txBody>
      </p:sp>
      <p:pic>
        <p:nvPicPr>
          <p:cNvPr id="54" name="image3.png" descr="UNSWLandscapeColourPos.eps"/>
          <p:cNvPicPr/>
          <p:nvPr/>
        </p:nvPicPr>
        <p:blipFill>
          <a:blip r:embed="rId2">
            <a:extLst/>
          </a:blip>
          <a:stretch>
            <a:fillRect/>
          </a:stretch>
        </p:blipFill>
        <p:spPr>
          <a:xfrm>
            <a:off x="228600" y="4697729"/>
            <a:ext cx="1219200" cy="397194"/>
          </a:xfrm>
          <a:prstGeom prst="rect">
            <a:avLst/>
          </a:prstGeom>
          <a:ln w="12700">
            <a:miter lim="400000"/>
          </a:ln>
        </p:spPr>
      </p:pic>
      <p:sp>
        <p:nvSpPr>
          <p:cNvPr id="55" name="Shape 55"/>
          <p:cNvSpPr/>
          <p:nvPr/>
        </p:nvSpPr>
        <p:spPr>
          <a:xfrm>
            <a:off x="4648200" y="4766309"/>
            <a:ext cx="4419600" cy="23927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marL="342900" indent="-342900" algn="r">
              <a:spcBef>
                <a:spcPts val="200"/>
              </a:spcBef>
              <a:defRPr sz="1100"/>
            </a:lvl1pPr>
          </a:lstStyle>
          <a:p>
            <a:pPr lvl="0">
              <a:defRPr sz="1800"/>
            </a:pPr>
            <a:r>
              <a:rPr sz="1100"/>
              <a:t>School of Computer Science and Engineering</a:t>
            </a: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57" name="Shape 57"/>
          <p:cNvSpPr/>
          <p:nvPr/>
        </p:nvSpPr>
        <p:spPr>
          <a:xfrm>
            <a:off x="0" y="-1"/>
            <a:ext cx="9144000" cy="4810604"/>
          </a:xfrm>
          <a:prstGeom prst="rect">
            <a:avLst/>
          </a:prstGeom>
          <a:gradFill>
            <a:gsLst>
              <a:gs pos="0">
                <a:srgbClr val="000000"/>
              </a:gs>
              <a:gs pos="100000">
                <a:srgbClr val="767376"/>
              </a:gs>
            </a:gsLst>
            <a:lin ang="5400000"/>
          </a:gradFill>
          <a:ln w="12700">
            <a:miter lim="400000"/>
          </a:ln>
        </p:spPr>
        <p:txBody>
          <a:bodyPr lIns="0" tIns="0" rIns="0" bIns="0" anchor="ctr"/>
          <a:lstStyle/>
          <a:p>
            <a:pPr lvl="0">
              <a:defRPr sz="1800"/>
            </a:pPr>
            <a:endParaRPr/>
          </a:p>
        </p:txBody>
      </p:sp>
      <p:sp>
        <p:nvSpPr>
          <p:cNvPr id="58" name="Shape 58"/>
          <p:cNvSpPr/>
          <p:nvPr/>
        </p:nvSpPr>
        <p:spPr>
          <a:xfrm>
            <a:off x="-76200" y="4594859"/>
            <a:ext cx="9296400" cy="651511"/>
          </a:xfrm>
          <a:prstGeom prst="rect">
            <a:avLst/>
          </a:prstGeom>
          <a:solidFill>
            <a:srgbClr val="FAC81A"/>
          </a:solidFill>
          <a:ln w="12700">
            <a:miter lim="400000"/>
          </a:ln>
        </p:spPr>
        <p:txBody>
          <a:bodyPr lIns="0" tIns="0" rIns="0" bIns="0" anchor="ctr"/>
          <a:lstStyle/>
          <a:p>
            <a:pPr lvl="0" algn="ctr">
              <a:defRPr sz="1800">
                <a:solidFill>
                  <a:srgbClr val="FFFFFF"/>
                </a:solidFill>
              </a:defRPr>
            </a:pPr>
            <a:endParaRPr/>
          </a:p>
        </p:txBody>
      </p:sp>
      <p:sp>
        <p:nvSpPr>
          <p:cNvPr id="59" name="Shape 59"/>
          <p:cNvSpPr/>
          <p:nvPr/>
        </p:nvSpPr>
        <p:spPr>
          <a:xfrm>
            <a:off x="-76200" y="4560570"/>
            <a:ext cx="9296400" cy="68581"/>
          </a:xfrm>
          <a:prstGeom prst="rect">
            <a:avLst/>
          </a:prstGeom>
          <a:solidFill>
            <a:srgbClr val="FF0000"/>
          </a:solidFill>
          <a:ln w="12700">
            <a:miter lim="400000"/>
          </a:ln>
        </p:spPr>
        <p:txBody>
          <a:bodyPr lIns="0" tIns="0" rIns="0" bIns="0" anchor="ctr"/>
          <a:lstStyle/>
          <a:p>
            <a:pPr lvl="0" algn="ctr">
              <a:defRPr sz="1800">
                <a:solidFill>
                  <a:srgbClr val="FFFFFF"/>
                </a:solidFill>
              </a:defRPr>
            </a:pPr>
            <a:endParaRPr/>
          </a:p>
        </p:txBody>
      </p:sp>
      <p:pic>
        <p:nvPicPr>
          <p:cNvPr id="60" name="image3.png" descr="UNSWLandscapeColourPos.eps"/>
          <p:cNvPicPr/>
          <p:nvPr/>
        </p:nvPicPr>
        <p:blipFill>
          <a:blip r:embed="rId2">
            <a:extLst/>
          </a:blip>
          <a:stretch>
            <a:fillRect/>
          </a:stretch>
        </p:blipFill>
        <p:spPr>
          <a:xfrm>
            <a:off x="228600" y="4697729"/>
            <a:ext cx="1219200" cy="397194"/>
          </a:xfrm>
          <a:prstGeom prst="rect">
            <a:avLst/>
          </a:prstGeom>
          <a:ln w="12700">
            <a:miter lim="400000"/>
          </a:ln>
        </p:spPr>
      </p:pic>
      <p:sp>
        <p:nvSpPr>
          <p:cNvPr id="61" name="Shape 61"/>
          <p:cNvSpPr/>
          <p:nvPr/>
        </p:nvSpPr>
        <p:spPr>
          <a:xfrm>
            <a:off x="4648200" y="4766309"/>
            <a:ext cx="4419600" cy="23927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marL="342900" indent="-342900" algn="r">
              <a:spcBef>
                <a:spcPts val="200"/>
              </a:spcBef>
              <a:defRPr sz="1100"/>
            </a:lvl1pPr>
          </a:lstStyle>
          <a:p>
            <a:pPr lvl="0">
              <a:defRPr sz="1800"/>
            </a:pPr>
            <a:r>
              <a:rPr sz="1100"/>
              <a:t>School of Computer Science and Engineering</a:t>
            </a:r>
          </a:p>
        </p:txBody>
      </p:sp>
      <p:sp>
        <p:nvSpPr>
          <p:cNvPr id="62" name="Shape 62"/>
          <p:cNvSpPr>
            <a:spLocks noGrp="1"/>
          </p:cNvSpPr>
          <p:nvPr>
            <p:ph type="title"/>
          </p:nvPr>
        </p:nvSpPr>
        <p:spPr>
          <a:xfrm>
            <a:off x="457201" y="0"/>
            <a:ext cx="3008315" cy="1076326"/>
          </a:xfrm>
          <a:prstGeom prst="rect">
            <a:avLst/>
          </a:prstGeom>
        </p:spPr>
        <p:txBody>
          <a:bodyPr anchor="b"/>
          <a:lstStyle>
            <a:lvl1pPr>
              <a:defRPr sz="2000">
                <a:latin typeface="Sommet"/>
                <a:ea typeface="Sommet"/>
                <a:cs typeface="Sommet"/>
                <a:sym typeface="Sommet"/>
              </a:defRPr>
            </a:lvl1pPr>
          </a:lstStyle>
          <a:p>
            <a:pPr lvl="0">
              <a:defRPr sz="1800"/>
            </a:pPr>
            <a:r>
              <a:rPr sz="2000"/>
              <a:t>Title Text</a:t>
            </a:r>
          </a:p>
        </p:txBody>
      </p:sp>
      <p:sp>
        <p:nvSpPr>
          <p:cNvPr id="63" name="Shape 63"/>
          <p:cNvSpPr>
            <a:spLocks noGrp="1"/>
          </p:cNvSpPr>
          <p:nvPr>
            <p:ph type="body" idx="1"/>
          </p:nvPr>
        </p:nvSpPr>
        <p:spPr>
          <a:xfrm>
            <a:off x="3575050" y="204789"/>
            <a:ext cx="5111750" cy="4938711"/>
          </a:xfrm>
          <a:prstGeom prst="rect">
            <a:avLst/>
          </a:prstGeom>
        </p:spPr>
        <p:txBody>
          <a:bodyPr/>
          <a:lstStyle>
            <a:lvl1pPr>
              <a:spcBef>
                <a:spcPts val="700"/>
              </a:spcBef>
              <a:defRPr sz="3000">
                <a:latin typeface="Microsoft Sans Serif"/>
                <a:ea typeface="Microsoft Sans Serif"/>
                <a:cs typeface="Microsoft Sans Serif"/>
                <a:sym typeface="Microsoft Sans Serif"/>
              </a:defRPr>
            </a:lvl1pPr>
            <a:lvl2pPr marL="885825" indent="-428625">
              <a:spcBef>
                <a:spcPts val="700"/>
              </a:spcBef>
              <a:defRPr sz="3000">
                <a:latin typeface="Microsoft Sans Serif"/>
                <a:ea typeface="Microsoft Sans Serif"/>
                <a:cs typeface="Microsoft Sans Serif"/>
                <a:sym typeface="Microsoft Sans Serif"/>
              </a:defRPr>
            </a:lvl2pPr>
            <a:lvl3pPr marL="1295400" indent="-381000">
              <a:spcBef>
                <a:spcPts val="700"/>
              </a:spcBef>
              <a:defRPr sz="3000">
                <a:latin typeface="Microsoft Sans Serif"/>
                <a:ea typeface="Microsoft Sans Serif"/>
                <a:cs typeface="Microsoft Sans Serif"/>
                <a:sym typeface="Microsoft Sans Serif"/>
              </a:defRPr>
            </a:lvl3pPr>
            <a:lvl4pPr marL="1800225" indent="-428625">
              <a:spcBef>
                <a:spcPts val="700"/>
              </a:spcBef>
              <a:defRPr sz="3000">
                <a:latin typeface="Microsoft Sans Serif"/>
                <a:ea typeface="Microsoft Sans Serif"/>
                <a:cs typeface="Microsoft Sans Serif"/>
                <a:sym typeface="Microsoft Sans Serif"/>
              </a:defRPr>
            </a:lvl4pPr>
            <a:lvl5pPr marL="2257425" indent="-428625">
              <a:spcBef>
                <a:spcPts val="700"/>
              </a:spcBef>
              <a:defRPr sz="3000">
                <a:latin typeface="Microsoft Sans Serif"/>
                <a:ea typeface="Microsoft Sans Serif"/>
                <a:cs typeface="Microsoft Sans Serif"/>
                <a:sym typeface="Microsoft Sans Serif"/>
              </a:defRPr>
            </a:lvl5pPr>
          </a:lstStyle>
          <a:p>
            <a:pPr lvl="0">
              <a:defRPr sz="1800"/>
            </a:pPr>
            <a:r>
              <a:rPr sz="3000"/>
              <a:t>Body Level One</a:t>
            </a:r>
          </a:p>
          <a:p>
            <a:pPr lvl="1">
              <a:defRPr sz="1800"/>
            </a:pPr>
            <a:r>
              <a:rPr sz="3000"/>
              <a:t>Body Level Two</a:t>
            </a:r>
          </a:p>
          <a:p>
            <a:pPr lvl="2">
              <a:defRPr sz="1800"/>
            </a:pPr>
            <a:r>
              <a:rPr sz="3000"/>
              <a:t>Body Level Three</a:t>
            </a:r>
          </a:p>
          <a:p>
            <a:pPr lvl="3">
              <a:defRPr sz="1800"/>
            </a:pPr>
            <a:r>
              <a:rPr sz="3000"/>
              <a:t>Body Level Four</a:t>
            </a:r>
          </a:p>
          <a:p>
            <a:pPr lvl="4">
              <a:defRPr sz="1800"/>
            </a:pPr>
            <a:r>
              <a:rPr sz="3000"/>
              <a:t>Body Level Five</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sp>
        <p:nvSpPr>
          <p:cNvPr id="65" name="Shape 65"/>
          <p:cNvSpPr/>
          <p:nvPr/>
        </p:nvSpPr>
        <p:spPr>
          <a:xfrm>
            <a:off x="0" y="-1"/>
            <a:ext cx="9144000" cy="4810604"/>
          </a:xfrm>
          <a:prstGeom prst="rect">
            <a:avLst/>
          </a:prstGeom>
          <a:gradFill>
            <a:gsLst>
              <a:gs pos="0">
                <a:srgbClr val="000000"/>
              </a:gs>
              <a:gs pos="100000">
                <a:srgbClr val="767376"/>
              </a:gs>
            </a:gsLst>
            <a:lin ang="5400000"/>
          </a:gradFill>
          <a:ln w="12700">
            <a:miter lim="400000"/>
          </a:ln>
        </p:spPr>
        <p:txBody>
          <a:bodyPr lIns="0" tIns="0" rIns="0" bIns="0" anchor="ctr"/>
          <a:lstStyle/>
          <a:p>
            <a:pPr lvl="0">
              <a:defRPr sz="1800"/>
            </a:pPr>
            <a:endParaRPr/>
          </a:p>
        </p:txBody>
      </p:sp>
      <p:sp>
        <p:nvSpPr>
          <p:cNvPr id="66" name="Shape 66"/>
          <p:cNvSpPr/>
          <p:nvPr/>
        </p:nvSpPr>
        <p:spPr>
          <a:xfrm>
            <a:off x="-76200" y="4594859"/>
            <a:ext cx="9296400" cy="651511"/>
          </a:xfrm>
          <a:prstGeom prst="rect">
            <a:avLst/>
          </a:prstGeom>
          <a:solidFill>
            <a:srgbClr val="FAC81A"/>
          </a:solidFill>
          <a:ln w="12700">
            <a:miter lim="400000"/>
          </a:ln>
        </p:spPr>
        <p:txBody>
          <a:bodyPr lIns="0" tIns="0" rIns="0" bIns="0" anchor="ctr"/>
          <a:lstStyle/>
          <a:p>
            <a:pPr lvl="0" algn="ctr">
              <a:defRPr sz="1800">
                <a:solidFill>
                  <a:srgbClr val="FFFFFF"/>
                </a:solidFill>
              </a:defRPr>
            </a:pPr>
            <a:endParaRPr/>
          </a:p>
        </p:txBody>
      </p:sp>
      <p:sp>
        <p:nvSpPr>
          <p:cNvPr id="67" name="Shape 67"/>
          <p:cNvSpPr/>
          <p:nvPr/>
        </p:nvSpPr>
        <p:spPr>
          <a:xfrm>
            <a:off x="-76200" y="4560570"/>
            <a:ext cx="9296400" cy="68581"/>
          </a:xfrm>
          <a:prstGeom prst="rect">
            <a:avLst/>
          </a:prstGeom>
          <a:solidFill>
            <a:srgbClr val="FF0000"/>
          </a:solidFill>
          <a:ln w="12700">
            <a:miter lim="400000"/>
          </a:ln>
        </p:spPr>
        <p:txBody>
          <a:bodyPr lIns="0" tIns="0" rIns="0" bIns="0" anchor="ctr"/>
          <a:lstStyle/>
          <a:p>
            <a:pPr lvl="0" algn="ctr">
              <a:defRPr sz="1800">
                <a:solidFill>
                  <a:srgbClr val="FFFFFF"/>
                </a:solidFill>
              </a:defRPr>
            </a:pPr>
            <a:endParaRPr/>
          </a:p>
        </p:txBody>
      </p:sp>
      <p:pic>
        <p:nvPicPr>
          <p:cNvPr id="68" name="image3.png" descr="UNSWLandscapeColourPos.eps"/>
          <p:cNvPicPr/>
          <p:nvPr/>
        </p:nvPicPr>
        <p:blipFill>
          <a:blip r:embed="rId2">
            <a:extLst/>
          </a:blip>
          <a:stretch>
            <a:fillRect/>
          </a:stretch>
        </p:blipFill>
        <p:spPr>
          <a:xfrm>
            <a:off x="228600" y="4697729"/>
            <a:ext cx="1219200" cy="397194"/>
          </a:xfrm>
          <a:prstGeom prst="rect">
            <a:avLst/>
          </a:prstGeom>
          <a:ln w="12700">
            <a:miter lim="400000"/>
          </a:ln>
        </p:spPr>
      </p:pic>
      <p:sp>
        <p:nvSpPr>
          <p:cNvPr id="69" name="Shape 69"/>
          <p:cNvSpPr/>
          <p:nvPr/>
        </p:nvSpPr>
        <p:spPr>
          <a:xfrm>
            <a:off x="4648200" y="4766309"/>
            <a:ext cx="4419600" cy="23927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marL="342900" indent="-342900" algn="r">
              <a:spcBef>
                <a:spcPts val="200"/>
              </a:spcBef>
              <a:defRPr sz="1100"/>
            </a:lvl1pPr>
          </a:lstStyle>
          <a:p>
            <a:pPr lvl="0">
              <a:defRPr sz="1800"/>
            </a:pPr>
            <a:r>
              <a:rPr sz="1100"/>
              <a:t>School of Computer Science and Engineering</a:t>
            </a:r>
          </a:p>
        </p:txBody>
      </p:sp>
      <p:sp>
        <p:nvSpPr>
          <p:cNvPr id="70" name="Shape 70"/>
          <p:cNvSpPr>
            <a:spLocks noGrp="1"/>
          </p:cNvSpPr>
          <p:nvPr>
            <p:ph type="title"/>
          </p:nvPr>
        </p:nvSpPr>
        <p:spPr>
          <a:xfrm>
            <a:off x="1792288" y="3600450"/>
            <a:ext cx="5486401" cy="425054"/>
          </a:xfrm>
          <a:prstGeom prst="rect">
            <a:avLst/>
          </a:prstGeom>
        </p:spPr>
        <p:txBody>
          <a:bodyPr anchor="b"/>
          <a:lstStyle>
            <a:lvl1pPr>
              <a:defRPr sz="2000">
                <a:latin typeface="Sommet"/>
                <a:ea typeface="Sommet"/>
                <a:cs typeface="Sommet"/>
                <a:sym typeface="Sommet"/>
              </a:defRPr>
            </a:lvl1pPr>
          </a:lstStyle>
          <a:p>
            <a:pPr lvl="0">
              <a:defRPr sz="1800"/>
            </a:pPr>
            <a:r>
              <a:rPr sz="2000"/>
              <a:t>Title Text</a:t>
            </a:r>
          </a:p>
        </p:txBody>
      </p:sp>
      <p:sp>
        <p:nvSpPr>
          <p:cNvPr id="71" name="Shape 71"/>
          <p:cNvSpPr>
            <a:spLocks noGrp="1"/>
          </p:cNvSpPr>
          <p:nvPr>
            <p:ph type="body" idx="1"/>
          </p:nvPr>
        </p:nvSpPr>
        <p:spPr>
          <a:xfrm>
            <a:off x="1792288" y="4025503"/>
            <a:ext cx="5486401" cy="328445"/>
          </a:xfrm>
          <a:prstGeom prst="rect">
            <a:avLst/>
          </a:prstGeom>
        </p:spPr>
        <p:txBody>
          <a:bodyPr/>
          <a:lstStyle>
            <a:lvl1pPr marL="0" indent="0">
              <a:spcBef>
                <a:spcPts val="300"/>
              </a:spcBef>
              <a:buSzTx/>
              <a:buFontTx/>
              <a:buNone/>
              <a:defRPr sz="1400">
                <a:latin typeface="Microsoft Sans Serif"/>
                <a:ea typeface="Microsoft Sans Serif"/>
                <a:cs typeface="Microsoft Sans Serif"/>
                <a:sym typeface="Microsoft Sans Serif"/>
              </a:defRPr>
            </a:lvl1pPr>
            <a:lvl2pPr marL="0" indent="457200">
              <a:spcBef>
                <a:spcPts val="300"/>
              </a:spcBef>
              <a:buSzTx/>
              <a:buFontTx/>
              <a:buNone/>
              <a:defRPr sz="1400">
                <a:latin typeface="Microsoft Sans Serif"/>
                <a:ea typeface="Microsoft Sans Serif"/>
                <a:cs typeface="Microsoft Sans Serif"/>
                <a:sym typeface="Microsoft Sans Serif"/>
              </a:defRPr>
            </a:lvl2pPr>
            <a:lvl3pPr marL="0" indent="914400">
              <a:spcBef>
                <a:spcPts val="300"/>
              </a:spcBef>
              <a:buSzTx/>
              <a:buFontTx/>
              <a:buNone/>
              <a:defRPr sz="1400">
                <a:latin typeface="Microsoft Sans Serif"/>
                <a:ea typeface="Microsoft Sans Serif"/>
                <a:cs typeface="Microsoft Sans Serif"/>
                <a:sym typeface="Microsoft Sans Serif"/>
              </a:defRPr>
            </a:lvl3pPr>
            <a:lvl4pPr marL="0" indent="1371600">
              <a:spcBef>
                <a:spcPts val="300"/>
              </a:spcBef>
              <a:buSzTx/>
              <a:buFontTx/>
              <a:buNone/>
              <a:defRPr sz="1400">
                <a:latin typeface="Microsoft Sans Serif"/>
                <a:ea typeface="Microsoft Sans Serif"/>
                <a:cs typeface="Microsoft Sans Serif"/>
                <a:sym typeface="Microsoft Sans Serif"/>
              </a:defRPr>
            </a:lvl4pPr>
            <a:lvl5pPr marL="0" indent="1828800">
              <a:spcBef>
                <a:spcPts val="300"/>
              </a:spcBef>
              <a:buSzTx/>
              <a:buFontTx/>
              <a:buNone/>
              <a:defRPr sz="1400">
                <a:latin typeface="Microsoft Sans Serif"/>
                <a:ea typeface="Microsoft Sans Serif"/>
                <a:cs typeface="Microsoft Sans Serif"/>
                <a:sym typeface="Microsoft Sans Serif"/>
              </a:defRPr>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image2.jpg" descr="banner_powerpoint_3.jpg"/>
          <p:cNvPicPr/>
          <p:nvPr/>
        </p:nvPicPr>
        <p:blipFill>
          <a:blip r:embed="rId12">
            <a:extLst/>
          </a:blip>
          <a:stretch>
            <a:fillRect/>
          </a:stretch>
        </p:blipFill>
        <p:spPr>
          <a:xfrm>
            <a:off x="-76200" y="4603720"/>
            <a:ext cx="9256713" cy="560071"/>
          </a:xfrm>
          <a:prstGeom prst="rect">
            <a:avLst/>
          </a:prstGeom>
          <a:ln w="12700">
            <a:miter lim="400000"/>
          </a:ln>
        </p:spPr>
      </p:pic>
      <p:sp>
        <p:nvSpPr>
          <p:cNvPr id="3" name="Shape 3"/>
          <p:cNvSpPr/>
          <p:nvPr/>
        </p:nvSpPr>
        <p:spPr>
          <a:xfrm>
            <a:off x="-76200" y="4560570"/>
            <a:ext cx="9296400" cy="68581"/>
          </a:xfrm>
          <a:prstGeom prst="rect">
            <a:avLst/>
          </a:prstGeom>
          <a:solidFill>
            <a:srgbClr val="FF0000"/>
          </a:solidFill>
          <a:ln w="12700">
            <a:miter lim="400000"/>
          </a:ln>
        </p:spPr>
        <p:txBody>
          <a:bodyPr lIns="0" tIns="0" rIns="0" bIns="0" anchor="ctr"/>
          <a:lstStyle/>
          <a:p>
            <a:pPr lvl="0" algn="ctr">
              <a:defRPr sz="1800">
                <a:solidFill>
                  <a:srgbClr val="FFFFFF"/>
                </a:solidFill>
              </a:defRPr>
            </a:pPr>
            <a:endParaRPr/>
          </a:p>
        </p:txBody>
      </p:sp>
      <p:sp>
        <p:nvSpPr>
          <p:cNvPr id="4" name="Shape 4"/>
          <p:cNvSpPr>
            <a:spLocks noGrp="1"/>
          </p:cNvSpPr>
          <p:nvPr>
            <p:ph type="body" idx="1"/>
          </p:nvPr>
        </p:nvSpPr>
        <p:spPr>
          <a:xfrm>
            <a:off x="457200" y="1121495"/>
            <a:ext cx="4038600" cy="4022005"/>
          </a:xfrm>
          <a:prstGeom prst="rect">
            <a:avLst/>
          </a:prstGeom>
          <a:ln w="12700">
            <a:miter lim="400000"/>
          </a:ln>
          <a:extLst>
            <a:ext uri="{C572A759-6A51-4108-AA02-DFA0A04FC94B}">
              <ma14:wrappingTextBoxFlag xmlns:ma14="http://schemas.microsoft.com/office/mac/drawingml/2011/main" xmlns="" val="1"/>
            </a:ext>
          </a:extLst>
        </p:spPr>
        <p:txBody>
          <a:bodyPr lIns="45719" rIns="45719"/>
          <a:lstStyle/>
          <a:p>
            <a:pPr lvl="0">
              <a:defRPr sz="1800"/>
            </a:pPr>
            <a:r>
              <a:rPr sz="2000"/>
              <a:t>Body Level One</a:t>
            </a:r>
          </a:p>
          <a:p>
            <a:pPr lvl="1">
              <a:defRPr sz="1800"/>
            </a:pPr>
            <a:r>
              <a:rPr sz="2000"/>
              <a:t>Body Level Two</a:t>
            </a:r>
          </a:p>
          <a:p>
            <a:pPr lvl="2">
              <a:defRPr sz="1800"/>
            </a:pPr>
            <a:r>
              <a:rPr sz="2000"/>
              <a:t>Body Level Three</a:t>
            </a:r>
          </a:p>
          <a:p>
            <a:pPr lvl="3">
              <a:defRPr sz="1800"/>
            </a:pPr>
            <a:r>
              <a:rPr sz="2000"/>
              <a:t>Body Level Four</a:t>
            </a:r>
          </a:p>
          <a:p>
            <a:pPr lvl="4">
              <a:defRPr sz="1800"/>
            </a:pPr>
            <a:r>
              <a:rPr sz="2000"/>
              <a:t>Body Level Five</a:t>
            </a:r>
          </a:p>
        </p:txBody>
      </p:sp>
      <p:sp>
        <p:nvSpPr>
          <p:cNvPr id="5" name="Shape 5"/>
          <p:cNvSpPr>
            <a:spLocks noGrp="1"/>
          </p:cNvSpPr>
          <p:nvPr>
            <p:ph type="title"/>
          </p:nvPr>
        </p:nvSpPr>
        <p:spPr>
          <a:xfrm>
            <a:off x="467543" y="267493"/>
            <a:ext cx="5791201" cy="854002"/>
          </a:xfrm>
          <a:prstGeom prst="rect">
            <a:avLst/>
          </a:prstGeom>
          <a:ln w="12700">
            <a:miter lim="400000"/>
          </a:ln>
          <a:extLst>
            <a:ext uri="{C572A759-6A51-4108-AA02-DFA0A04FC94B}">
              <ma14:wrappingTextBoxFlag xmlns:ma14="http://schemas.microsoft.com/office/mac/drawingml/2011/main" xmlns="" val="1"/>
            </a:ext>
          </a:extLst>
        </p:spPr>
        <p:txBody>
          <a:bodyPr lIns="45719" rIns="45719"/>
          <a:lstStyle/>
          <a:p>
            <a:pPr lvl="0">
              <a:defRPr sz="1800"/>
            </a:pPr>
            <a:r>
              <a:rPr sz="3000"/>
              <a:t>Title Text</a:t>
            </a:r>
          </a:p>
        </p:txBody>
      </p:sp>
      <p:sp>
        <p:nvSpPr>
          <p:cNvPr id="6" name="Shape 6"/>
          <p:cNvSpPr>
            <a:spLocks noGrp="1"/>
          </p:cNvSpPr>
          <p:nvPr>
            <p:ph type="sldNum" sz="quarter" idx="2"/>
          </p:nvPr>
        </p:nvSpPr>
        <p:spPr>
          <a:xfrm>
            <a:off x="4364087" y="4635135"/>
            <a:ext cx="415826" cy="264255"/>
          </a:xfrm>
          <a:prstGeom prst="rect">
            <a:avLst/>
          </a:prstGeom>
          <a:ln w="12700">
            <a:miter lim="400000"/>
          </a:ln>
        </p:spPr>
        <p:txBody>
          <a:bodyPr lIns="45719" rIns="45719" anchor="ctr">
            <a:spAutoFit/>
          </a:bodyPr>
          <a:lstStyle>
            <a:lvl1pPr algn="r">
              <a:defRPr sz="1200"/>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spd="med"/>
  <p:txStyles>
    <p:titleStyle>
      <a:lvl1pPr>
        <a:defRPr sz="3000">
          <a:latin typeface="Arial Black"/>
          <a:ea typeface="Arial Black"/>
          <a:cs typeface="Arial Black"/>
          <a:sym typeface="Arial Black"/>
        </a:defRPr>
      </a:lvl1pPr>
      <a:lvl2pPr>
        <a:defRPr sz="3000">
          <a:latin typeface="Arial Black"/>
          <a:ea typeface="Arial Black"/>
          <a:cs typeface="Arial Black"/>
          <a:sym typeface="Arial Black"/>
        </a:defRPr>
      </a:lvl2pPr>
      <a:lvl3pPr>
        <a:defRPr sz="3000">
          <a:latin typeface="Arial Black"/>
          <a:ea typeface="Arial Black"/>
          <a:cs typeface="Arial Black"/>
          <a:sym typeface="Arial Black"/>
        </a:defRPr>
      </a:lvl3pPr>
      <a:lvl4pPr>
        <a:defRPr sz="3000">
          <a:latin typeface="Arial Black"/>
          <a:ea typeface="Arial Black"/>
          <a:cs typeface="Arial Black"/>
          <a:sym typeface="Arial Black"/>
        </a:defRPr>
      </a:lvl4pPr>
      <a:lvl5pPr>
        <a:defRPr sz="3000">
          <a:latin typeface="Arial Black"/>
          <a:ea typeface="Arial Black"/>
          <a:cs typeface="Arial Black"/>
          <a:sym typeface="Arial Black"/>
        </a:defRPr>
      </a:lvl5pPr>
      <a:lvl6pPr indent="457200">
        <a:defRPr sz="3000">
          <a:latin typeface="Arial Black"/>
          <a:ea typeface="Arial Black"/>
          <a:cs typeface="Arial Black"/>
          <a:sym typeface="Arial Black"/>
        </a:defRPr>
      </a:lvl6pPr>
      <a:lvl7pPr indent="914400">
        <a:defRPr sz="3000">
          <a:latin typeface="Arial Black"/>
          <a:ea typeface="Arial Black"/>
          <a:cs typeface="Arial Black"/>
          <a:sym typeface="Arial Black"/>
        </a:defRPr>
      </a:lvl7pPr>
      <a:lvl8pPr indent="1371600">
        <a:defRPr sz="3000">
          <a:latin typeface="Arial Black"/>
          <a:ea typeface="Arial Black"/>
          <a:cs typeface="Arial Black"/>
          <a:sym typeface="Arial Black"/>
        </a:defRPr>
      </a:lvl8pPr>
      <a:lvl9pPr indent="1828800">
        <a:defRPr sz="3000">
          <a:latin typeface="Arial Black"/>
          <a:ea typeface="Arial Black"/>
          <a:cs typeface="Arial Black"/>
          <a:sym typeface="Arial Black"/>
        </a:defRPr>
      </a:lvl9pPr>
    </p:titleStyle>
    <p:bodyStyle>
      <a:lvl1pPr marL="342900" indent="-342900">
        <a:spcBef>
          <a:spcPts val="400"/>
        </a:spcBef>
        <a:buSzPct val="100000"/>
        <a:buFont typeface="Arial"/>
        <a:buChar char="•"/>
        <a:defRPr sz="2000">
          <a:latin typeface="Arial"/>
          <a:ea typeface="Arial"/>
          <a:cs typeface="Arial"/>
          <a:sym typeface="Arial"/>
        </a:defRPr>
      </a:lvl1pPr>
      <a:lvl2pPr marL="774700" indent="-317500">
        <a:spcBef>
          <a:spcPts val="400"/>
        </a:spcBef>
        <a:buSzPct val="100000"/>
        <a:buFont typeface="Arial"/>
        <a:buChar char="–"/>
        <a:defRPr sz="2000">
          <a:latin typeface="Arial"/>
          <a:ea typeface="Arial"/>
          <a:cs typeface="Arial"/>
          <a:sym typeface="Arial"/>
        </a:defRPr>
      </a:lvl2pPr>
      <a:lvl3pPr marL="1200150" indent="-285750">
        <a:spcBef>
          <a:spcPts val="400"/>
        </a:spcBef>
        <a:buSzPct val="100000"/>
        <a:buFont typeface="Arial"/>
        <a:buChar char="•"/>
        <a:defRPr sz="2000">
          <a:latin typeface="Arial"/>
          <a:ea typeface="Arial"/>
          <a:cs typeface="Arial"/>
          <a:sym typeface="Arial"/>
        </a:defRPr>
      </a:lvl3pPr>
      <a:lvl4pPr marL="1698171" indent="-326571">
        <a:spcBef>
          <a:spcPts val="400"/>
        </a:spcBef>
        <a:buSzPct val="100000"/>
        <a:buFont typeface="Arial"/>
        <a:buChar char="–"/>
        <a:defRPr sz="2000">
          <a:latin typeface="Arial"/>
          <a:ea typeface="Arial"/>
          <a:cs typeface="Arial"/>
          <a:sym typeface="Arial"/>
        </a:defRPr>
      </a:lvl4pPr>
      <a:lvl5pPr marL="2155371" indent="-326571">
        <a:spcBef>
          <a:spcPts val="400"/>
        </a:spcBef>
        <a:buSzPct val="100000"/>
        <a:buFont typeface="Arial"/>
        <a:buChar char="»"/>
        <a:defRPr sz="2000">
          <a:latin typeface="Arial"/>
          <a:ea typeface="Arial"/>
          <a:cs typeface="Arial"/>
          <a:sym typeface="Arial"/>
        </a:defRPr>
      </a:lvl5pPr>
      <a:lvl6pPr marL="2540000" indent="-254000">
        <a:spcBef>
          <a:spcPts val="400"/>
        </a:spcBef>
        <a:buSzPct val="100000"/>
        <a:buFont typeface="Arial"/>
        <a:buChar char="•"/>
        <a:defRPr sz="2000">
          <a:latin typeface="Arial"/>
          <a:ea typeface="Arial"/>
          <a:cs typeface="Arial"/>
          <a:sym typeface="Arial"/>
        </a:defRPr>
      </a:lvl6pPr>
      <a:lvl7pPr marL="2997200" indent="-254000">
        <a:spcBef>
          <a:spcPts val="400"/>
        </a:spcBef>
        <a:buSzPct val="100000"/>
        <a:buFont typeface="Arial"/>
        <a:buChar char="•"/>
        <a:defRPr sz="2000">
          <a:latin typeface="Arial"/>
          <a:ea typeface="Arial"/>
          <a:cs typeface="Arial"/>
          <a:sym typeface="Arial"/>
        </a:defRPr>
      </a:lvl7pPr>
      <a:lvl8pPr marL="3454400" indent="-254000">
        <a:spcBef>
          <a:spcPts val="400"/>
        </a:spcBef>
        <a:buSzPct val="100000"/>
        <a:buFont typeface="Arial"/>
        <a:buChar char="•"/>
        <a:defRPr sz="2000">
          <a:latin typeface="Arial"/>
          <a:ea typeface="Arial"/>
          <a:cs typeface="Arial"/>
          <a:sym typeface="Arial"/>
        </a:defRPr>
      </a:lvl8pPr>
      <a:lvl9pPr marL="3911600" indent="-254000">
        <a:spcBef>
          <a:spcPts val="400"/>
        </a:spcBef>
        <a:buSzPct val="100000"/>
        <a:buFont typeface="Arial"/>
        <a:buChar char="•"/>
        <a:defRPr sz="2000">
          <a:latin typeface="Arial"/>
          <a:ea typeface="Arial"/>
          <a:cs typeface="Arial"/>
          <a:sym typeface="Arial"/>
        </a:defRPr>
      </a:lvl9pPr>
    </p:bodyStyle>
    <p:otherStyle>
      <a:lvl1pPr algn="r">
        <a:defRPr sz="1200">
          <a:solidFill>
            <a:schemeClr val="tx1"/>
          </a:solidFill>
          <a:latin typeface="+mn-lt"/>
          <a:ea typeface="+mn-ea"/>
          <a:cs typeface="+mn-cs"/>
          <a:sym typeface="Arial"/>
        </a:defRPr>
      </a:lvl1pPr>
      <a:lvl2pPr indent="457200" algn="r">
        <a:defRPr sz="1200">
          <a:solidFill>
            <a:schemeClr val="tx1"/>
          </a:solidFill>
          <a:latin typeface="+mn-lt"/>
          <a:ea typeface="+mn-ea"/>
          <a:cs typeface="+mn-cs"/>
          <a:sym typeface="Arial"/>
        </a:defRPr>
      </a:lvl2pPr>
      <a:lvl3pPr indent="914400" algn="r">
        <a:defRPr sz="1200">
          <a:solidFill>
            <a:schemeClr val="tx1"/>
          </a:solidFill>
          <a:latin typeface="+mn-lt"/>
          <a:ea typeface="+mn-ea"/>
          <a:cs typeface="+mn-cs"/>
          <a:sym typeface="Arial"/>
        </a:defRPr>
      </a:lvl3pPr>
      <a:lvl4pPr indent="1371600" algn="r">
        <a:defRPr sz="1200">
          <a:solidFill>
            <a:schemeClr val="tx1"/>
          </a:solidFill>
          <a:latin typeface="+mn-lt"/>
          <a:ea typeface="+mn-ea"/>
          <a:cs typeface="+mn-cs"/>
          <a:sym typeface="Arial"/>
        </a:defRPr>
      </a:lvl4pPr>
      <a:lvl5pPr indent="1828800" algn="r">
        <a:defRPr sz="1200">
          <a:solidFill>
            <a:schemeClr val="tx1"/>
          </a:solidFill>
          <a:latin typeface="+mn-lt"/>
          <a:ea typeface="+mn-ea"/>
          <a:cs typeface="+mn-cs"/>
          <a:sym typeface="Arial"/>
        </a:defRPr>
      </a:lvl5pPr>
      <a:lvl6pPr indent="2286000" algn="r">
        <a:defRPr sz="1200">
          <a:solidFill>
            <a:schemeClr val="tx1"/>
          </a:solidFill>
          <a:latin typeface="+mn-lt"/>
          <a:ea typeface="+mn-ea"/>
          <a:cs typeface="+mn-cs"/>
          <a:sym typeface="Arial"/>
        </a:defRPr>
      </a:lvl6pPr>
      <a:lvl7pPr indent="2743200" algn="r">
        <a:defRPr sz="1200">
          <a:solidFill>
            <a:schemeClr val="tx1"/>
          </a:solidFill>
          <a:latin typeface="+mn-lt"/>
          <a:ea typeface="+mn-ea"/>
          <a:cs typeface="+mn-cs"/>
          <a:sym typeface="Arial"/>
        </a:defRPr>
      </a:lvl7pPr>
      <a:lvl8pPr indent="3200400" algn="r">
        <a:defRPr sz="1200">
          <a:solidFill>
            <a:schemeClr val="tx1"/>
          </a:solidFill>
          <a:latin typeface="+mn-lt"/>
          <a:ea typeface="+mn-ea"/>
          <a:cs typeface="+mn-cs"/>
          <a:sym typeface="Arial"/>
        </a:defRPr>
      </a:lvl8pPr>
      <a:lvl9pPr indent="3657600" algn="r">
        <a:defRPr sz="1200">
          <a:solidFill>
            <a:schemeClr val="tx1"/>
          </a:solid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 Id="rId9" Type="http://schemas.openxmlformats.org/officeDocument/2006/relationships/image" Target="../media/image20.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Shape 78"/>
          <p:cNvSpPr/>
          <p:nvPr/>
        </p:nvSpPr>
        <p:spPr>
          <a:xfrm>
            <a:off x="1678124" y="1834779"/>
            <a:ext cx="6768753" cy="83744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342900" lvl="0" indent="-342900" algn="ctr">
              <a:spcBef>
                <a:spcPts val="500"/>
              </a:spcBef>
              <a:defRPr sz="1800"/>
            </a:pPr>
            <a:r>
              <a:rPr sz="2400" b="1">
                <a:latin typeface="Times New Roman"/>
                <a:ea typeface="Times New Roman"/>
                <a:cs typeface="Times New Roman"/>
                <a:sym typeface="Times New Roman"/>
              </a:rPr>
              <a:t>Reverse k Nearest Neighbors Query Processing:</a:t>
            </a:r>
          </a:p>
          <a:p>
            <a:pPr marL="342900" lvl="0" indent="-342900" algn="ctr">
              <a:spcBef>
                <a:spcPts val="500"/>
              </a:spcBef>
              <a:defRPr sz="1800"/>
            </a:pPr>
            <a:r>
              <a:rPr sz="2400" b="1">
                <a:latin typeface="Times New Roman"/>
                <a:ea typeface="Times New Roman"/>
                <a:cs typeface="Times New Roman"/>
                <a:sym typeface="Times New Roman"/>
              </a:rPr>
              <a:t>Experiments and Analysis</a:t>
            </a:r>
          </a:p>
        </p:txBody>
      </p:sp>
      <p:sp>
        <p:nvSpPr>
          <p:cNvPr id="79" name="Shape 79"/>
          <p:cNvSpPr/>
          <p:nvPr/>
        </p:nvSpPr>
        <p:spPr>
          <a:xfrm>
            <a:off x="1494020" y="3639676"/>
            <a:ext cx="6353213" cy="10947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defTabSz="457200">
              <a:spcBef>
                <a:spcPts val="1200"/>
              </a:spcBef>
              <a:defRPr sz="1800"/>
            </a:pPr>
            <a:r>
              <a:rPr sz="1600" b="1">
                <a:latin typeface="+mn-lt"/>
                <a:ea typeface="+mn-ea"/>
                <a:cs typeface="+mn-cs"/>
                <a:sym typeface="Helvetica"/>
              </a:rPr>
              <a:t>Shiyu Yang</a:t>
            </a:r>
            <a:r>
              <a:rPr sz="800" baseline="62500">
                <a:latin typeface="Times"/>
                <a:ea typeface="Times"/>
                <a:cs typeface="Times"/>
                <a:sym typeface="Times"/>
              </a:rPr>
              <a:t>†</a:t>
            </a:r>
            <a:r>
              <a:rPr sz="1600">
                <a:latin typeface="+mn-lt"/>
                <a:ea typeface="+mn-ea"/>
                <a:cs typeface="+mn-cs"/>
                <a:sym typeface="Helvetica"/>
              </a:rPr>
              <a:t>, Muhammad Aamir Cheema</a:t>
            </a:r>
            <a:r>
              <a:rPr sz="800" baseline="62500">
                <a:latin typeface="Times"/>
                <a:ea typeface="Times"/>
                <a:cs typeface="Times"/>
                <a:sym typeface="Times"/>
              </a:rPr>
              <a:t>‡</a:t>
            </a:r>
            <a:r>
              <a:rPr sz="1600">
                <a:latin typeface="+mn-lt"/>
                <a:ea typeface="+mn-ea"/>
                <a:cs typeface="+mn-cs"/>
                <a:sym typeface="Helvetica"/>
              </a:rPr>
              <a:t>, Xuemin Lin</a:t>
            </a:r>
            <a:r>
              <a:rPr sz="800" baseline="62500">
                <a:latin typeface="Times"/>
                <a:ea typeface="Times"/>
                <a:cs typeface="Times"/>
                <a:sym typeface="Times"/>
              </a:rPr>
              <a:t>†</a:t>
            </a:r>
            <a:r>
              <a:rPr sz="1600">
                <a:latin typeface="+mn-lt"/>
                <a:ea typeface="+mn-ea"/>
                <a:cs typeface="+mn-cs"/>
                <a:sym typeface="Helvetica"/>
              </a:rPr>
              <a:t>, Wei Wang</a:t>
            </a:r>
            <a:r>
              <a:rPr sz="800" baseline="62500">
                <a:latin typeface="Times"/>
                <a:ea typeface="Times"/>
                <a:cs typeface="Times"/>
                <a:sym typeface="Times"/>
              </a:rPr>
              <a:t>† </a:t>
            </a:r>
          </a:p>
          <a:p>
            <a:pPr lvl="0" algn="ctr" defTabSz="457200">
              <a:spcBef>
                <a:spcPts val="1200"/>
              </a:spcBef>
              <a:defRPr sz="1800"/>
            </a:pPr>
            <a:r>
              <a:rPr sz="700" baseline="71428">
                <a:latin typeface="Times"/>
                <a:ea typeface="Times"/>
                <a:cs typeface="Times"/>
                <a:sym typeface="Times"/>
              </a:rPr>
              <a:t>†</a:t>
            </a:r>
            <a:r>
              <a:rPr sz="700" i="1">
                <a:latin typeface="Times"/>
                <a:ea typeface="Times"/>
                <a:cs typeface="Times"/>
                <a:sym typeface="Times"/>
              </a:rPr>
              <a:t> </a:t>
            </a:r>
            <a:r>
              <a:rPr sz="1500" i="1">
                <a:latin typeface="Times"/>
                <a:ea typeface="Times"/>
                <a:cs typeface="Times"/>
                <a:sym typeface="Times"/>
              </a:rPr>
              <a:t>The University of New South Wales, Australia </a:t>
            </a:r>
            <a:endParaRPr sz="1500">
              <a:latin typeface="Times"/>
              <a:ea typeface="Times"/>
              <a:cs typeface="Times"/>
              <a:sym typeface="Times"/>
            </a:endParaRPr>
          </a:p>
          <a:p>
            <a:pPr lvl="0" algn="ctr" defTabSz="457200">
              <a:spcBef>
                <a:spcPts val="1200"/>
              </a:spcBef>
              <a:defRPr sz="1800"/>
            </a:pPr>
            <a:r>
              <a:rPr sz="700" baseline="71428">
                <a:latin typeface="Times"/>
                <a:ea typeface="Times"/>
                <a:cs typeface="Times"/>
                <a:sym typeface="Times"/>
              </a:rPr>
              <a:t>‡ </a:t>
            </a:r>
            <a:r>
              <a:rPr sz="1500" i="1">
                <a:latin typeface="Times"/>
                <a:ea typeface="Times"/>
                <a:cs typeface="Times"/>
                <a:sym typeface="Times"/>
              </a:rPr>
              <a:t>Monash University, Australia </a:t>
            </a:r>
          </a:p>
        </p:txBody>
      </p:sp>
      <p:pic>
        <p:nvPicPr>
          <p:cNvPr id="80" name="vldb.jpg"/>
          <p:cNvPicPr/>
          <p:nvPr/>
        </p:nvPicPr>
        <p:blipFill>
          <a:blip r:embed="rId3">
            <a:extLst/>
          </a:blip>
          <a:stretch>
            <a:fillRect/>
          </a:stretch>
        </p:blipFill>
        <p:spPr>
          <a:xfrm>
            <a:off x="8044218" y="328051"/>
            <a:ext cx="931118" cy="764293"/>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Shape 235"/>
          <p:cNvSpPr>
            <a:spLocks noGrp="1"/>
          </p:cNvSpPr>
          <p:nvPr>
            <p:ph type="body" idx="1"/>
          </p:nvPr>
        </p:nvSpPr>
        <p:spPr>
          <a:xfrm>
            <a:off x="457200" y="1121495"/>
            <a:ext cx="4038600" cy="3232455"/>
          </a:xfrm>
          <a:prstGeom prst="rect">
            <a:avLst/>
          </a:prstGeom>
        </p:spPr>
        <p:txBody>
          <a:bodyPr lIns="0" tIns="0" rIns="0" bIns="0">
            <a:normAutofit/>
          </a:bodyPr>
          <a:lstStyle/>
          <a:p>
            <a:pPr lvl="0">
              <a:defRPr sz="1800"/>
            </a:pPr>
            <a:r>
              <a:rPr sz="2000"/>
              <a:t>Setup</a:t>
            </a:r>
          </a:p>
          <a:p>
            <a:pPr marL="742950" lvl="1" indent="-285750">
              <a:defRPr sz="1800"/>
            </a:pPr>
            <a:r>
              <a:t>Intel Xeon 2.66 GHz CPU, 4GB Memory and Hard disk</a:t>
            </a:r>
          </a:p>
          <a:p>
            <a:pPr marL="742950" lvl="1" indent="-285750">
              <a:defRPr sz="1800"/>
            </a:pPr>
            <a:r>
              <a:t>Index: R*-tree </a:t>
            </a:r>
          </a:p>
          <a:p>
            <a:pPr marL="742950" lvl="1" indent="-285750">
              <a:defRPr sz="1800"/>
            </a:pPr>
            <a:r>
              <a:t>100 buffers</a:t>
            </a:r>
          </a:p>
          <a:p>
            <a:pPr marL="742950" lvl="1" indent="-285750">
              <a:defRPr sz="1800"/>
            </a:pPr>
            <a:r>
              <a:t>I/O cost and CPU cost</a:t>
            </a:r>
          </a:p>
          <a:p>
            <a:pPr marL="742950" lvl="1" indent="-285750">
              <a:defRPr sz="1800"/>
            </a:pPr>
            <a:r>
              <a:t>Average cost per query</a:t>
            </a:r>
          </a:p>
        </p:txBody>
      </p:sp>
      <p:sp>
        <p:nvSpPr>
          <p:cNvPr id="236" name="Shape 236"/>
          <p:cNvSpPr/>
          <p:nvPr/>
        </p:nvSpPr>
        <p:spPr>
          <a:xfrm>
            <a:off x="4648200" y="1131569"/>
            <a:ext cx="4038600" cy="214085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342900" lvl="0" indent="-342900">
              <a:spcBef>
                <a:spcPts val="400"/>
              </a:spcBef>
              <a:buSzPct val="100000"/>
              <a:buFont typeface="Arial"/>
              <a:buChar char="•"/>
              <a:defRPr sz="1800"/>
            </a:pPr>
            <a:r>
              <a:rPr sz="2000"/>
              <a:t>Data sets</a:t>
            </a:r>
          </a:p>
          <a:p>
            <a:pPr marL="742950" lvl="1" indent="-285750">
              <a:spcBef>
                <a:spcPts val="400"/>
              </a:spcBef>
              <a:buSzPct val="100000"/>
              <a:buFont typeface="Arial"/>
              <a:buChar char="–"/>
              <a:defRPr sz="1800"/>
            </a:pPr>
            <a:r>
              <a:t>Three real data sets (up to 25M points)</a:t>
            </a:r>
          </a:p>
          <a:p>
            <a:pPr marL="742950" lvl="1" indent="-285750">
              <a:spcBef>
                <a:spcPts val="400"/>
              </a:spcBef>
              <a:buSzPct val="100000"/>
              <a:buFont typeface="Arial"/>
              <a:buChar char="–"/>
              <a:defRPr sz="1800"/>
            </a:pPr>
            <a:r>
              <a:t>CA, LA and NA</a:t>
            </a:r>
          </a:p>
          <a:p>
            <a:pPr marL="742950" lvl="1" indent="-285750">
              <a:spcBef>
                <a:spcPts val="400"/>
              </a:spcBef>
              <a:buSzPct val="100000"/>
              <a:buFont typeface="Arial"/>
              <a:buChar char="–"/>
              <a:defRPr sz="1800"/>
            </a:pPr>
            <a:r>
              <a:t>Synthetic data sets follows different distributions (up to 20M points)</a:t>
            </a:r>
          </a:p>
        </p:txBody>
      </p:sp>
      <p:sp>
        <p:nvSpPr>
          <p:cNvPr id="237" name="Shape 237"/>
          <p:cNvSpPr>
            <a:spLocks noGrp="1"/>
          </p:cNvSpPr>
          <p:nvPr>
            <p:ph type="title"/>
          </p:nvPr>
        </p:nvSpPr>
        <p:spPr>
          <a:xfrm>
            <a:off x="467543" y="267493"/>
            <a:ext cx="5791201" cy="594068"/>
          </a:xfrm>
          <a:prstGeom prst="rect">
            <a:avLst/>
          </a:prstGeom>
        </p:spPr>
        <p:txBody>
          <a:bodyPr lIns="0" tIns="0" rIns="0" bIns="0">
            <a:normAutofit/>
          </a:bodyPr>
          <a:lstStyle>
            <a:lvl1pPr defTabSz="841247">
              <a:defRPr sz="2760"/>
            </a:lvl1pPr>
          </a:lstStyle>
          <a:p>
            <a:pPr lvl="0">
              <a:defRPr sz="1800"/>
            </a:pPr>
            <a:r>
              <a:rPr sz="2760"/>
              <a:t>Experiments</a:t>
            </a:r>
          </a:p>
        </p:txBody>
      </p:sp>
      <p:sp>
        <p:nvSpPr>
          <p:cNvPr id="238" name="Shape 238"/>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pPr>
            <a:fld id="{86CB4B4D-7CA3-9044-876B-883B54F8677D}" type="slidenum">
              <a:rPr sz="1200"/>
              <a:t>10</a:t>
            </a:fld>
            <a:endParaRPr sz="1200"/>
          </a:p>
        </p:txBody>
      </p:sp>
      <p:sp>
        <p:nvSpPr>
          <p:cNvPr id="239" name="Shape 239"/>
          <p:cNvSpPr/>
          <p:nvPr/>
        </p:nvSpPr>
        <p:spPr>
          <a:xfrm>
            <a:off x="1734095" y="3867894"/>
            <a:ext cx="5886551" cy="37523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marL="342900" indent="-342900">
              <a:spcBef>
                <a:spcPts val="400"/>
              </a:spcBef>
              <a:defRPr sz="2000" b="1">
                <a:solidFill>
                  <a:srgbClr val="FF2600"/>
                </a:solidFill>
              </a:defRPr>
            </a:lvl1pPr>
          </a:lstStyle>
          <a:p>
            <a:pPr lvl="0">
              <a:defRPr sz="1800" b="0">
                <a:solidFill>
                  <a:srgbClr val="000000"/>
                </a:solidFill>
              </a:defRPr>
            </a:pPr>
            <a:r>
              <a:rPr sz="2000" b="1">
                <a:solidFill>
                  <a:srgbClr val="FF2600"/>
                </a:solidFill>
              </a:rPr>
              <a:t>Source code and data sets are available online </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Shape 241"/>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pPr>
            <a:fld id="{86CB4B4D-7CA3-9044-876B-883B54F8677D}" type="slidenum">
              <a:rPr sz="1200"/>
              <a:t>11</a:t>
            </a:fld>
            <a:endParaRPr sz="1200"/>
          </a:p>
        </p:txBody>
      </p:sp>
      <p:sp>
        <p:nvSpPr>
          <p:cNvPr id="242" name="Shape 242"/>
          <p:cNvSpPr>
            <a:spLocks noGrp="1"/>
          </p:cNvSpPr>
          <p:nvPr>
            <p:ph type="title"/>
          </p:nvPr>
        </p:nvSpPr>
        <p:spPr>
          <a:xfrm>
            <a:off x="467543" y="267493"/>
            <a:ext cx="8280922" cy="594068"/>
          </a:xfrm>
          <a:prstGeom prst="rect">
            <a:avLst/>
          </a:prstGeom>
        </p:spPr>
        <p:txBody>
          <a:bodyPr lIns="0" tIns="0" rIns="0" bIns="0">
            <a:normAutofit/>
          </a:bodyPr>
          <a:lstStyle>
            <a:lvl1pPr defTabSz="841247">
              <a:defRPr sz="2760"/>
            </a:lvl1pPr>
          </a:lstStyle>
          <a:p>
            <a:pPr lvl="0">
              <a:defRPr sz="1800"/>
            </a:pPr>
            <a:r>
              <a:rPr sz="2760"/>
              <a:t>Experiments                           </a:t>
            </a:r>
          </a:p>
        </p:txBody>
      </p:sp>
      <p:graphicFrame>
        <p:nvGraphicFramePr>
          <p:cNvPr id="243" name="Table 243"/>
          <p:cNvGraphicFramePr/>
          <p:nvPr/>
        </p:nvGraphicFramePr>
        <p:xfrm>
          <a:off x="200278" y="743717"/>
          <a:ext cx="8815447" cy="3622414"/>
        </p:xfrm>
        <a:graphic>
          <a:graphicData uri="http://schemas.openxmlformats.org/drawingml/2006/table">
            <a:tbl>
              <a:tblPr firstRow="1" bandRow="1">
                <a:tableStyleId>{4C3C2611-4C71-4FC5-86AE-919BDF0F9419}</a:tableStyleId>
              </a:tblPr>
              <a:tblGrid>
                <a:gridCol w="1701230"/>
                <a:gridCol w="1433770"/>
                <a:gridCol w="1438088"/>
                <a:gridCol w="1150471"/>
                <a:gridCol w="862852"/>
                <a:gridCol w="1438088"/>
                <a:gridCol w="790948"/>
              </a:tblGrid>
              <a:tr h="874134">
                <a:tc gridSpan="7">
                  <a:txBody>
                    <a:bodyPr/>
                    <a:lstStyle/>
                    <a:p>
                      <a:pPr lvl="0" algn="ctr">
                        <a:defRPr sz="1800" b="0" i="0">
                          <a:solidFill>
                            <a:srgbClr val="000000"/>
                          </a:solidFill>
                        </a:defRPr>
                      </a:pPr>
                      <a:r>
                        <a:rPr sz="4200">
                          <a:latin typeface="Arial Black"/>
                          <a:ea typeface="Arial Black"/>
                          <a:cs typeface="Arial Black"/>
                          <a:sym typeface="Arial Black"/>
                        </a:rPr>
                        <a:t>Ranking</a:t>
                      </a:r>
                    </a:p>
                  </a:txBody>
                  <a:tcPr marL="0" marR="0" marT="0" marB="0" horzOverflow="overflow">
                    <a:lnL/>
                    <a:lnR/>
                    <a:lnT/>
                    <a:lnB w="12700">
                      <a:solidFill>
                        <a:srgbClr val="FFFFFF"/>
                      </a:solidFill>
                    </a:lnB>
                    <a:solidFill>
                      <a:srgbClr val="000000">
                        <a:alpha val="0"/>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8570">
                <a:tc>
                  <a:txBody>
                    <a:bodyPr/>
                    <a:lstStyle/>
                    <a:p>
                      <a:pPr lvl="0" algn="ctr">
                        <a:defRPr sz="1800" b="0" i="0"/>
                      </a:pPr>
                      <a:r>
                        <a:rPr b="1">
                          <a:solidFill>
                            <a:srgbClr val="FFFFFF"/>
                          </a:solidFill>
                        </a:rPr>
                        <a:t>Criteria</a:t>
                      </a:r>
                    </a:p>
                  </a:txBody>
                  <a:tcPr marL="63500" marR="63500" marT="63500" marB="63500" horzOverflow="overflow">
                    <a:lnT w="12700">
                      <a:solidFill>
                        <a:srgbClr val="FFFFFF"/>
                      </a:solidFill>
                    </a:lnT>
                    <a:lnB w="38100">
                      <a:solidFill>
                        <a:srgbClr val="FFFFFF"/>
                      </a:solidFill>
                    </a:lnB>
                    <a:solidFill>
                      <a:srgbClr val="4F81BD"/>
                    </a:solidFill>
                  </a:tcPr>
                </a:tc>
                <a:tc>
                  <a:txBody>
                    <a:bodyPr/>
                    <a:lstStyle/>
                    <a:p>
                      <a:pPr lvl="0" algn="ctr">
                        <a:defRPr sz="1800" b="0" i="0"/>
                      </a:pPr>
                      <a:r>
                        <a:rPr b="1">
                          <a:solidFill>
                            <a:srgbClr val="FFFFFF"/>
                          </a:solidFill>
                        </a:rPr>
                        <a:t>1st</a:t>
                      </a:r>
                    </a:p>
                  </a:txBody>
                  <a:tcPr marL="63500" marR="63500" marT="63500" marB="63500" horzOverflow="overflow">
                    <a:lnT w="12700">
                      <a:solidFill>
                        <a:srgbClr val="FFFFFF"/>
                      </a:solidFill>
                    </a:lnT>
                    <a:lnB w="38100">
                      <a:solidFill>
                        <a:srgbClr val="FFFFFF"/>
                      </a:solidFill>
                    </a:lnB>
                    <a:solidFill>
                      <a:srgbClr val="4F81BD"/>
                    </a:solidFill>
                  </a:tcPr>
                </a:tc>
                <a:tc>
                  <a:txBody>
                    <a:bodyPr/>
                    <a:lstStyle/>
                    <a:p>
                      <a:pPr lvl="0" algn="ctr">
                        <a:defRPr sz="1800" b="0" i="0"/>
                      </a:pPr>
                      <a:r>
                        <a:rPr b="1">
                          <a:solidFill>
                            <a:srgbClr val="FFFFFF"/>
                          </a:solidFill>
                        </a:rPr>
                        <a:t>2nd</a:t>
                      </a:r>
                    </a:p>
                  </a:txBody>
                  <a:tcPr marL="63500" marR="63500" marT="63500" marB="63500" horzOverflow="overflow">
                    <a:lnT w="12700">
                      <a:solidFill>
                        <a:srgbClr val="FFFFFF"/>
                      </a:solidFill>
                    </a:lnT>
                    <a:lnB w="38100">
                      <a:solidFill>
                        <a:srgbClr val="FFFFFF"/>
                      </a:solidFill>
                    </a:lnB>
                    <a:solidFill>
                      <a:srgbClr val="4F81BD"/>
                    </a:solidFill>
                  </a:tcPr>
                </a:tc>
                <a:tc>
                  <a:txBody>
                    <a:bodyPr/>
                    <a:lstStyle/>
                    <a:p>
                      <a:pPr lvl="0" algn="ctr">
                        <a:defRPr sz="1800" b="0" i="0"/>
                      </a:pPr>
                      <a:r>
                        <a:rPr b="1">
                          <a:solidFill>
                            <a:srgbClr val="FFFFFF"/>
                          </a:solidFill>
                        </a:rPr>
                        <a:t>3rd</a:t>
                      </a:r>
                    </a:p>
                  </a:txBody>
                  <a:tcPr marL="63500" marR="63500" marT="63500" marB="63500" horzOverflow="overflow">
                    <a:lnT w="12700">
                      <a:solidFill>
                        <a:srgbClr val="FFFFFF"/>
                      </a:solidFill>
                    </a:lnT>
                    <a:lnB w="38100">
                      <a:solidFill>
                        <a:srgbClr val="FFFFFF"/>
                      </a:solidFill>
                    </a:lnB>
                    <a:solidFill>
                      <a:srgbClr val="4F81BD"/>
                    </a:solidFill>
                  </a:tcPr>
                </a:tc>
                <a:tc>
                  <a:txBody>
                    <a:bodyPr/>
                    <a:lstStyle/>
                    <a:p>
                      <a:pPr lvl="0" algn="ctr">
                        <a:defRPr sz="1800" b="0" i="0"/>
                      </a:pPr>
                      <a:r>
                        <a:rPr b="1">
                          <a:solidFill>
                            <a:srgbClr val="FFFFFF"/>
                          </a:solidFill>
                        </a:rPr>
                        <a:t>4th</a:t>
                      </a:r>
                    </a:p>
                  </a:txBody>
                  <a:tcPr marL="63500" marR="63500" marT="63500" marB="63500" horzOverflow="overflow">
                    <a:lnT w="12700">
                      <a:solidFill>
                        <a:srgbClr val="FFFFFF"/>
                      </a:solidFill>
                    </a:lnT>
                    <a:lnB w="38100">
                      <a:solidFill>
                        <a:srgbClr val="FFFFFF"/>
                      </a:solidFill>
                    </a:lnB>
                    <a:solidFill>
                      <a:srgbClr val="4F81BD"/>
                    </a:solidFill>
                  </a:tcPr>
                </a:tc>
                <a:tc>
                  <a:txBody>
                    <a:bodyPr/>
                    <a:lstStyle/>
                    <a:p>
                      <a:pPr lvl="0" algn="ctr">
                        <a:defRPr sz="1800" b="0" i="0"/>
                      </a:pPr>
                      <a:r>
                        <a:rPr b="1">
                          <a:solidFill>
                            <a:srgbClr val="FFFFFF"/>
                          </a:solidFill>
                        </a:rPr>
                        <a:t>5th</a:t>
                      </a:r>
                    </a:p>
                  </a:txBody>
                  <a:tcPr marL="63500" marR="63500" marT="63500" marB="63500" horzOverflow="overflow">
                    <a:lnT w="12700">
                      <a:solidFill>
                        <a:srgbClr val="FFFFFF"/>
                      </a:solidFill>
                    </a:lnT>
                    <a:lnB w="38100">
                      <a:solidFill>
                        <a:srgbClr val="FFFFFF"/>
                      </a:solidFill>
                    </a:lnB>
                    <a:solidFill>
                      <a:srgbClr val="4F81BD"/>
                    </a:solidFill>
                  </a:tcPr>
                </a:tc>
                <a:tc>
                  <a:txBody>
                    <a:bodyPr/>
                    <a:lstStyle/>
                    <a:p>
                      <a:pPr lvl="0" algn="ctr">
                        <a:defRPr sz="1800" b="0" i="0"/>
                      </a:pPr>
                      <a:r>
                        <a:rPr b="1">
                          <a:solidFill>
                            <a:srgbClr val="FFFFFF"/>
                          </a:solidFill>
                        </a:rPr>
                        <a:t>6th</a:t>
                      </a:r>
                    </a:p>
                  </a:txBody>
                  <a:tcPr marL="63500" marR="63500" marT="63500" marB="63500" horzOverflow="overflow">
                    <a:lnT w="12700">
                      <a:solidFill>
                        <a:srgbClr val="FFFFFF"/>
                      </a:solidFill>
                    </a:lnT>
                    <a:lnB w="38100">
                      <a:solidFill>
                        <a:srgbClr val="FFFFFF"/>
                      </a:solidFill>
                    </a:lnB>
                    <a:solidFill>
                      <a:srgbClr val="4F81BD"/>
                    </a:solidFill>
                  </a:tcPr>
                </a:tc>
              </a:tr>
              <a:tr h="328570">
                <a:tc>
                  <a:txBody>
                    <a:bodyPr/>
                    <a:lstStyle/>
                    <a:p>
                      <a:pPr lvl="0" algn="ctr">
                        <a:defRPr sz="1800" b="0" i="0"/>
                      </a:pPr>
                      <a:r>
                        <a:rPr sz="1400" b="1" i="1"/>
                        <a:t>I/O (no buffer)</a:t>
                      </a:r>
                    </a:p>
                  </a:txBody>
                  <a:tcPr marL="63500" marR="63500" marT="63500" marB="63500" horzOverflow="overflow">
                    <a:lnT w="38100">
                      <a:solidFill>
                        <a:srgbClr val="FFFFFF"/>
                      </a:solidFill>
                    </a:lnT>
                    <a:solidFill>
                      <a:srgbClr val="CFD7E7"/>
                    </a:solidFill>
                  </a:tcPr>
                </a:tc>
                <a:tc>
                  <a:txBody>
                    <a:bodyPr/>
                    <a:lstStyle/>
                    <a:p>
                      <a:pPr lvl="0" algn="ctr">
                        <a:defRPr sz="1800" b="0" i="0"/>
                      </a:pPr>
                      <a:r>
                        <a:rPr sz="1400" b="1" i="1"/>
                        <a:t>TPL++,InfZone</a:t>
                      </a:r>
                    </a:p>
                  </a:txBody>
                  <a:tcPr marL="63500" marR="63500" marT="63500" marB="63500" horzOverflow="overflow">
                    <a:lnT w="38100">
                      <a:solidFill>
                        <a:srgbClr val="FFFFFF"/>
                      </a:solidFill>
                    </a:lnT>
                    <a:solidFill>
                      <a:srgbClr val="CFD7E7"/>
                    </a:solidFill>
                  </a:tcPr>
                </a:tc>
                <a:tc>
                  <a:txBody>
                    <a:bodyPr/>
                    <a:lstStyle/>
                    <a:p>
                      <a:pPr lvl="0" algn="l">
                        <a:defRPr sz="1800" b="0" i="0"/>
                      </a:pPr>
                      <a:endParaRPr/>
                    </a:p>
                  </a:txBody>
                  <a:tcPr marL="63500" marR="63500" marT="63500" marB="63500" horzOverflow="overflow">
                    <a:lnT w="38100">
                      <a:solidFill>
                        <a:srgbClr val="FFFFFF"/>
                      </a:solidFill>
                    </a:lnT>
                    <a:solidFill>
                      <a:srgbClr val="CFD7E7"/>
                    </a:solidFill>
                  </a:tcPr>
                </a:tc>
                <a:tc>
                  <a:txBody>
                    <a:bodyPr/>
                    <a:lstStyle/>
                    <a:p>
                      <a:pPr lvl="0" algn="ctr">
                        <a:defRPr sz="1800" b="0" i="0"/>
                      </a:pPr>
                      <a:r>
                        <a:rPr sz="1400" b="1" i="1"/>
                        <a:t>SLICE</a:t>
                      </a:r>
                    </a:p>
                  </a:txBody>
                  <a:tcPr marL="63500" marR="63500" marT="63500" marB="63500" horzOverflow="overflow">
                    <a:lnT w="38100">
                      <a:solidFill>
                        <a:srgbClr val="FFFFFF"/>
                      </a:solidFill>
                    </a:lnT>
                    <a:solidFill>
                      <a:srgbClr val="CFD7E7"/>
                    </a:solidFill>
                  </a:tcPr>
                </a:tc>
                <a:tc>
                  <a:txBody>
                    <a:bodyPr/>
                    <a:lstStyle/>
                    <a:p>
                      <a:pPr lvl="0" algn="ctr">
                        <a:defRPr sz="1800" b="0" i="0"/>
                      </a:pPr>
                      <a:r>
                        <a:rPr sz="1400" b="1" i="1"/>
                        <a:t>TPL</a:t>
                      </a:r>
                    </a:p>
                  </a:txBody>
                  <a:tcPr marL="63500" marR="63500" marT="63500" marB="63500" horzOverflow="overflow">
                    <a:lnT w="38100">
                      <a:solidFill>
                        <a:srgbClr val="FFFFFF"/>
                      </a:solidFill>
                    </a:lnT>
                    <a:solidFill>
                      <a:srgbClr val="CFD7E7"/>
                    </a:solidFill>
                  </a:tcPr>
                </a:tc>
                <a:tc>
                  <a:txBody>
                    <a:bodyPr/>
                    <a:lstStyle/>
                    <a:p>
                      <a:pPr lvl="0" algn="ctr">
                        <a:defRPr sz="1800" b="0" i="0"/>
                      </a:pPr>
                      <a:r>
                        <a:rPr sz="1400" b="1" i="1"/>
                        <a:t>FINCH</a:t>
                      </a:r>
                    </a:p>
                  </a:txBody>
                  <a:tcPr marL="63500" marR="63500" marT="63500" marB="63500" horzOverflow="overflow">
                    <a:lnT w="38100">
                      <a:solidFill>
                        <a:srgbClr val="FFFFFF"/>
                      </a:solidFill>
                    </a:lnT>
                    <a:solidFill>
                      <a:srgbClr val="CFD7E7"/>
                    </a:solidFill>
                  </a:tcPr>
                </a:tc>
                <a:tc>
                  <a:txBody>
                    <a:bodyPr/>
                    <a:lstStyle/>
                    <a:p>
                      <a:pPr lvl="0" algn="ctr">
                        <a:defRPr sz="1800" b="0" i="0"/>
                      </a:pPr>
                      <a:r>
                        <a:rPr sz="1400" b="1" i="1"/>
                        <a:t>SIX</a:t>
                      </a:r>
                    </a:p>
                  </a:txBody>
                  <a:tcPr marL="63500" marR="63500" marT="63500" marB="63500" horzOverflow="overflow">
                    <a:lnT w="38100">
                      <a:solidFill>
                        <a:srgbClr val="FFFFFF"/>
                      </a:solidFill>
                    </a:lnT>
                    <a:solidFill>
                      <a:srgbClr val="CFD7E7"/>
                    </a:solidFill>
                  </a:tcPr>
                </a:tc>
              </a:tr>
              <a:tr h="328570">
                <a:tc>
                  <a:txBody>
                    <a:bodyPr/>
                    <a:lstStyle/>
                    <a:p>
                      <a:pPr lvl="0" algn="ctr">
                        <a:defRPr sz="1800" b="0" i="0"/>
                      </a:pPr>
                      <a:r>
                        <a:rPr sz="1400" b="1" i="1"/>
                        <a:t>I/O (small buffer)</a:t>
                      </a:r>
                    </a:p>
                  </a:txBody>
                  <a:tcPr marL="63500" marR="63500" marT="63500" marB="63500" horzOverflow="overflow">
                    <a:solidFill>
                      <a:srgbClr val="E8ECF4"/>
                    </a:solidFill>
                  </a:tcPr>
                </a:tc>
                <a:tc>
                  <a:txBody>
                    <a:bodyPr/>
                    <a:lstStyle/>
                    <a:p>
                      <a:pPr lvl="0" algn="ctr">
                        <a:defRPr sz="1800" b="0" i="0"/>
                      </a:pPr>
                      <a:r>
                        <a:rPr sz="1400" b="1" i="1"/>
                        <a:t>TPL++,InfZone</a:t>
                      </a:r>
                    </a:p>
                  </a:txBody>
                  <a:tcPr marL="63500" marR="63500" marT="63500" marB="63500" horzOverflow="overflow">
                    <a:solidFill>
                      <a:srgbClr val="E8ECF4"/>
                    </a:solidFill>
                  </a:tcPr>
                </a:tc>
                <a:tc>
                  <a:txBody>
                    <a:bodyPr/>
                    <a:lstStyle/>
                    <a:p>
                      <a:pPr lvl="0" algn="l">
                        <a:defRPr sz="1800" b="0" i="0"/>
                      </a:pPr>
                      <a:endParaRPr/>
                    </a:p>
                  </a:txBody>
                  <a:tcPr marL="63500" marR="63500" marT="63500" marB="63500" horzOverflow="overflow">
                    <a:solidFill>
                      <a:srgbClr val="E8ECF4"/>
                    </a:solidFill>
                  </a:tcPr>
                </a:tc>
                <a:tc>
                  <a:txBody>
                    <a:bodyPr/>
                    <a:lstStyle/>
                    <a:p>
                      <a:pPr lvl="0" algn="ctr">
                        <a:defRPr sz="1800" b="0" i="0"/>
                      </a:pPr>
                      <a:r>
                        <a:rPr sz="1400" b="1" i="1"/>
                        <a:t>FINCH</a:t>
                      </a:r>
                    </a:p>
                  </a:txBody>
                  <a:tcPr marL="63500" marR="63500" marT="63500" marB="63500" horzOverflow="overflow">
                    <a:solidFill>
                      <a:srgbClr val="E8ECF4"/>
                    </a:solidFill>
                  </a:tcPr>
                </a:tc>
                <a:tc>
                  <a:txBody>
                    <a:bodyPr/>
                    <a:lstStyle/>
                    <a:p>
                      <a:pPr lvl="0" algn="ctr">
                        <a:defRPr sz="1800" b="0" i="0"/>
                      </a:pPr>
                      <a:r>
                        <a:rPr sz="1400" b="1" i="1"/>
                        <a:t>SLICE</a:t>
                      </a:r>
                    </a:p>
                  </a:txBody>
                  <a:tcPr marL="63500" marR="63500" marT="63500" marB="63500" horzOverflow="overflow">
                    <a:solidFill>
                      <a:srgbClr val="E8ECF4"/>
                    </a:solidFill>
                  </a:tcPr>
                </a:tc>
                <a:tc>
                  <a:txBody>
                    <a:bodyPr/>
                    <a:lstStyle/>
                    <a:p>
                      <a:pPr lvl="0" algn="ctr">
                        <a:defRPr sz="1800" b="0" i="0"/>
                      </a:pPr>
                      <a:r>
                        <a:rPr sz="1400" b="1" i="1"/>
                        <a:t>TPL,SIX</a:t>
                      </a:r>
                    </a:p>
                  </a:txBody>
                  <a:tcPr marL="63500" marR="63500" marT="63500" marB="63500" horzOverflow="overflow">
                    <a:solidFill>
                      <a:srgbClr val="E8ECF4"/>
                    </a:solidFill>
                  </a:tcPr>
                </a:tc>
                <a:tc>
                  <a:txBody>
                    <a:bodyPr/>
                    <a:lstStyle/>
                    <a:p>
                      <a:pPr lvl="0" algn="l">
                        <a:defRPr sz="1800" b="0" i="0"/>
                      </a:pPr>
                      <a:endParaRPr/>
                    </a:p>
                  </a:txBody>
                  <a:tcPr marL="63500" marR="63500" marT="63500" marB="63500" horzOverflow="overflow">
                    <a:solidFill>
                      <a:srgbClr val="E8ECF4"/>
                    </a:solidFill>
                  </a:tcPr>
                </a:tc>
              </a:tr>
              <a:tr h="328570">
                <a:tc>
                  <a:txBody>
                    <a:bodyPr/>
                    <a:lstStyle/>
                    <a:p>
                      <a:pPr lvl="0" algn="ctr">
                        <a:defRPr sz="1800" b="0" i="0"/>
                      </a:pPr>
                      <a:r>
                        <a:rPr sz="1400" b="1" i="1"/>
                        <a:t>CPU (k&lt;10)</a:t>
                      </a:r>
                    </a:p>
                  </a:txBody>
                  <a:tcPr marL="63500" marR="63500" marT="63500" marB="63500" horzOverflow="overflow">
                    <a:solidFill>
                      <a:srgbClr val="CFD7E7"/>
                    </a:solidFill>
                  </a:tcPr>
                </a:tc>
                <a:tc>
                  <a:txBody>
                    <a:bodyPr/>
                    <a:lstStyle/>
                    <a:p>
                      <a:pPr lvl="0" algn="ctr">
                        <a:defRPr sz="1800" b="0" i="0"/>
                      </a:pPr>
                      <a:r>
                        <a:rPr sz="1400" b="1" i="1"/>
                        <a:t>SLICE</a:t>
                      </a:r>
                    </a:p>
                  </a:txBody>
                  <a:tcPr marL="63500" marR="63500" marT="63500" marB="63500" horzOverflow="overflow">
                    <a:solidFill>
                      <a:srgbClr val="CFD7E7"/>
                    </a:solidFill>
                  </a:tcPr>
                </a:tc>
                <a:tc>
                  <a:txBody>
                    <a:bodyPr/>
                    <a:lstStyle/>
                    <a:p>
                      <a:pPr lvl="0" algn="ctr">
                        <a:defRPr sz="1800" b="0" i="0"/>
                      </a:pPr>
                      <a:r>
                        <a:rPr sz="1400" b="1" i="1"/>
                        <a:t>InfZone</a:t>
                      </a:r>
                    </a:p>
                  </a:txBody>
                  <a:tcPr marL="63500" marR="63500" marT="63500" marB="63500" horzOverflow="overflow">
                    <a:solidFill>
                      <a:srgbClr val="CFD7E7"/>
                    </a:solidFill>
                  </a:tcPr>
                </a:tc>
                <a:tc>
                  <a:txBody>
                    <a:bodyPr/>
                    <a:lstStyle/>
                    <a:p>
                      <a:pPr lvl="0" algn="ctr">
                        <a:defRPr sz="1800" b="0" i="0"/>
                      </a:pPr>
                      <a:r>
                        <a:rPr sz="1400" b="1" i="1"/>
                        <a:t>TPL++</a:t>
                      </a:r>
                    </a:p>
                  </a:txBody>
                  <a:tcPr marL="63500" marR="63500" marT="63500" marB="63500" horzOverflow="overflow">
                    <a:solidFill>
                      <a:srgbClr val="CFD7E7"/>
                    </a:solidFill>
                  </a:tcPr>
                </a:tc>
                <a:tc>
                  <a:txBody>
                    <a:bodyPr/>
                    <a:lstStyle/>
                    <a:p>
                      <a:pPr lvl="0" algn="ctr">
                        <a:defRPr sz="1800" b="0" i="0"/>
                      </a:pPr>
                      <a:r>
                        <a:rPr sz="1400" b="1" i="1"/>
                        <a:t>FINCH</a:t>
                      </a:r>
                    </a:p>
                  </a:txBody>
                  <a:tcPr marL="63500" marR="63500" marT="63500" marB="63500" horzOverflow="overflow">
                    <a:solidFill>
                      <a:srgbClr val="CFD7E7"/>
                    </a:solidFill>
                  </a:tcPr>
                </a:tc>
                <a:tc>
                  <a:txBody>
                    <a:bodyPr/>
                    <a:lstStyle/>
                    <a:p>
                      <a:pPr lvl="0" algn="ctr">
                        <a:defRPr sz="1800" b="0" i="0"/>
                      </a:pPr>
                      <a:r>
                        <a:rPr sz="1400" b="1" i="1"/>
                        <a:t>SIX,TPL</a:t>
                      </a:r>
                    </a:p>
                  </a:txBody>
                  <a:tcPr marL="63500" marR="63500" marT="63500" marB="63500" horzOverflow="overflow">
                    <a:solidFill>
                      <a:srgbClr val="CFD7E7"/>
                    </a:solidFill>
                  </a:tcPr>
                </a:tc>
                <a:tc>
                  <a:txBody>
                    <a:bodyPr/>
                    <a:lstStyle/>
                    <a:p>
                      <a:pPr lvl="0" algn="l">
                        <a:defRPr sz="1800" b="0" i="0"/>
                      </a:pPr>
                      <a:endParaRPr/>
                    </a:p>
                  </a:txBody>
                  <a:tcPr marL="63500" marR="63500" marT="63500" marB="63500" horzOverflow="overflow">
                    <a:solidFill>
                      <a:srgbClr val="CFD7E7"/>
                    </a:solidFill>
                  </a:tcPr>
                </a:tc>
              </a:tr>
              <a:tr h="328570">
                <a:tc>
                  <a:txBody>
                    <a:bodyPr/>
                    <a:lstStyle/>
                    <a:p>
                      <a:pPr lvl="0" algn="ctr">
                        <a:defRPr sz="1800" b="0" i="0"/>
                      </a:pPr>
                      <a:r>
                        <a:rPr sz="1400" b="1" i="1"/>
                        <a:t>CPU (10&lt;k&lt;25)</a:t>
                      </a:r>
                    </a:p>
                  </a:txBody>
                  <a:tcPr marL="63500" marR="63500" marT="63500" marB="63500" horzOverflow="overflow">
                    <a:solidFill>
                      <a:srgbClr val="E8ECF4"/>
                    </a:solidFill>
                  </a:tcPr>
                </a:tc>
                <a:tc>
                  <a:txBody>
                    <a:bodyPr/>
                    <a:lstStyle/>
                    <a:p>
                      <a:pPr lvl="0" algn="ctr">
                        <a:defRPr sz="1800" b="0" i="0"/>
                      </a:pPr>
                      <a:r>
                        <a:rPr sz="1400" b="1" i="1"/>
                        <a:t>SLICE</a:t>
                      </a:r>
                    </a:p>
                  </a:txBody>
                  <a:tcPr marL="63500" marR="63500" marT="63500" marB="63500" horzOverflow="overflow">
                    <a:solidFill>
                      <a:srgbClr val="E8ECF4"/>
                    </a:solidFill>
                  </a:tcPr>
                </a:tc>
                <a:tc>
                  <a:txBody>
                    <a:bodyPr/>
                    <a:lstStyle/>
                    <a:p>
                      <a:pPr lvl="0" algn="ctr">
                        <a:defRPr sz="1800" b="0" i="0"/>
                      </a:pPr>
                      <a:r>
                        <a:rPr sz="1400" b="1" i="1"/>
                        <a:t>InfZone, TPL++</a:t>
                      </a:r>
                    </a:p>
                  </a:txBody>
                  <a:tcPr marL="63500" marR="63500" marT="63500" marB="63500" horzOverflow="overflow">
                    <a:solidFill>
                      <a:srgbClr val="E8ECF4"/>
                    </a:solidFill>
                  </a:tcPr>
                </a:tc>
                <a:tc>
                  <a:txBody>
                    <a:bodyPr/>
                    <a:lstStyle/>
                    <a:p>
                      <a:pPr lvl="0" algn="l">
                        <a:defRPr sz="1800" b="0" i="0"/>
                      </a:pPr>
                      <a:endParaRPr/>
                    </a:p>
                  </a:txBody>
                  <a:tcPr marL="63500" marR="63500" marT="63500" marB="63500" horzOverflow="overflow">
                    <a:solidFill>
                      <a:srgbClr val="E8ECF4"/>
                    </a:solidFill>
                  </a:tcPr>
                </a:tc>
                <a:tc>
                  <a:txBody>
                    <a:bodyPr/>
                    <a:lstStyle/>
                    <a:p>
                      <a:pPr lvl="0" algn="ctr">
                        <a:defRPr sz="1800" b="0" i="0"/>
                      </a:pPr>
                      <a:r>
                        <a:rPr sz="1400" b="1" i="1"/>
                        <a:t>FINCH</a:t>
                      </a:r>
                    </a:p>
                  </a:txBody>
                  <a:tcPr marL="63500" marR="63500" marT="63500" marB="63500" horzOverflow="overflow">
                    <a:solidFill>
                      <a:srgbClr val="E8ECF4"/>
                    </a:solidFill>
                  </a:tcPr>
                </a:tc>
                <a:tc>
                  <a:txBody>
                    <a:bodyPr/>
                    <a:lstStyle/>
                    <a:p>
                      <a:pPr lvl="0" algn="ctr">
                        <a:defRPr sz="1800" b="0" i="0"/>
                      </a:pPr>
                      <a:r>
                        <a:rPr sz="1400" b="1" i="1"/>
                        <a:t>SIX</a:t>
                      </a:r>
                    </a:p>
                  </a:txBody>
                  <a:tcPr marL="63500" marR="63500" marT="63500" marB="63500" horzOverflow="overflow">
                    <a:solidFill>
                      <a:srgbClr val="E8ECF4"/>
                    </a:solidFill>
                  </a:tcPr>
                </a:tc>
                <a:tc>
                  <a:txBody>
                    <a:bodyPr/>
                    <a:lstStyle/>
                    <a:p>
                      <a:pPr lvl="0" algn="ctr">
                        <a:defRPr sz="1800" b="0" i="0"/>
                      </a:pPr>
                      <a:r>
                        <a:rPr sz="1400" b="1" i="1"/>
                        <a:t>TPL</a:t>
                      </a:r>
                    </a:p>
                  </a:txBody>
                  <a:tcPr marL="63500" marR="63500" marT="63500" marB="63500" horzOverflow="overflow">
                    <a:solidFill>
                      <a:srgbClr val="E8ECF4"/>
                    </a:solidFill>
                  </a:tcPr>
                </a:tc>
              </a:tr>
              <a:tr h="328570">
                <a:tc>
                  <a:txBody>
                    <a:bodyPr/>
                    <a:lstStyle/>
                    <a:p>
                      <a:pPr lvl="0" algn="ctr">
                        <a:defRPr sz="1800" b="0" i="0"/>
                      </a:pPr>
                      <a:r>
                        <a:rPr sz="1400" b="1" i="1"/>
                        <a:t>CPU (25&lt;k&lt;200)</a:t>
                      </a:r>
                    </a:p>
                  </a:txBody>
                  <a:tcPr marL="63500" marR="63500" marT="63500" marB="63500" horzOverflow="overflow">
                    <a:solidFill>
                      <a:srgbClr val="CFD7E7"/>
                    </a:solidFill>
                  </a:tcPr>
                </a:tc>
                <a:tc>
                  <a:txBody>
                    <a:bodyPr/>
                    <a:lstStyle/>
                    <a:p>
                      <a:pPr lvl="0" algn="ctr">
                        <a:defRPr sz="1800" b="0" i="0"/>
                      </a:pPr>
                      <a:r>
                        <a:rPr sz="1400" b="1" i="1"/>
                        <a:t>SLICE</a:t>
                      </a:r>
                    </a:p>
                  </a:txBody>
                  <a:tcPr marL="63500" marR="63500" marT="63500" marB="63500" horzOverflow="overflow">
                    <a:solidFill>
                      <a:srgbClr val="CFD7E7"/>
                    </a:solidFill>
                  </a:tcPr>
                </a:tc>
                <a:tc>
                  <a:txBody>
                    <a:bodyPr/>
                    <a:lstStyle/>
                    <a:p>
                      <a:pPr lvl="0" algn="ctr">
                        <a:defRPr sz="1800" b="0" i="0"/>
                      </a:pPr>
                      <a:r>
                        <a:rPr sz="1400" b="1" i="1"/>
                        <a:t>TPL++</a:t>
                      </a:r>
                    </a:p>
                  </a:txBody>
                  <a:tcPr marL="63500" marR="63500" marT="63500" marB="63500" horzOverflow="overflow">
                    <a:solidFill>
                      <a:srgbClr val="CFD7E7"/>
                    </a:solidFill>
                  </a:tcPr>
                </a:tc>
                <a:tc>
                  <a:txBody>
                    <a:bodyPr/>
                    <a:lstStyle/>
                    <a:p>
                      <a:pPr lvl="0" algn="ctr">
                        <a:defRPr sz="1800" b="0" i="0"/>
                      </a:pPr>
                      <a:r>
                        <a:rPr sz="1400" b="1" i="1"/>
                        <a:t>SIX</a:t>
                      </a:r>
                    </a:p>
                  </a:txBody>
                  <a:tcPr marL="63500" marR="63500" marT="63500" marB="63500" horzOverflow="overflow">
                    <a:solidFill>
                      <a:srgbClr val="CFD7E7"/>
                    </a:solidFill>
                  </a:tcPr>
                </a:tc>
                <a:tc>
                  <a:txBody>
                    <a:bodyPr/>
                    <a:lstStyle/>
                    <a:p>
                      <a:pPr lvl="0" algn="ctr">
                        <a:defRPr sz="1800" b="0" i="0"/>
                      </a:pPr>
                      <a:r>
                        <a:rPr sz="1400" b="1" i="1"/>
                        <a:t>FINCH</a:t>
                      </a:r>
                    </a:p>
                  </a:txBody>
                  <a:tcPr marL="63500" marR="63500" marT="63500" marB="63500" horzOverflow="overflow">
                    <a:solidFill>
                      <a:srgbClr val="CFD7E7"/>
                    </a:solidFill>
                  </a:tcPr>
                </a:tc>
                <a:tc>
                  <a:txBody>
                    <a:bodyPr/>
                    <a:lstStyle/>
                    <a:p>
                      <a:pPr lvl="0" algn="ctr">
                        <a:defRPr sz="1800" b="0" i="0"/>
                      </a:pPr>
                      <a:r>
                        <a:rPr sz="1400" b="1" i="1"/>
                        <a:t>InfZone</a:t>
                      </a:r>
                    </a:p>
                  </a:txBody>
                  <a:tcPr marL="63500" marR="63500" marT="63500" marB="63500" horzOverflow="overflow">
                    <a:solidFill>
                      <a:srgbClr val="CFD7E7"/>
                    </a:solidFill>
                  </a:tcPr>
                </a:tc>
                <a:tc>
                  <a:txBody>
                    <a:bodyPr/>
                    <a:lstStyle/>
                    <a:p>
                      <a:pPr lvl="0" algn="ctr">
                        <a:defRPr sz="1800" b="0" i="0"/>
                      </a:pPr>
                      <a:r>
                        <a:rPr sz="1400" b="1" i="1"/>
                        <a:t>TPL</a:t>
                      </a:r>
                    </a:p>
                  </a:txBody>
                  <a:tcPr marL="63500" marR="63500" marT="63500" marB="63500" horzOverflow="overflow">
                    <a:solidFill>
                      <a:srgbClr val="CFD7E7"/>
                    </a:solidFill>
                  </a:tcPr>
                </a:tc>
              </a:tr>
              <a:tr h="328570">
                <a:tc>
                  <a:txBody>
                    <a:bodyPr/>
                    <a:lstStyle/>
                    <a:p>
                      <a:pPr lvl="0" algn="ctr">
                        <a:defRPr sz="1800" b="0" i="0"/>
                      </a:pPr>
                      <a:r>
                        <a:rPr sz="1400" b="1" i="1"/>
                        <a:t>Implementation</a:t>
                      </a:r>
                    </a:p>
                  </a:txBody>
                  <a:tcPr marL="63500" marR="63500" marT="63500" marB="63500" horzOverflow="overflow">
                    <a:solidFill>
                      <a:srgbClr val="E8ECF4"/>
                    </a:solidFill>
                  </a:tcPr>
                </a:tc>
                <a:tc>
                  <a:txBody>
                    <a:bodyPr/>
                    <a:lstStyle/>
                    <a:p>
                      <a:pPr lvl="0" algn="ctr">
                        <a:defRPr sz="1800" b="0" i="0"/>
                      </a:pPr>
                      <a:r>
                        <a:rPr sz="1400" b="1" i="1"/>
                        <a:t>SIX,SLICE</a:t>
                      </a:r>
                    </a:p>
                  </a:txBody>
                  <a:tcPr marL="63500" marR="63500" marT="63500" marB="63500" horzOverflow="overflow">
                    <a:solidFill>
                      <a:srgbClr val="E8ECF4"/>
                    </a:solidFill>
                  </a:tcPr>
                </a:tc>
                <a:tc>
                  <a:txBody>
                    <a:bodyPr/>
                    <a:lstStyle/>
                    <a:p>
                      <a:pPr lvl="0" algn="l">
                        <a:defRPr sz="1800" b="0" i="0"/>
                      </a:pPr>
                      <a:endParaRPr/>
                    </a:p>
                  </a:txBody>
                  <a:tcPr marL="63500" marR="63500" marT="63500" marB="63500" horzOverflow="overflow">
                    <a:solidFill>
                      <a:srgbClr val="E8ECF4"/>
                    </a:solidFill>
                  </a:tcPr>
                </a:tc>
                <a:tc>
                  <a:txBody>
                    <a:bodyPr/>
                    <a:lstStyle/>
                    <a:p>
                      <a:pPr lvl="0" algn="ctr">
                        <a:defRPr sz="1800" b="0" i="0"/>
                      </a:pPr>
                      <a:r>
                        <a:rPr sz="1400" b="1" i="1"/>
                        <a:t>TPL, TPL++</a:t>
                      </a:r>
                    </a:p>
                  </a:txBody>
                  <a:tcPr marL="63500" marR="63500" marT="63500" marB="63500" horzOverflow="overflow">
                    <a:solidFill>
                      <a:srgbClr val="E8ECF4"/>
                    </a:solidFill>
                  </a:tcPr>
                </a:tc>
                <a:tc>
                  <a:txBody>
                    <a:bodyPr/>
                    <a:lstStyle/>
                    <a:p>
                      <a:pPr lvl="0" algn="l">
                        <a:defRPr sz="1800" b="0" i="0"/>
                      </a:pPr>
                      <a:endParaRPr/>
                    </a:p>
                  </a:txBody>
                  <a:tcPr marL="63500" marR="63500" marT="63500" marB="63500" horzOverflow="overflow">
                    <a:solidFill>
                      <a:srgbClr val="E8ECF4"/>
                    </a:solidFill>
                  </a:tcPr>
                </a:tc>
                <a:tc>
                  <a:txBody>
                    <a:bodyPr/>
                    <a:lstStyle/>
                    <a:p>
                      <a:pPr lvl="0" algn="ctr">
                        <a:defRPr sz="1800" b="0" i="0"/>
                      </a:pPr>
                      <a:r>
                        <a:rPr sz="1400" b="1" i="1"/>
                        <a:t>FINCH, InfZone</a:t>
                      </a:r>
                    </a:p>
                  </a:txBody>
                  <a:tcPr marL="63500" marR="63500" marT="63500" marB="63500" horzOverflow="overflow">
                    <a:solidFill>
                      <a:srgbClr val="E8ECF4"/>
                    </a:solidFill>
                  </a:tcPr>
                </a:tc>
                <a:tc>
                  <a:txBody>
                    <a:bodyPr/>
                    <a:lstStyle/>
                    <a:p>
                      <a:pPr lvl="0" algn="l">
                        <a:defRPr sz="1800" b="0" i="0"/>
                      </a:pPr>
                      <a:endParaRPr dirty="0"/>
                    </a:p>
                  </a:txBody>
                  <a:tcPr marL="63500" marR="63500" marT="63500" marB="63500" horzOverflow="overflow">
                    <a:solidFill>
                      <a:srgbClr val="E8ECF4"/>
                    </a:solidFill>
                  </a:tcPr>
                </a:tc>
              </a:tr>
            </a:tbl>
          </a:graphicData>
        </a:graphic>
      </p:graphicFrame>
      <p:pic>
        <p:nvPicPr>
          <p:cNvPr id="244" name="Picture 243"/>
          <p:cNvPicPr/>
          <p:nvPr/>
        </p:nvPicPr>
        <p:blipFill>
          <a:blip r:embed="rId3">
            <a:extLst/>
          </a:blip>
          <a:stretch>
            <a:fillRect/>
          </a:stretch>
        </p:blipFill>
        <p:spPr>
          <a:xfrm rot="21600000">
            <a:off x="4753562" y="2686174"/>
            <a:ext cx="1183248" cy="101600"/>
          </a:xfrm>
          <a:prstGeom prst="rect">
            <a:avLst/>
          </a:prstGeom>
          <a:effectLst>
            <a:outerShdw blurRad="38100" dist="20000" dir="5400000" rotWithShape="0">
              <a:srgbClr val="000000">
                <a:alpha val="38000"/>
              </a:srgbClr>
            </a:outerShdw>
          </a:effectLst>
        </p:spPr>
      </p:pic>
      <p:pic>
        <p:nvPicPr>
          <p:cNvPr id="245" name="Picture 244"/>
          <p:cNvPicPr/>
          <p:nvPr/>
        </p:nvPicPr>
        <p:blipFill>
          <a:blip r:embed="rId3">
            <a:extLst/>
          </a:blip>
          <a:stretch>
            <a:fillRect/>
          </a:stretch>
        </p:blipFill>
        <p:spPr>
          <a:xfrm rot="21600000">
            <a:off x="6885676" y="2301614"/>
            <a:ext cx="1183248" cy="101601"/>
          </a:xfrm>
          <a:prstGeom prst="rect">
            <a:avLst/>
          </a:prstGeom>
          <a:effectLst>
            <a:outerShdw blurRad="38100" dist="20000" dir="5400000" rotWithShape="0">
              <a:srgbClr val="000000">
                <a:alpha val="38000"/>
              </a:srgbClr>
            </a:outerShdw>
          </a:effectLst>
        </p:spPr>
      </p:pic>
      <p:pic>
        <p:nvPicPr>
          <p:cNvPr id="246" name="Picture 245"/>
          <p:cNvPicPr/>
          <p:nvPr/>
        </p:nvPicPr>
        <p:blipFill>
          <a:blip r:embed="rId4">
            <a:extLst/>
          </a:blip>
          <a:stretch>
            <a:fillRect/>
          </a:stretch>
        </p:blipFill>
        <p:spPr>
          <a:xfrm>
            <a:off x="8310584" y="2324132"/>
            <a:ext cx="644296" cy="101601"/>
          </a:xfrm>
          <a:prstGeom prst="rect">
            <a:avLst/>
          </a:prstGeom>
          <a:effectLst>
            <a:outerShdw blurRad="38100" dist="20000" dir="5400000" rotWithShape="0">
              <a:srgbClr val="000000">
                <a:alpha val="38000"/>
              </a:srgbClr>
            </a:outerShdw>
          </a:effectLst>
        </p:spPr>
      </p:pic>
      <p:pic>
        <p:nvPicPr>
          <p:cNvPr id="247" name="Picture 246"/>
          <p:cNvPicPr/>
          <p:nvPr/>
        </p:nvPicPr>
        <p:blipFill>
          <a:blip r:embed="rId5">
            <a:extLst/>
          </a:blip>
          <a:stretch>
            <a:fillRect/>
          </a:stretch>
        </p:blipFill>
        <p:spPr>
          <a:xfrm>
            <a:off x="7468433" y="2736973"/>
            <a:ext cx="510138" cy="101600"/>
          </a:xfrm>
          <a:prstGeom prst="rect">
            <a:avLst/>
          </a:prstGeom>
          <a:effectLst>
            <a:outerShdw blurRad="38100" dist="20000" dir="5400000" rotWithShape="0">
              <a:srgbClr val="000000">
                <a:alpha val="38000"/>
              </a:srgbClr>
            </a:outerShdw>
          </a:effectLst>
        </p:spPr>
      </p:pic>
      <p:pic>
        <p:nvPicPr>
          <p:cNvPr id="248" name="Picture 247"/>
          <p:cNvPicPr/>
          <p:nvPr/>
        </p:nvPicPr>
        <p:blipFill>
          <a:blip r:embed="rId6">
            <a:extLst/>
          </a:blip>
          <a:stretch>
            <a:fillRect/>
          </a:stretch>
        </p:blipFill>
        <p:spPr>
          <a:xfrm rot="21600000">
            <a:off x="3459245" y="3085065"/>
            <a:ext cx="1183248" cy="101601"/>
          </a:xfrm>
          <a:prstGeom prst="rect">
            <a:avLst/>
          </a:prstGeom>
          <a:effectLst>
            <a:outerShdw blurRad="38100" dist="20000" dir="5400000" rotWithShape="0">
              <a:srgbClr val="000000">
                <a:alpha val="38000"/>
              </a:srgbClr>
            </a:outerShdw>
          </a:effectLst>
        </p:spPr>
      </p:pic>
      <p:pic>
        <p:nvPicPr>
          <p:cNvPr id="249" name="Picture 248"/>
          <p:cNvPicPr/>
          <p:nvPr/>
        </p:nvPicPr>
        <p:blipFill>
          <a:blip r:embed="rId6">
            <a:extLst/>
          </a:blip>
          <a:stretch>
            <a:fillRect/>
          </a:stretch>
        </p:blipFill>
        <p:spPr>
          <a:xfrm rot="21600000">
            <a:off x="3445434" y="3912078"/>
            <a:ext cx="1183248" cy="101601"/>
          </a:xfrm>
          <a:prstGeom prst="rect">
            <a:avLst/>
          </a:prstGeom>
          <a:effectLst>
            <a:outerShdw blurRad="38100" dist="20000" dir="5400000" rotWithShape="0">
              <a:srgbClr val="000000">
                <a:alpha val="38000"/>
              </a:srgbClr>
            </a:outerShdw>
          </a:effectLst>
        </p:spPr>
      </p:pic>
      <p:pic>
        <p:nvPicPr>
          <p:cNvPr id="250" name="Picture 249"/>
          <p:cNvPicPr/>
          <p:nvPr/>
        </p:nvPicPr>
        <p:blipFill>
          <a:blip r:embed="rId7">
            <a:extLst/>
          </a:blip>
          <a:stretch>
            <a:fillRect/>
          </a:stretch>
        </p:blipFill>
        <p:spPr>
          <a:xfrm>
            <a:off x="1922512" y="2283718"/>
            <a:ext cx="1341291" cy="101601"/>
          </a:xfrm>
          <a:prstGeom prst="rect">
            <a:avLst/>
          </a:prstGeom>
          <a:effectLst>
            <a:outerShdw blurRad="38100" dist="20000" dir="5400000" rotWithShape="0">
              <a:srgbClr val="000000">
                <a:alpha val="38000"/>
              </a:srgbClr>
            </a:outerShdw>
          </a:effectLst>
        </p:spPr>
      </p:pic>
      <p:pic>
        <p:nvPicPr>
          <p:cNvPr id="251" name="Picture 250"/>
          <p:cNvPicPr/>
          <p:nvPr/>
        </p:nvPicPr>
        <p:blipFill>
          <a:blip r:embed="rId7">
            <a:extLst/>
          </a:blip>
          <a:stretch>
            <a:fillRect/>
          </a:stretch>
        </p:blipFill>
        <p:spPr>
          <a:xfrm>
            <a:off x="1920994" y="2686173"/>
            <a:ext cx="1341291" cy="101601"/>
          </a:xfrm>
          <a:prstGeom prst="rect">
            <a:avLst/>
          </a:prstGeom>
          <a:effectLst>
            <a:outerShdw blurRad="38100" dist="20000" dir="5400000" rotWithShape="0">
              <a:srgbClr val="000000">
                <a:alpha val="38000"/>
              </a:srgbClr>
            </a:outerShdw>
          </a:effectLst>
        </p:spPr>
      </p:pic>
      <p:pic>
        <p:nvPicPr>
          <p:cNvPr id="252" name="Picture 251"/>
          <p:cNvPicPr/>
          <p:nvPr/>
        </p:nvPicPr>
        <p:blipFill>
          <a:blip r:embed="rId8">
            <a:extLst/>
          </a:blip>
          <a:stretch>
            <a:fillRect/>
          </a:stretch>
        </p:blipFill>
        <p:spPr>
          <a:xfrm>
            <a:off x="2111733" y="3085066"/>
            <a:ext cx="923285" cy="101601"/>
          </a:xfrm>
          <a:prstGeom prst="rect">
            <a:avLst/>
          </a:prstGeom>
          <a:effectLst>
            <a:outerShdw blurRad="38100" dist="20000" dir="5400000" rotWithShape="0">
              <a:srgbClr val="000000">
                <a:alpha val="38000"/>
              </a:srgbClr>
            </a:outerShdw>
          </a:effectLst>
        </p:spPr>
      </p:pic>
      <p:pic>
        <p:nvPicPr>
          <p:cNvPr id="253" name="Picture 252"/>
          <p:cNvPicPr/>
          <p:nvPr/>
        </p:nvPicPr>
        <p:blipFill>
          <a:blip r:embed="rId8">
            <a:extLst/>
          </a:blip>
          <a:stretch>
            <a:fillRect/>
          </a:stretch>
        </p:blipFill>
        <p:spPr>
          <a:xfrm>
            <a:off x="2137386" y="3432290"/>
            <a:ext cx="923285" cy="101601"/>
          </a:xfrm>
          <a:prstGeom prst="rect">
            <a:avLst/>
          </a:prstGeom>
          <a:effectLst>
            <a:outerShdw blurRad="38100" dist="20000" dir="5400000" rotWithShape="0">
              <a:srgbClr val="000000">
                <a:alpha val="38000"/>
              </a:srgbClr>
            </a:outerShdw>
          </a:effectLst>
        </p:spPr>
      </p:pic>
      <p:pic>
        <p:nvPicPr>
          <p:cNvPr id="254" name="Picture 253"/>
          <p:cNvPicPr/>
          <p:nvPr/>
        </p:nvPicPr>
        <p:blipFill>
          <a:blip r:embed="rId8">
            <a:extLst/>
          </a:blip>
          <a:stretch>
            <a:fillRect/>
          </a:stretch>
        </p:blipFill>
        <p:spPr>
          <a:xfrm>
            <a:off x="2153211" y="3879034"/>
            <a:ext cx="923285" cy="101601"/>
          </a:xfrm>
          <a:prstGeom prst="rect">
            <a:avLst/>
          </a:prstGeom>
          <a:effectLst>
            <a:outerShdw blurRad="38100" dist="20000" dir="5400000" rotWithShape="0">
              <a:srgbClr val="000000">
                <a:alpha val="38000"/>
              </a:srgbClr>
            </a:outerShdw>
          </a:effectLst>
        </p:spPr>
      </p:pic>
      <p:pic>
        <p:nvPicPr>
          <p:cNvPr id="255" name="Picture 254"/>
          <p:cNvPicPr/>
          <p:nvPr/>
        </p:nvPicPr>
        <p:blipFill>
          <a:blip r:embed="rId6">
            <a:extLst/>
          </a:blip>
          <a:stretch>
            <a:fillRect/>
          </a:stretch>
        </p:blipFill>
        <p:spPr>
          <a:xfrm rot="21600000">
            <a:off x="1981751" y="4227934"/>
            <a:ext cx="1183248" cy="101601"/>
          </a:xfrm>
          <a:prstGeom prst="rect">
            <a:avLst/>
          </a:prstGeom>
          <a:effectLst>
            <a:outerShdw blurRad="38100" dist="20000" dir="5400000" rotWithShape="0">
              <a:srgbClr val="000000">
                <a:alpha val="38000"/>
              </a:srgbClr>
            </a:outerShdw>
          </a:effectLst>
        </p:spPr>
      </p:pic>
      <p:pic>
        <p:nvPicPr>
          <p:cNvPr id="256" name="Picture 255"/>
          <p:cNvPicPr/>
          <p:nvPr/>
        </p:nvPicPr>
        <p:blipFill>
          <a:blip r:embed="rId9">
            <a:extLst/>
          </a:blip>
          <a:stretch>
            <a:fillRect/>
          </a:stretch>
        </p:blipFill>
        <p:spPr>
          <a:xfrm rot="21600000">
            <a:off x="6758432" y="4278734"/>
            <a:ext cx="1467763" cy="101601"/>
          </a:xfrm>
          <a:prstGeom prst="rect">
            <a:avLst/>
          </a:prstGeom>
          <a:effectLst>
            <a:outerShdw blurRad="38100" dist="20000" dir="5400000" rotWithShape="0">
              <a:srgbClr val="000000">
                <a:alpha val="38000"/>
              </a:srgbClr>
            </a:outerShdw>
          </a:effectLst>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250"/>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2" nodeType="afterEffect">
                                  <p:stCondLst>
                                    <p:cond delay="0"/>
                                  </p:stCondLst>
                                  <p:iterate>
                                    <p:tmAbs val="0"/>
                                  </p:iterate>
                                  <p:childTnLst>
                                    <p:set>
                                      <p:cBhvr>
                                        <p:cTn id="9" fill="hold"/>
                                        <p:tgtEl>
                                          <p:spTgt spid="251"/>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3" nodeType="clickEffect">
                                  <p:stCondLst>
                                    <p:cond delay="0"/>
                                  </p:stCondLst>
                                  <p:iterate>
                                    <p:tmAbs val="0"/>
                                  </p:iterate>
                                  <p:childTnLst>
                                    <p:set>
                                      <p:cBhvr>
                                        <p:cTn id="13" fill="hold"/>
                                        <p:tgtEl>
                                          <p:spTgt spid="245"/>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4" nodeType="afterEffect">
                                  <p:stCondLst>
                                    <p:cond delay="0"/>
                                  </p:stCondLst>
                                  <p:iterate>
                                    <p:tmAbs val="0"/>
                                  </p:iterate>
                                  <p:childTnLst>
                                    <p:set>
                                      <p:cBhvr>
                                        <p:cTn id="16" fill="hold"/>
                                        <p:tgtEl>
                                          <p:spTgt spid="24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5" nodeType="clickEffect">
                                  <p:stCondLst>
                                    <p:cond delay="0"/>
                                  </p:stCondLst>
                                  <p:iterate>
                                    <p:tmAbs val="0"/>
                                  </p:iterate>
                                  <p:childTnLst>
                                    <p:set>
                                      <p:cBhvr>
                                        <p:cTn id="20" fill="hold"/>
                                        <p:tgtEl>
                                          <p:spTgt spid="246"/>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6" nodeType="afterEffect">
                                  <p:stCondLst>
                                    <p:cond delay="0"/>
                                  </p:stCondLst>
                                  <p:iterate>
                                    <p:tmAbs val="0"/>
                                  </p:iterate>
                                  <p:childTnLst>
                                    <p:set>
                                      <p:cBhvr>
                                        <p:cTn id="23" fill="hold"/>
                                        <p:tgtEl>
                                          <p:spTgt spid="24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7" nodeType="clickEffect">
                                  <p:stCondLst>
                                    <p:cond delay="0"/>
                                  </p:stCondLst>
                                  <p:iterate>
                                    <p:tmAbs val="0"/>
                                  </p:iterate>
                                  <p:childTnLst>
                                    <p:set>
                                      <p:cBhvr>
                                        <p:cTn id="27" fill="hold"/>
                                        <p:tgtEl>
                                          <p:spTgt spid="252"/>
                                        </p:tgtEl>
                                        <p:attrNameLst>
                                          <p:attrName>style.visibility</p:attrName>
                                        </p:attrNameLst>
                                      </p:cBhvr>
                                      <p:to>
                                        <p:strVal val="visible"/>
                                      </p:to>
                                    </p:set>
                                  </p:childTnLst>
                                </p:cTn>
                              </p:par>
                            </p:childTnLst>
                          </p:cTn>
                        </p:par>
                        <p:par>
                          <p:cTn id="28" fill="hold">
                            <p:stCondLst>
                              <p:cond delay="0"/>
                            </p:stCondLst>
                            <p:childTnLst>
                              <p:par>
                                <p:cTn id="29" presetID="1" presetClass="entr" presetSubtype="0" fill="hold" grpId="8" nodeType="afterEffect">
                                  <p:stCondLst>
                                    <p:cond delay="0"/>
                                  </p:stCondLst>
                                  <p:iterate>
                                    <p:tmAbs val="0"/>
                                  </p:iterate>
                                  <p:childTnLst>
                                    <p:set>
                                      <p:cBhvr>
                                        <p:cTn id="30" fill="hold"/>
                                        <p:tgtEl>
                                          <p:spTgt spid="253"/>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grpId="9" nodeType="afterEffect">
                                  <p:stCondLst>
                                    <p:cond delay="0"/>
                                  </p:stCondLst>
                                  <p:iterate>
                                    <p:tmAbs val="0"/>
                                  </p:iterate>
                                  <p:childTnLst>
                                    <p:set>
                                      <p:cBhvr>
                                        <p:cTn id="33" fill="hold"/>
                                        <p:tgtEl>
                                          <p:spTgt spid="254"/>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10" nodeType="clickEffect">
                                  <p:stCondLst>
                                    <p:cond delay="0"/>
                                  </p:stCondLst>
                                  <p:iterate>
                                    <p:tmAbs val="0"/>
                                  </p:iterate>
                                  <p:childTnLst>
                                    <p:set>
                                      <p:cBhvr>
                                        <p:cTn id="37" fill="hold"/>
                                        <p:tgtEl>
                                          <p:spTgt spid="248"/>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11" nodeType="clickEffect">
                                  <p:stCondLst>
                                    <p:cond delay="0"/>
                                  </p:stCondLst>
                                  <p:iterate>
                                    <p:tmAbs val="0"/>
                                  </p:iterate>
                                  <p:childTnLst>
                                    <p:set>
                                      <p:cBhvr>
                                        <p:cTn id="41" fill="hold"/>
                                        <p:tgtEl>
                                          <p:spTgt spid="249"/>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12" nodeType="clickEffect">
                                  <p:stCondLst>
                                    <p:cond delay="0"/>
                                  </p:stCondLst>
                                  <p:iterate>
                                    <p:tmAbs val="0"/>
                                  </p:iterate>
                                  <p:childTnLst>
                                    <p:set>
                                      <p:cBhvr>
                                        <p:cTn id="45" fill="hold"/>
                                        <p:tgtEl>
                                          <p:spTgt spid="255"/>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13" nodeType="clickEffect">
                                  <p:stCondLst>
                                    <p:cond delay="0"/>
                                  </p:stCondLst>
                                  <p:iterate>
                                    <p:tmAbs val="0"/>
                                  </p:iterate>
                                  <p:childTnLst>
                                    <p:set>
                                      <p:cBhvr>
                                        <p:cTn id="49" fill="hold"/>
                                        <p:tgtEl>
                                          <p:spTgt spid="2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 grpId="4" animBg="1" advAuto="0"/>
      <p:bldP spid="245" grpId="3" animBg="1" advAuto="0"/>
      <p:bldP spid="246" grpId="5" animBg="1" advAuto="0"/>
      <p:bldP spid="247" grpId="6" animBg="1" advAuto="0"/>
      <p:bldP spid="248" grpId="10" animBg="1" advAuto="0"/>
      <p:bldP spid="249" grpId="11" animBg="1" advAuto="0"/>
      <p:bldP spid="250" grpId="1" animBg="1" advAuto="0"/>
      <p:bldP spid="251" grpId="2" animBg="1" advAuto="0"/>
      <p:bldP spid="252" grpId="7" animBg="1" advAuto="0"/>
      <p:bldP spid="253" grpId="8" animBg="1" advAuto="0"/>
      <p:bldP spid="254" grpId="9" animBg="1" advAuto="0"/>
      <p:bldP spid="255" grpId="12" animBg="1" advAuto="0"/>
      <p:bldP spid="256" grpId="13" animBg="1" advAuto="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Shape 260"/>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pPr>
            <a:fld id="{86CB4B4D-7CA3-9044-876B-883B54F8677D}" type="slidenum">
              <a:rPr sz="1200"/>
              <a:t>12</a:t>
            </a:fld>
            <a:endParaRPr sz="1200"/>
          </a:p>
        </p:txBody>
      </p:sp>
      <p:graphicFrame>
        <p:nvGraphicFramePr>
          <p:cNvPr id="261" name="Table 261"/>
          <p:cNvGraphicFramePr/>
          <p:nvPr>
            <p:extLst>
              <p:ext uri="{D42A27DB-BD31-4B8C-83A1-F6EECF244321}">
                <p14:modId xmlns:p14="http://schemas.microsoft.com/office/powerpoint/2010/main" val="156626784"/>
              </p:ext>
            </p:extLst>
          </p:nvPr>
        </p:nvGraphicFramePr>
        <p:xfrm>
          <a:off x="611560" y="1923678"/>
          <a:ext cx="7937482" cy="2499360"/>
        </p:xfrm>
        <a:graphic>
          <a:graphicData uri="http://schemas.openxmlformats.org/drawingml/2006/table">
            <a:tbl>
              <a:tblPr firstRow="1" bandRow="1">
                <a:tableStyleId>{4C3C2611-4C71-4FC5-86AE-919BDF0F9419}</a:tableStyleId>
              </a:tblPr>
              <a:tblGrid>
                <a:gridCol w="1219404"/>
                <a:gridCol w="1208956"/>
                <a:gridCol w="1141793"/>
                <a:gridCol w="1141791"/>
                <a:gridCol w="1265668"/>
                <a:gridCol w="889391"/>
                <a:gridCol w="1070479"/>
              </a:tblGrid>
              <a:tr h="285255">
                <a:tc>
                  <a:txBody>
                    <a:bodyPr/>
                    <a:lstStyle/>
                    <a:p>
                      <a:pPr lvl="0" algn="ctr">
                        <a:defRPr sz="1800" b="0" i="0">
                          <a:solidFill>
                            <a:srgbClr val="000000"/>
                          </a:solidFill>
                        </a:defRPr>
                      </a:pPr>
                      <a:r>
                        <a:rPr sz="1600" b="1" dirty="0">
                          <a:solidFill>
                            <a:srgbClr val="FFFFFF"/>
                          </a:solidFill>
                        </a:rPr>
                        <a:t>Pruning</a:t>
                      </a:r>
                    </a:p>
                  </a:txBody>
                  <a:tcPr marL="45720" marR="45720" horzOverflow="overflow"/>
                </a:tc>
                <a:tc>
                  <a:txBody>
                    <a:bodyPr/>
                    <a:lstStyle/>
                    <a:p>
                      <a:pPr lvl="0" algn="ctr">
                        <a:defRPr sz="1800" b="0" i="0">
                          <a:solidFill>
                            <a:srgbClr val="000000"/>
                          </a:solidFill>
                        </a:defRPr>
                      </a:pPr>
                      <a:r>
                        <a:rPr sz="1200" b="1" dirty="0">
                          <a:solidFill>
                            <a:srgbClr val="FFFFFF"/>
                          </a:solidFill>
                        </a:rPr>
                        <a:t>Six-regions</a:t>
                      </a:r>
                    </a:p>
                  </a:txBody>
                  <a:tcPr marL="45720" marR="45720" horzOverflow="overflow"/>
                </a:tc>
                <a:tc>
                  <a:txBody>
                    <a:bodyPr/>
                    <a:lstStyle/>
                    <a:p>
                      <a:pPr lvl="0" algn="ctr">
                        <a:defRPr sz="1800" b="0" i="0">
                          <a:solidFill>
                            <a:srgbClr val="000000"/>
                          </a:solidFill>
                        </a:defRPr>
                      </a:pPr>
                      <a:r>
                        <a:rPr sz="1200" b="1">
                          <a:solidFill>
                            <a:srgbClr val="FFFFFF"/>
                          </a:solidFill>
                        </a:rPr>
                        <a:t>TPL</a:t>
                      </a:r>
                    </a:p>
                  </a:txBody>
                  <a:tcPr marL="45720" marR="45720" horzOverflow="overflow"/>
                </a:tc>
                <a:tc>
                  <a:txBody>
                    <a:bodyPr/>
                    <a:lstStyle/>
                    <a:p>
                      <a:pPr lvl="0" algn="ctr">
                        <a:defRPr sz="1800" b="0" i="0">
                          <a:solidFill>
                            <a:srgbClr val="000000"/>
                          </a:solidFill>
                        </a:defRPr>
                      </a:pPr>
                      <a:r>
                        <a:rPr sz="1200" b="1">
                          <a:solidFill>
                            <a:srgbClr val="FFFFFF"/>
                          </a:solidFill>
                        </a:rPr>
                        <a:t>TPL++</a:t>
                      </a:r>
                    </a:p>
                  </a:txBody>
                  <a:tcPr marL="45720" marR="45720" horzOverflow="overflow"/>
                </a:tc>
                <a:tc>
                  <a:txBody>
                    <a:bodyPr/>
                    <a:lstStyle/>
                    <a:p>
                      <a:pPr lvl="0" algn="ctr">
                        <a:defRPr sz="1800" b="0" i="0">
                          <a:solidFill>
                            <a:srgbClr val="000000"/>
                          </a:solidFill>
                        </a:defRPr>
                      </a:pPr>
                      <a:r>
                        <a:rPr sz="1200" b="1">
                          <a:solidFill>
                            <a:srgbClr val="FFFFFF"/>
                          </a:solidFill>
                        </a:rPr>
                        <a:t>FINCH</a:t>
                      </a:r>
                    </a:p>
                  </a:txBody>
                  <a:tcPr marL="45720" marR="45720" horzOverflow="overflow"/>
                </a:tc>
                <a:tc>
                  <a:txBody>
                    <a:bodyPr/>
                    <a:lstStyle/>
                    <a:p>
                      <a:pPr lvl="0" algn="ctr">
                        <a:defRPr sz="1800" b="0" i="0">
                          <a:solidFill>
                            <a:srgbClr val="000000"/>
                          </a:solidFill>
                        </a:defRPr>
                      </a:pPr>
                      <a:r>
                        <a:rPr sz="1200" b="1">
                          <a:solidFill>
                            <a:srgbClr val="FFFFFF"/>
                          </a:solidFill>
                        </a:rPr>
                        <a:t>InfZone</a:t>
                      </a:r>
                    </a:p>
                  </a:txBody>
                  <a:tcPr marL="45720" marR="45720" horzOverflow="overflow"/>
                </a:tc>
                <a:tc>
                  <a:txBody>
                    <a:bodyPr/>
                    <a:lstStyle/>
                    <a:p>
                      <a:pPr lvl="0" algn="ctr">
                        <a:defRPr sz="1800" b="0" i="0">
                          <a:solidFill>
                            <a:srgbClr val="000000"/>
                          </a:solidFill>
                        </a:defRPr>
                      </a:pPr>
                      <a:r>
                        <a:rPr sz="1200" b="1">
                          <a:solidFill>
                            <a:srgbClr val="FFFFFF"/>
                          </a:solidFill>
                        </a:rPr>
                        <a:t>SLICE</a:t>
                      </a:r>
                    </a:p>
                  </a:txBody>
                  <a:tcPr marL="45720" marR="45720" horzOverflow="overflow"/>
                </a:tc>
              </a:tr>
              <a:tr h="261484">
                <a:tc>
                  <a:txBody>
                    <a:bodyPr/>
                    <a:lstStyle/>
                    <a:p>
                      <a:pPr lvl="0" algn="ctr">
                        <a:defRPr sz="1800" b="0" i="0"/>
                      </a:pPr>
                      <a:r>
                        <a:rPr sz="1400" b="1" i="1"/>
                        <a:t>node</a:t>
                      </a:r>
                    </a:p>
                  </a:txBody>
                  <a:tcPr marL="45720" marR="45720" horzOverflow="overflow"/>
                </a:tc>
                <a:tc>
                  <a:txBody>
                    <a:bodyPr/>
                    <a:lstStyle/>
                    <a:p>
                      <a:pPr lvl="0" algn="ctr">
                        <a:defRPr sz="1800" b="0" i="0"/>
                      </a:pPr>
                      <a:r>
                        <a:rPr sz="1400" b="1" i="1" dirty="0"/>
                        <a:t>O(1)</a:t>
                      </a:r>
                    </a:p>
                  </a:txBody>
                  <a:tcPr marL="45720" marR="45720" horzOverflow="overflow"/>
                </a:tc>
                <a:tc>
                  <a:txBody>
                    <a:bodyPr/>
                    <a:lstStyle/>
                    <a:p>
                      <a:pPr lvl="0" algn="ctr">
                        <a:defRPr sz="1800" b="0" i="0"/>
                      </a:pPr>
                      <a:r>
                        <a:rPr sz="1400" b="1" i="1"/>
                        <a:t>O(km)</a:t>
                      </a:r>
                    </a:p>
                  </a:txBody>
                  <a:tcPr marL="45720" marR="45720" horzOverflow="overflow"/>
                </a:tc>
                <a:tc>
                  <a:txBody>
                    <a:bodyPr/>
                    <a:lstStyle/>
                    <a:p>
                      <a:pPr lvl="0" algn="ctr">
                        <a:defRPr sz="1800" b="0" i="0"/>
                      </a:pPr>
                      <a:r>
                        <a:rPr sz="1400" b="1" i="1"/>
                        <a:t>O(m)</a:t>
                      </a:r>
                    </a:p>
                  </a:txBody>
                  <a:tcPr marL="45720" marR="45720" horzOverflow="overflow"/>
                </a:tc>
                <a:tc>
                  <a:txBody>
                    <a:bodyPr/>
                    <a:lstStyle/>
                    <a:p>
                      <a:pPr lvl="0" algn="ctr">
                        <a:defRPr sz="1800" b="0" i="0"/>
                      </a:pPr>
                      <a:r>
                        <a:rPr sz="1400" b="1" i="1"/>
                        <a:t>O(m)</a:t>
                      </a:r>
                    </a:p>
                  </a:txBody>
                  <a:tcPr marL="45720" marR="45720" horzOverflow="overflow"/>
                </a:tc>
                <a:tc>
                  <a:txBody>
                    <a:bodyPr/>
                    <a:lstStyle/>
                    <a:p>
                      <a:pPr lvl="0" algn="ctr">
                        <a:defRPr sz="1800" b="0" i="0"/>
                      </a:pPr>
                      <a:r>
                        <a:rPr sz="1400" b="1" i="1"/>
                        <a:t>O(m)</a:t>
                      </a:r>
                    </a:p>
                  </a:txBody>
                  <a:tcPr marL="45720" marR="45720" horzOverflow="overflow"/>
                </a:tc>
                <a:tc>
                  <a:txBody>
                    <a:bodyPr/>
                    <a:lstStyle/>
                    <a:p>
                      <a:pPr lvl="0" algn="ctr">
                        <a:defRPr sz="1800" b="0" i="0"/>
                      </a:pPr>
                      <a:r>
                        <a:rPr sz="1400" b="1" i="1"/>
                        <a:t>O(t)</a:t>
                      </a:r>
                    </a:p>
                  </a:txBody>
                  <a:tcPr marL="45720" marR="45720" horzOverflow="overflow"/>
                </a:tc>
              </a:tr>
              <a:tr h="261484">
                <a:tc>
                  <a:txBody>
                    <a:bodyPr/>
                    <a:lstStyle/>
                    <a:p>
                      <a:pPr lvl="0" algn="ctr">
                        <a:defRPr sz="1800" b="0" i="0"/>
                      </a:pPr>
                      <a:r>
                        <a:rPr sz="1400" b="1" i="1"/>
                        <a:t>point</a:t>
                      </a:r>
                    </a:p>
                  </a:txBody>
                  <a:tcPr marL="45720" marR="45720" horzOverflow="overflow"/>
                </a:tc>
                <a:tc>
                  <a:txBody>
                    <a:bodyPr/>
                    <a:lstStyle/>
                    <a:p>
                      <a:pPr lvl="0" algn="ctr">
                        <a:defRPr sz="1800" b="0" i="0"/>
                      </a:pPr>
                      <a:r>
                        <a:rPr sz="1400" b="1" i="1" dirty="0"/>
                        <a:t>O(1)</a:t>
                      </a:r>
                    </a:p>
                  </a:txBody>
                  <a:tcPr marL="45720" marR="45720" horzOverflow="overflow"/>
                </a:tc>
                <a:tc>
                  <a:txBody>
                    <a:bodyPr/>
                    <a:lstStyle/>
                    <a:p>
                      <a:pPr lvl="0" algn="ctr">
                        <a:defRPr sz="1800" b="0" i="0"/>
                      </a:pPr>
                      <a:r>
                        <a:rPr sz="1400" b="1" i="1"/>
                        <a:t>O(km)</a:t>
                      </a:r>
                    </a:p>
                  </a:txBody>
                  <a:tcPr marL="45720" marR="45720" horzOverflow="overflow"/>
                </a:tc>
                <a:tc>
                  <a:txBody>
                    <a:bodyPr/>
                    <a:lstStyle/>
                    <a:p>
                      <a:pPr lvl="0" algn="ctr">
                        <a:defRPr sz="1800" b="0" i="0"/>
                      </a:pPr>
                      <a:r>
                        <a:rPr sz="1400" b="1" i="1"/>
                        <a:t>O(m)</a:t>
                      </a:r>
                    </a:p>
                  </a:txBody>
                  <a:tcPr marL="45720" marR="45720" horzOverflow="overflow"/>
                </a:tc>
                <a:tc>
                  <a:txBody>
                    <a:bodyPr/>
                    <a:lstStyle/>
                    <a:p>
                      <a:pPr lvl="0" algn="ctr">
                        <a:defRPr sz="1800" b="0" i="0"/>
                      </a:pPr>
                      <a:r>
                        <a:rPr sz="1400" b="1" i="1"/>
                        <a:t>O(logm)</a:t>
                      </a:r>
                    </a:p>
                  </a:txBody>
                  <a:tcPr marL="45720" marR="45720" horzOverflow="overflow"/>
                </a:tc>
                <a:tc>
                  <a:txBody>
                    <a:bodyPr/>
                    <a:lstStyle/>
                    <a:p>
                      <a:pPr lvl="0" algn="ctr">
                        <a:defRPr sz="1800" b="0" i="0"/>
                      </a:pPr>
                      <a:r>
                        <a:rPr sz="1400" b="1" i="1"/>
                        <a:t>O(m)</a:t>
                      </a:r>
                    </a:p>
                  </a:txBody>
                  <a:tcPr marL="45720" marR="45720" horzOverflow="overflow"/>
                </a:tc>
                <a:tc>
                  <a:txBody>
                    <a:bodyPr/>
                    <a:lstStyle/>
                    <a:p>
                      <a:pPr lvl="0" algn="ctr">
                        <a:defRPr sz="1800" b="0" i="0"/>
                      </a:pPr>
                      <a:r>
                        <a:rPr sz="1400" b="1" i="1"/>
                        <a:t>O(1)</a:t>
                      </a:r>
                    </a:p>
                  </a:txBody>
                  <a:tcPr marL="45720" marR="45720" horzOverflow="overflow"/>
                </a:tc>
              </a:tr>
              <a:tr h="261484">
                <a:tc>
                  <a:txBody>
                    <a:bodyPr/>
                    <a:lstStyle/>
                    <a:p>
                      <a:pPr lvl="0" algn="ctr">
                        <a:defRPr sz="1800" b="0" i="0"/>
                      </a:pPr>
                      <a:r>
                        <a:rPr sz="1400" b="1" i="1"/>
                        <a:t>Add</a:t>
                      </a:r>
                    </a:p>
                  </a:txBody>
                  <a:tcPr marL="45720" marR="45720" horzOverflow="overflow"/>
                </a:tc>
                <a:tc>
                  <a:txBody>
                    <a:bodyPr/>
                    <a:lstStyle/>
                    <a:p>
                      <a:pPr lvl="0" algn="ctr">
                        <a:defRPr sz="1800" b="0" i="0"/>
                      </a:pPr>
                      <a:r>
                        <a:rPr sz="1400" b="1" i="1"/>
                        <a:t>O(log k)</a:t>
                      </a:r>
                    </a:p>
                  </a:txBody>
                  <a:tcPr marL="45720" marR="45720" horzOverflow="overflow"/>
                </a:tc>
                <a:tc>
                  <a:txBody>
                    <a:bodyPr/>
                    <a:lstStyle/>
                    <a:p>
                      <a:pPr lvl="0" algn="ctr">
                        <a:defRPr sz="1800" b="0" i="0"/>
                      </a:pPr>
                      <a:r>
                        <a:rPr sz="1400" b="1" i="1" dirty="0"/>
                        <a:t>O(</a:t>
                      </a:r>
                      <a:r>
                        <a:rPr sz="1400" b="1" i="1" dirty="0" err="1"/>
                        <a:t>logm</a:t>
                      </a:r>
                      <a:r>
                        <a:rPr sz="1400" b="1" i="1" dirty="0"/>
                        <a:t>)</a:t>
                      </a:r>
                    </a:p>
                  </a:txBody>
                  <a:tcPr marL="45720" marR="45720" horzOverflow="overflow"/>
                </a:tc>
                <a:tc>
                  <a:txBody>
                    <a:bodyPr/>
                    <a:lstStyle/>
                    <a:p>
                      <a:pPr lvl="0" algn="ctr">
                        <a:defRPr sz="1800" b="0" i="0"/>
                      </a:pPr>
                      <a:r>
                        <a:rPr sz="1400" b="1" i="1"/>
                        <a:t>O(logm)</a:t>
                      </a:r>
                    </a:p>
                  </a:txBody>
                  <a:tcPr marL="45720" marR="45720" horzOverflow="overflow"/>
                </a:tc>
                <a:tc>
                  <a:txBody>
                    <a:bodyPr/>
                    <a:lstStyle/>
                    <a:p>
                      <a:pPr lvl="0" algn="ctr">
                        <a:defRPr sz="1800" b="0" i="0"/>
                      </a:pPr>
                      <a:r>
                        <a:rPr sz="1400" b="1" i="1"/>
                        <a:t>O(m</a:t>
                      </a:r>
                      <a:r>
                        <a:rPr sz="1400" b="1" i="1" baseline="30000"/>
                        <a:t>2</a:t>
                      </a:r>
                      <a:r>
                        <a:rPr sz="1400" b="1" i="1"/>
                        <a:t>)</a:t>
                      </a:r>
                    </a:p>
                  </a:txBody>
                  <a:tcPr marL="45720" marR="45720" horzOverflow="overflow"/>
                </a:tc>
                <a:tc>
                  <a:txBody>
                    <a:bodyPr/>
                    <a:lstStyle/>
                    <a:p>
                      <a:pPr lvl="0" algn="ctr">
                        <a:defRPr sz="1800" b="0" i="0"/>
                      </a:pPr>
                      <a:r>
                        <a:rPr sz="1400" b="1" i="1"/>
                        <a:t>O(m</a:t>
                      </a:r>
                      <a:r>
                        <a:rPr sz="1400" b="1" i="1" baseline="30000"/>
                        <a:t>2</a:t>
                      </a:r>
                      <a:r>
                        <a:rPr sz="1400" b="1" i="1"/>
                        <a:t>)</a:t>
                      </a:r>
                    </a:p>
                  </a:txBody>
                  <a:tcPr marL="45720" marR="45720" horzOverflow="overflow"/>
                </a:tc>
                <a:tc>
                  <a:txBody>
                    <a:bodyPr/>
                    <a:lstStyle/>
                    <a:p>
                      <a:pPr lvl="0" algn="ctr">
                        <a:defRPr sz="1800" b="0" i="0"/>
                      </a:pPr>
                      <a:r>
                        <a:rPr sz="1400" b="1" i="1"/>
                        <a:t>O(tlogm)</a:t>
                      </a:r>
                    </a:p>
                  </a:txBody>
                  <a:tcPr marL="45720" marR="45720" horzOverflow="overflow"/>
                </a:tc>
              </a:tr>
              <a:tr h="285255">
                <a:tc>
                  <a:txBody>
                    <a:bodyPr/>
                    <a:lstStyle/>
                    <a:p>
                      <a:pPr lvl="0" algn="ctr">
                        <a:defRPr sz="1800" b="0" i="0"/>
                      </a:pPr>
                      <a:r>
                        <a:rPr sz="1400" b="1" i="1"/>
                        <a:t>Verification</a:t>
                      </a:r>
                    </a:p>
                  </a:txBody>
                  <a:tcPr marL="45720" marR="45720" horzOverflow="overflow"/>
                </a:tc>
                <a:tc>
                  <a:txBody>
                    <a:bodyPr/>
                    <a:lstStyle/>
                    <a:p>
                      <a:pPr lvl="0" algn="ctr">
                        <a:defRPr sz="1800" b="0" i="0"/>
                      </a:pPr>
                      <a:endParaRPr sz="1600"/>
                    </a:p>
                  </a:txBody>
                  <a:tcPr marL="45720" marR="45720" horzOverflow="overflow"/>
                </a:tc>
                <a:tc>
                  <a:txBody>
                    <a:bodyPr/>
                    <a:lstStyle/>
                    <a:p>
                      <a:pPr lvl="0" algn="ctr">
                        <a:defRPr sz="1800" b="0" i="0"/>
                      </a:pPr>
                      <a:endParaRPr sz="1600" dirty="0"/>
                    </a:p>
                  </a:txBody>
                  <a:tcPr marL="45720" marR="45720" horzOverflow="overflow"/>
                </a:tc>
                <a:tc>
                  <a:txBody>
                    <a:bodyPr/>
                    <a:lstStyle/>
                    <a:p>
                      <a:pPr lvl="0" algn="ctr">
                        <a:defRPr sz="1800" b="0" i="0"/>
                      </a:pPr>
                      <a:endParaRPr sz="1600"/>
                    </a:p>
                  </a:txBody>
                  <a:tcPr marL="45720" marR="45720" horzOverflow="overflow"/>
                </a:tc>
                <a:tc>
                  <a:txBody>
                    <a:bodyPr/>
                    <a:lstStyle/>
                    <a:p>
                      <a:pPr lvl="0" algn="ctr">
                        <a:defRPr sz="1800" b="0" i="0"/>
                      </a:pPr>
                      <a:endParaRPr sz="1600"/>
                    </a:p>
                  </a:txBody>
                  <a:tcPr marL="45720" marR="45720" horzOverflow="overflow"/>
                </a:tc>
                <a:tc>
                  <a:txBody>
                    <a:bodyPr/>
                    <a:lstStyle/>
                    <a:p>
                      <a:pPr lvl="0" algn="ctr">
                        <a:defRPr sz="1800" b="0" i="0"/>
                      </a:pPr>
                      <a:endParaRPr sz="1600"/>
                    </a:p>
                  </a:txBody>
                  <a:tcPr marL="45720" marR="45720" horzOverflow="overflow"/>
                </a:tc>
                <a:tc>
                  <a:txBody>
                    <a:bodyPr/>
                    <a:lstStyle/>
                    <a:p>
                      <a:pPr lvl="0" algn="ctr">
                        <a:defRPr sz="1800" b="0" i="0"/>
                      </a:pPr>
                      <a:endParaRPr sz="1600"/>
                    </a:p>
                  </a:txBody>
                  <a:tcPr marL="45720" marR="45720" horzOverflow="overflow"/>
                </a:tc>
              </a:tr>
              <a:tr h="261484">
                <a:tc>
                  <a:txBody>
                    <a:bodyPr/>
                    <a:lstStyle/>
                    <a:p>
                      <a:pPr lvl="0" algn="ctr">
                        <a:defRPr sz="1800" b="0" i="0"/>
                      </a:pPr>
                      <a:r>
                        <a:rPr sz="1400" b="1" i="1"/>
                        <a:t>node</a:t>
                      </a:r>
                    </a:p>
                  </a:txBody>
                  <a:tcPr marL="45720" marR="45720" horzOverflow="overflow"/>
                </a:tc>
                <a:tc>
                  <a:txBody>
                    <a:bodyPr/>
                    <a:lstStyle/>
                    <a:p>
                      <a:pPr lvl="0" algn="ctr">
                        <a:defRPr sz="1800" b="0" i="0"/>
                      </a:pPr>
                      <a:r>
                        <a:rPr sz="1400" b="1" i="1"/>
                        <a:t>O(1)</a:t>
                      </a:r>
                    </a:p>
                  </a:txBody>
                  <a:tcPr marL="45720" marR="45720" horzOverflow="overflow"/>
                </a:tc>
                <a:tc>
                  <a:txBody>
                    <a:bodyPr/>
                    <a:lstStyle/>
                    <a:p>
                      <a:pPr lvl="0" algn="ctr">
                        <a:defRPr sz="1800" b="0" i="0"/>
                      </a:pPr>
                      <a:r>
                        <a:rPr sz="1400" b="1" i="1" dirty="0"/>
                        <a:t>O(km)</a:t>
                      </a:r>
                    </a:p>
                  </a:txBody>
                  <a:tcPr marL="45720" marR="45720" horzOverflow="overflow"/>
                </a:tc>
                <a:tc>
                  <a:txBody>
                    <a:bodyPr/>
                    <a:lstStyle/>
                    <a:p>
                      <a:pPr lvl="0" algn="ctr">
                        <a:defRPr sz="1800" b="0" i="0"/>
                      </a:pPr>
                      <a:r>
                        <a:rPr sz="1400" b="1" i="1" dirty="0"/>
                        <a:t>O(m)</a:t>
                      </a:r>
                    </a:p>
                  </a:txBody>
                  <a:tcPr marL="45720" marR="45720" horzOverflow="overflow"/>
                </a:tc>
                <a:tc>
                  <a:txBody>
                    <a:bodyPr/>
                    <a:lstStyle/>
                    <a:p>
                      <a:pPr lvl="0" algn="ctr">
                        <a:defRPr sz="1800" b="0" i="0"/>
                      </a:pPr>
                      <a:r>
                        <a:rPr sz="1400" b="1" i="1"/>
                        <a:t>O(m)</a:t>
                      </a:r>
                    </a:p>
                  </a:txBody>
                  <a:tcPr marL="45720" marR="45720" horzOverflow="overflow"/>
                </a:tc>
                <a:tc>
                  <a:txBody>
                    <a:bodyPr/>
                    <a:lstStyle/>
                    <a:p>
                      <a:pPr lvl="0" algn="ctr">
                        <a:defRPr sz="1800" b="0" i="0"/>
                      </a:pPr>
                      <a:r>
                        <a:rPr sz="1400" b="1" i="1"/>
                        <a:t>O(m)</a:t>
                      </a:r>
                    </a:p>
                  </a:txBody>
                  <a:tcPr marL="45720" marR="45720" horzOverflow="overflow"/>
                </a:tc>
                <a:tc>
                  <a:txBody>
                    <a:bodyPr/>
                    <a:lstStyle/>
                    <a:p>
                      <a:pPr lvl="0" algn="ctr">
                        <a:defRPr sz="1800" b="0" i="0"/>
                      </a:pPr>
                      <a:r>
                        <a:rPr sz="1400" b="1" i="1"/>
                        <a:t>O(t)</a:t>
                      </a:r>
                    </a:p>
                  </a:txBody>
                  <a:tcPr marL="45720" marR="45720" horzOverflow="overflow"/>
                </a:tc>
              </a:tr>
              <a:tr h="261484">
                <a:tc>
                  <a:txBody>
                    <a:bodyPr/>
                    <a:lstStyle/>
                    <a:p>
                      <a:pPr lvl="0" algn="ctr">
                        <a:defRPr sz="1800" b="0" i="0"/>
                      </a:pPr>
                      <a:r>
                        <a:rPr sz="1400" b="1" i="1"/>
                        <a:t>point</a:t>
                      </a:r>
                    </a:p>
                  </a:txBody>
                  <a:tcPr marL="45720" marR="45720" horzOverflow="overflow"/>
                </a:tc>
                <a:tc>
                  <a:txBody>
                    <a:bodyPr/>
                    <a:lstStyle/>
                    <a:p>
                      <a:pPr lvl="0" algn="ctr">
                        <a:defRPr sz="1800" b="0" i="0"/>
                      </a:pPr>
                      <a:r>
                        <a:rPr sz="1400" b="1" i="1"/>
                        <a:t>O(1)</a:t>
                      </a:r>
                    </a:p>
                  </a:txBody>
                  <a:tcPr marL="45720" marR="45720" horzOverflow="overflow"/>
                </a:tc>
                <a:tc>
                  <a:txBody>
                    <a:bodyPr/>
                    <a:lstStyle/>
                    <a:p>
                      <a:pPr lvl="0" algn="ctr">
                        <a:defRPr sz="1800" b="0" i="0"/>
                      </a:pPr>
                      <a:r>
                        <a:rPr sz="1400" b="1" i="1"/>
                        <a:t>O(km)</a:t>
                      </a:r>
                    </a:p>
                  </a:txBody>
                  <a:tcPr marL="45720" marR="45720" horzOverflow="overflow"/>
                </a:tc>
                <a:tc>
                  <a:txBody>
                    <a:bodyPr/>
                    <a:lstStyle/>
                    <a:p>
                      <a:pPr lvl="0" algn="ctr">
                        <a:defRPr sz="1800" b="0" i="0"/>
                      </a:pPr>
                      <a:r>
                        <a:rPr sz="1400" b="1" i="1" dirty="0"/>
                        <a:t>O(m)</a:t>
                      </a:r>
                    </a:p>
                  </a:txBody>
                  <a:tcPr marL="45720" marR="45720" horzOverflow="overflow"/>
                </a:tc>
                <a:tc>
                  <a:txBody>
                    <a:bodyPr/>
                    <a:lstStyle/>
                    <a:p>
                      <a:pPr lvl="0" algn="ctr">
                        <a:defRPr sz="1800" b="0" i="0"/>
                      </a:pPr>
                      <a:r>
                        <a:rPr sz="1400" b="1" i="1" dirty="0"/>
                        <a:t>O(</a:t>
                      </a:r>
                      <a:r>
                        <a:rPr sz="1400" b="1" i="1" dirty="0" err="1"/>
                        <a:t>logm</a:t>
                      </a:r>
                      <a:r>
                        <a:rPr sz="1400" b="1" i="1" dirty="0"/>
                        <a:t>)</a:t>
                      </a:r>
                    </a:p>
                  </a:txBody>
                  <a:tcPr marL="45720" marR="45720" horzOverflow="overflow"/>
                </a:tc>
                <a:tc>
                  <a:txBody>
                    <a:bodyPr/>
                    <a:lstStyle/>
                    <a:p>
                      <a:pPr lvl="0" algn="ctr">
                        <a:defRPr sz="1800" b="0" i="0"/>
                      </a:pPr>
                      <a:r>
                        <a:rPr sz="1400" b="1" i="1" dirty="0"/>
                        <a:t>O(</a:t>
                      </a:r>
                      <a:r>
                        <a:rPr sz="1400" b="1" i="1" dirty="0" err="1"/>
                        <a:t>logm</a:t>
                      </a:r>
                      <a:r>
                        <a:rPr sz="1400" b="1" i="1" dirty="0"/>
                        <a:t>)</a:t>
                      </a:r>
                    </a:p>
                  </a:txBody>
                  <a:tcPr marL="45720" marR="45720" horzOverflow="overflow"/>
                </a:tc>
                <a:tc>
                  <a:txBody>
                    <a:bodyPr/>
                    <a:lstStyle/>
                    <a:p>
                      <a:pPr lvl="0" algn="ctr">
                        <a:defRPr sz="1800" b="0" i="0"/>
                      </a:pPr>
                      <a:r>
                        <a:rPr sz="1400" b="1" i="1"/>
                        <a:t>O(1)</a:t>
                      </a:r>
                    </a:p>
                  </a:txBody>
                  <a:tcPr marL="45720" marR="45720" horzOverflow="overflow"/>
                </a:tc>
              </a:tr>
              <a:tr h="138391">
                <a:tc>
                  <a:txBody>
                    <a:bodyPr/>
                    <a:lstStyle/>
                    <a:p>
                      <a:pPr lvl="0" algn="ctr">
                        <a:defRPr sz="1800" b="0" i="0"/>
                      </a:pPr>
                      <a:r>
                        <a:rPr sz="1400" b="1" i="1"/>
                        <a:t>Verify Cand</a:t>
                      </a:r>
                    </a:p>
                  </a:txBody>
                  <a:tcPr marL="45720" marR="45720" horzOverflow="overflow"/>
                </a:tc>
                <a:tc>
                  <a:txBody>
                    <a:bodyPr/>
                    <a:lstStyle/>
                    <a:p>
                      <a:pPr lvl="0" algn="ctr">
                        <a:defRPr sz="1800" b="0" i="0"/>
                      </a:pPr>
                      <a:r>
                        <a:rPr sz="1200" b="1" i="1"/>
                        <a:t>Range query</a:t>
                      </a:r>
                    </a:p>
                  </a:txBody>
                  <a:tcPr marL="45720" marR="45720" horzOverflow="overflow"/>
                </a:tc>
                <a:tc>
                  <a:txBody>
                    <a:bodyPr/>
                    <a:lstStyle/>
                    <a:p>
                      <a:pPr lvl="0" algn="ctr">
                        <a:defRPr sz="1800" b="0" i="0"/>
                      </a:pPr>
                      <a:r>
                        <a:rPr sz="1200" b="1" i="1"/>
                        <a:t>Range query</a:t>
                      </a:r>
                    </a:p>
                  </a:txBody>
                  <a:tcPr marL="45720" marR="45720" horzOverflow="overflow"/>
                </a:tc>
                <a:tc>
                  <a:txBody>
                    <a:bodyPr/>
                    <a:lstStyle/>
                    <a:p>
                      <a:pPr lvl="0" algn="ctr">
                        <a:defRPr sz="1800" b="0" i="0"/>
                      </a:pPr>
                      <a:r>
                        <a:rPr sz="1200" b="1" i="1" dirty="0"/>
                        <a:t>Range query</a:t>
                      </a:r>
                    </a:p>
                  </a:txBody>
                  <a:tcPr marL="45720" marR="45720" horzOverflow="overflow"/>
                </a:tc>
                <a:tc>
                  <a:txBody>
                    <a:bodyPr/>
                    <a:lstStyle/>
                    <a:p>
                      <a:pPr lvl="0" algn="ctr">
                        <a:defRPr sz="1800" b="0" i="0"/>
                      </a:pPr>
                      <a:r>
                        <a:rPr sz="1200" b="1" i="1"/>
                        <a:t>Range query</a:t>
                      </a:r>
                    </a:p>
                  </a:txBody>
                  <a:tcPr marL="45720" marR="45720" horzOverflow="overflow"/>
                </a:tc>
                <a:tc>
                  <a:txBody>
                    <a:bodyPr/>
                    <a:lstStyle/>
                    <a:p>
                      <a:pPr lvl="0" algn="ctr">
                        <a:defRPr sz="1800" b="0" i="0"/>
                      </a:pPr>
                      <a:r>
                        <a:rPr sz="1400" b="1" i="1" dirty="0"/>
                        <a:t>O(</a:t>
                      </a:r>
                      <a:r>
                        <a:rPr sz="1400" b="1" i="1" dirty="0" err="1"/>
                        <a:t>logm</a:t>
                      </a:r>
                      <a:r>
                        <a:rPr sz="1400" b="1" i="1" dirty="0"/>
                        <a:t>)</a:t>
                      </a:r>
                    </a:p>
                  </a:txBody>
                  <a:tcPr marL="45720" marR="45720" horzOverflow="overflow"/>
                </a:tc>
                <a:tc>
                  <a:txBody>
                    <a:bodyPr/>
                    <a:lstStyle/>
                    <a:p>
                      <a:pPr lvl="0" algn="ctr">
                        <a:defRPr sz="1800" b="0" i="0"/>
                      </a:pPr>
                      <a:r>
                        <a:rPr sz="1400" b="1" i="1" dirty="0"/>
                        <a:t>O(m)</a:t>
                      </a:r>
                    </a:p>
                  </a:txBody>
                  <a:tcPr marL="45720" marR="45720" horzOverflow="overflow"/>
                </a:tc>
              </a:tr>
            </a:tbl>
          </a:graphicData>
        </a:graphic>
      </p:graphicFrame>
      <p:sp>
        <p:nvSpPr>
          <p:cNvPr id="262" name="Shape 262"/>
          <p:cNvSpPr/>
          <p:nvPr/>
        </p:nvSpPr>
        <p:spPr>
          <a:xfrm>
            <a:off x="484434" y="815920"/>
            <a:ext cx="3204826" cy="43707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lvl="0">
              <a:defRPr sz="1800"/>
            </a:pPr>
            <a:r>
              <a:rPr sz="2400" dirty="0"/>
              <a:t>Lower bound algorithm</a:t>
            </a:r>
          </a:p>
        </p:txBody>
      </p:sp>
      <p:sp>
        <p:nvSpPr>
          <p:cNvPr id="263" name="Shape 263"/>
          <p:cNvSpPr/>
          <p:nvPr/>
        </p:nvSpPr>
        <p:spPr>
          <a:xfrm>
            <a:off x="484434" y="1347614"/>
            <a:ext cx="1611621" cy="43707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lvl="0">
              <a:defRPr sz="1800"/>
            </a:pPr>
            <a:r>
              <a:rPr sz="2400" dirty="0"/>
              <a:t>Complexity</a:t>
            </a:r>
          </a:p>
        </p:txBody>
      </p:sp>
      <p:sp>
        <p:nvSpPr>
          <p:cNvPr id="264" name="Shape 264"/>
          <p:cNvSpPr>
            <a:spLocks noGrp="1"/>
          </p:cNvSpPr>
          <p:nvPr>
            <p:ph type="title"/>
          </p:nvPr>
        </p:nvSpPr>
        <p:spPr>
          <a:xfrm>
            <a:off x="467543" y="267493"/>
            <a:ext cx="8280922" cy="594068"/>
          </a:xfrm>
          <a:prstGeom prst="rect">
            <a:avLst/>
          </a:prstGeom>
        </p:spPr>
        <p:txBody>
          <a:bodyPr lIns="0" tIns="0" rIns="0" bIns="0">
            <a:normAutofit/>
          </a:bodyPr>
          <a:lstStyle>
            <a:lvl1pPr defTabSz="841247">
              <a:defRPr sz="2760"/>
            </a:lvl1pPr>
          </a:lstStyle>
          <a:p>
            <a:pPr lvl="0">
              <a:defRPr sz="1800"/>
            </a:pPr>
            <a:r>
              <a:rPr sz="2760"/>
              <a:t>More in the paper                           </a:t>
            </a: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Shape 268"/>
          <p:cNvSpPr>
            <a:spLocks noGrp="1"/>
          </p:cNvSpPr>
          <p:nvPr>
            <p:ph type="body" idx="1"/>
          </p:nvPr>
        </p:nvSpPr>
        <p:spPr>
          <a:xfrm>
            <a:off x="457199" y="1235795"/>
            <a:ext cx="4906890" cy="2139549"/>
          </a:xfrm>
          <a:prstGeom prst="rect">
            <a:avLst/>
          </a:prstGeom>
        </p:spPr>
        <p:txBody>
          <a:bodyPr lIns="0" tIns="0" rIns="0" bIns="0">
            <a:normAutofit/>
          </a:bodyPr>
          <a:lstStyle/>
          <a:p>
            <a:pPr lvl="0">
              <a:defRPr sz="1800"/>
            </a:pPr>
            <a:r>
              <a:rPr sz="2000"/>
              <a:t>Review of existing RkNN algorithms</a:t>
            </a:r>
          </a:p>
          <a:p>
            <a:pPr lvl="0">
              <a:defRPr sz="1800"/>
            </a:pPr>
            <a:endParaRPr sz="2000"/>
          </a:p>
          <a:p>
            <a:pPr lvl="0">
              <a:defRPr sz="1800"/>
            </a:pPr>
            <a:r>
              <a:rPr sz="2000"/>
              <a:t>An improved version of TPL: TPL++</a:t>
            </a:r>
          </a:p>
          <a:p>
            <a:pPr marL="742950" lvl="1" indent="-285750">
              <a:buClr>
                <a:srgbClr val="4F81BD"/>
              </a:buClr>
              <a:defRPr sz="1800"/>
            </a:pPr>
            <a:endParaRPr>
              <a:solidFill>
                <a:srgbClr val="4F81BD"/>
              </a:solidFill>
            </a:endParaRPr>
          </a:p>
          <a:p>
            <a:pPr lvl="0">
              <a:defRPr sz="1800"/>
            </a:pPr>
            <a:r>
              <a:rPr sz="2000"/>
              <a:t>Experiments and analysis</a:t>
            </a:r>
          </a:p>
        </p:txBody>
      </p:sp>
      <p:sp>
        <p:nvSpPr>
          <p:cNvPr id="269" name="Shape 269"/>
          <p:cNvSpPr>
            <a:spLocks noGrp="1"/>
          </p:cNvSpPr>
          <p:nvPr>
            <p:ph type="title"/>
          </p:nvPr>
        </p:nvSpPr>
        <p:spPr>
          <a:xfrm>
            <a:off x="467543" y="267493"/>
            <a:ext cx="5791201" cy="594068"/>
          </a:xfrm>
          <a:prstGeom prst="rect">
            <a:avLst/>
          </a:prstGeom>
        </p:spPr>
        <p:txBody>
          <a:bodyPr lIns="0" tIns="0" rIns="0" bIns="0">
            <a:normAutofit/>
          </a:bodyPr>
          <a:lstStyle>
            <a:lvl1pPr defTabSz="841247">
              <a:defRPr sz="2760"/>
            </a:lvl1pPr>
          </a:lstStyle>
          <a:p>
            <a:pPr lvl="0">
              <a:defRPr sz="1800"/>
            </a:pPr>
            <a:r>
              <a:rPr sz="2760"/>
              <a:t>Conclusion</a:t>
            </a:r>
          </a:p>
        </p:txBody>
      </p:sp>
      <p:sp>
        <p:nvSpPr>
          <p:cNvPr id="270" name="Shape 270"/>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pPr>
            <a:fld id="{86CB4B4D-7CA3-9044-876B-883B54F8677D}" type="slidenum">
              <a:rPr sz="1200"/>
              <a:t>13</a:t>
            </a:fld>
            <a:endParaRPr sz="1200"/>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 name="Shape 272"/>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pPr>
            <a:fld id="{86CB4B4D-7CA3-9044-876B-883B54F8677D}" type="slidenum">
              <a:rPr sz="1200"/>
              <a:t>14</a:t>
            </a:fld>
            <a:endParaRPr sz="1200"/>
          </a:p>
        </p:txBody>
      </p:sp>
      <p:sp>
        <p:nvSpPr>
          <p:cNvPr id="273" name="Shape 273"/>
          <p:cNvSpPr>
            <a:spLocks noGrp="1"/>
          </p:cNvSpPr>
          <p:nvPr>
            <p:ph type="title"/>
          </p:nvPr>
        </p:nvSpPr>
        <p:spPr>
          <a:xfrm>
            <a:off x="1447800" y="1967976"/>
            <a:ext cx="6331588" cy="1353827"/>
          </a:xfrm>
          <a:prstGeom prst="rect">
            <a:avLst/>
          </a:prstGeom>
        </p:spPr>
        <p:txBody>
          <a:bodyPr lIns="0" tIns="0" rIns="0" bIns="0">
            <a:normAutofit/>
          </a:bodyPr>
          <a:lstStyle/>
          <a:p>
            <a:pPr lvl="0" algn="ctr">
              <a:defRPr sz="1800"/>
            </a:pPr>
            <a:r>
              <a:rPr sz="3000"/>
              <a:t>Thanks :)</a:t>
            </a:r>
          </a:p>
          <a:p>
            <a:pPr lvl="0" algn="ctr">
              <a:defRPr sz="1800"/>
            </a:pPr>
            <a:r>
              <a:rPr sz="3000"/>
              <a:t>Q&amp;A</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Shape 84"/>
          <p:cNvSpPr>
            <a:spLocks noGrp="1"/>
          </p:cNvSpPr>
          <p:nvPr>
            <p:ph type="body" idx="1"/>
          </p:nvPr>
        </p:nvSpPr>
        <p:spPr>
          <a:xfrm>
            <a:off x="457681" y="955522"/>
            <a:ext cx="6851105" cy="3232456"/>
          </a:xfrm>
          <a:prstGeom prst="rect">
            <a:avLst/>
          </a:prstGeom>
        </p:spPr>
        <p:txBody>
          <a:bodyPr lIns="0" tIns="0" rIns="0" bIns="0" anchor="ctr">
            <a:normAutofit/>
          </a:bodyPr>
          <a:lstStyle/>
          <a:p>
            <a:pPr marL="240631" lvl="0" indent="-240631">
              <a:lnSpc>
                <a:spcPct val="110000"/>
              </a:lnSpc>
              <a:spcBef>
                <a:spcPts val="500"/>
              </a:spcBef>
              <a:buFontTx/>
              <a:defRPr sz="1800"/>
            </a:pPr>
            <a:r>
              <a:rPr sz="2400" dirty="0"/>
              <a:t>Introduction</a:t>
            </a:r>
          </a:p>
          <a:p>
            <a:pPr marL="240631" lvl="0" indent="-240631">
              <a:lnSpc>
                <a:spcPct val="110000"/>
              </a:lnSpc>
              <a:spcBef>
                <a:spcPts val="500"/>
              </a:spcBef>
              <a:buFontTx/>
              <a:defRPr sz="1800"/>
            </a:pPr>
            <a:r>
              <a:rPr sz="2400" dirty="0"/>
              <a:t>Framework</a:t>
            </a:r>
          </a:p>
          <a:p>
            <a:pPr marL="240631" lvl="0" indent="-240631">
              <a:lnSpc>
                <a:spcPct val="110000"/>
              </a:lnSpc>
              <a:spcBef>
                <a:spcPts val="500"/>
              </a:spcBef>
              <a:buFontTx/>
              <a:defRPr sz="1800"/>
            </a:pPr>
            <a:r>
              <a:rPr sz="2400" dirty="0"/>
              <a:t>Motivation</a:t>
            </a:r>
          </a:p>
          <a:p>
            <a:pPr marL="240631" lvl="0" indent="-240631">
              <a:lnSpc>
                <a:spcPct val="110000"/>
              </a:lnSpc>
              <a:spcBef>
                <a:spcPts val="500"/>
              </a:spcBef>
              <a:buFontTx/>
              <a:defRPr sz="1800"/>
            </a:pPr>
            <a:r>
              <a:rPr sz="2400" dirty="0"/>
              <a:t>Algorithms</a:t>
            </a:r>
          </a:p>
          <a:p>
            <a:pPr marL="601578" lvl="1" indent="-220578">
              <a:lnSpc>
                <a:spcPct val="110000"/>
              </a:lnSpc>
              <a:spcBef>
                <a:spcPts val="500"/>
              </a:spcBef>
              <a:buFontTx/>
              <a:buChar char="•"/>
              <a:defRPr sz="1800"/>
            </a:pPr>
            <a:r>
              <a:rPr sz="2200" dirty="0">
                <a:solidFill>
                  <a:srgbClr val="4F81BD"/>
                </a:solidFill>
              </a:rPr>
              <a:t>TPL++</a:t>
            </a:r>
            <a:endParaRPr sz="2400" dirty="0"/>
          </a:p>
          <a:p>
            <a:pPr marL="240631" lvl="0" indent="-240631">
              <a:lnSpc>
                <a:spcPct val="110000"/>
              </a:lnSpc>
              <a:spcBef>
                <a:spcPts val="500"/>
              </a:spcBef>
              <a:buFontTx/>
              <a:defRPr sz="1800"/>
            </a:pPr>
            <a:r>
              <a:rPr sz="2400" dirty="0"/>
              <a:t>Experiments</a:t>
            </a:r>
          </a:p>
          <a:p>
            <a:pPr marL="240631" lvl="0" indent="-240631">
              <a:lnSpc>
                <a:spcPct val="110000"/>
              </a:lnSpc>
              <a:spcBef>
                <a:spcPts val="500"/>
              </a:spcBef>
              <a:buFontTx/>
              <a:defRPr sz="1800"/>
            </a:pPr>
            <a:r>
              <a:rPr sz="2400" dirty="0"/>
              <a:t>Conclusion</a:t>
            </a:r>
          </a:p>
        </p:txBody>
      </p:sp>
      <p:sp>
        <p:nvSpPr>
          <p:cNvPr id="85" name="Shape 85"/>
          <p:cNvSpPr>
            <a:spLocks noGrp="1"/>
          </p:cNvSpPr>
          <p:nvPr>
            <p:ph type="title"/>
          </p:nvPr>
        </p:nvSpPr>
        <p:spPr>
          <a:xfrm>
            <a:off x="467543" y="267493"/>
            <a:ext cx="5791201" cy="594068"/>
          </a:xfrm>
          <a:prstGeom prst="rect">
            <a:avLst/>
          </a:prstGeom>
        </p:spPr>
        <p:txBody>
          <a:bodyPr lIns="0" tIns="0" rIns="0" bIns="0">
            <a:normAutofit/>
          </a:bodyPr>
          <a:lstStyle>
            <a:lvl1pPr defTabSz="841247">
              <a:defRPr sz="2760"/>
            </a:lvl1pPr>
          </a:lstStyle>
          <a:p>
            <a:pPr lvl="0">
              <a:defRPr sz="1800"/>
            </a:pPr>
            <a:r>
              <a:rPr sz="2760"/>
              <a:t>Outline</a:t>
            </a:r>
          </a:p>
        </p:txBody>
      </p:sp>
      <p:sp>
        <p:nvSpPr>
          <p:cNvPr id="86" name="Shape 86"/>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pPr>
            <a:fld id="{86CB4B4D-7CA3-9044-876B-883B54F8677D}" type="slidenum">
              <a:rPr sz="1200"/>
              <a:t>2</a:t>
            </a:fld>
            <a:endParaRPr sz="1200"/>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Shape 90"/>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pPr>
            <a:fld id="{86CB4B4D-7CA3-9044-876B-883B54F8677D}" type="slidenum">
              <a:rPr sz="1200"/>
              <a:t>3</a:t>
            </a:fld>
            <a:endParaRPr sz="1200"/>
          </a:p>
        </p:txBody>
      </p:sp>
      <p:sp>
        <p:nvSpPr>
          <p:cNvPr id="91" name="Shape 91"/>
          <p:cNvSpPr>
            <a:spLocks noGrp="1"/>
          </p:cNvSpPr>
          <p:nvPr>
            <p:ph type="title"/>
          </p:nvPr>
        </p:nvSpPr>
        <p:spPr>
          <a:xfrm>
            <a:off x="457200" y="357504"/>
            <a:ext cx="8229600" cy="594068"/>
          </a:xfrm>
          <a:prstGeom prst="rect">
            <a:avLst/>
          </a:prstGeom>
        </p:spPr>
        <p:txBody>
          <a:bodyPr lIns="0" tIns="0" rIns="0" bIns="0">
            <a:normAutofit/>
          </a:bodyPr>
          <a:lstStyle>
            <a:lvl1pPr defTabSz="841247">
              <a:defRPr sz="2760"/>
            </a:lvl1pPr>
          </a:lstStyle>
          <a:p>
            <a:pPr lvl="0">
              <a:defRPr sz="1800"/>
            </a:pPr>
            <a:r>
              <a:rPr sz="2760"/>
              <a:t>Introduction</a:t>
            </a:r>
          </a:p>
        </p:txBody>
      </p:sp>
      <p:sp>
        <p:nvSpPr>
          <p:cNvPr id="92" name="Shape 92"/>
          <p:cNvSpPr>
            <a:spLocks noGrp="1"/>
          </p:cNvSpPr>
          <p:nvPr>
            <p:ph type="body" idx="1"/>
          </p:nvPr>
        </p:nvSpPr>
        <p:spPr>
          <a:xfrm>
            <a:off x="416947" y="1114443"/>
            <a:ext cx="4618857" cy="3232455"/>
          </a:xfrm>
          <a:prstGeom prst="rect">
            <a:avLst/>
          </a:prstGeom>
        </p:spPr>
        <p:txBody>
          <a:bodyPr lIns="0" tIns="0" rIns="0" bIns="0">
            <a:normAutofit/>
          </a:bodyPr>
          <a:lstStyle/>
          <a:p>
            <a:pPr lvl="0">
              <a:defRPr sz="1800"/>
            </a:pPr>
            <a:r>
              <a:rPr sz="2000" dirty="0"/>
              <a:t>Reverse k Nearest Neighbors</a:t>
            </a:r>
          </a:p>
          <a:p>
            <a:pPr marL="742950" lvl="1" indent="-285750">
              <a:defRPr sz="1800"/>
            </a:pPr>
            <a:r>
              <a:rPr dirty="0"/>
              <a:t>Find every user u for which the query facility q is one of its k-closest facilities</a:t>
            </a:r>
          </a:p>
          <a:p>
            <a:pPr marL="742950" lvl="1" indent="-285750">
              <a:defRPr sz="1800"/>
            </a:pPr>
            <a:r>
              <a:rPr dirty="0"/>
              <a:t>RNN of f</a:t>
            </a:r>
            <a:r>
              <a:rPr baseline="-25000" dirty="0"/>
              <a:t>1 </a:t>
            </a:r>
            <a:r>
              <a:rPr dirty="0"/>
              <a:t>is {u</a:t>
            </a:r>
            <a:r>
              <a:rPr baseline="-25000" dirty="0"/>
              <a:t>1</a:t>
            </a:r>
            <a:r>
              <a:rPr dirty="0"/>
              <a:t>,u</a:t>
            </a:r>
            <a:r>
              <a:rPr baseline="-25000" dirty="0"/>
              <a:t>2</a:t>
            </a:r>
            <a:r>
              <a:rPr dirty="0"/>
              <a:t>} </a:t>
            </a:r>
          </a:p>
          <a:p>
            <a:pPr marL="742950" lvl="1" indent="-285750">
              <a:defRPr sz="1800"/>
            </a:pPr>
            <a:r>
              <a:rPr dirty="0"/>
              <a:t>RNN of f</a:t>
            </a:r>
            <a:r>
              <a:rPr baseline="-25000" dirty="0"/>
              <a:t>2 </a:t>
            </a:r>
            <a:r>
              <a:rPr dirty="0"/>
              <a:t>is {u</a:t>
            </a:r>
            <a:r>
              <a:rPr baseline="-25000" dirty="0"/>
              <a:t>3</a:t>
            </a:r>
            <a:r>
              <a:rPr dirty="0"/>
              <a:t>}</a:t>
            </a:r>
          </a:p>
          <a:p>
            <a:pPr lvl="0">
              <a:defRPr sz="1800"/>
            </a:pPr>
            <a:r>
              <a:rPr sz="2000" dirty="0"/>
              <a:t>Applications</a:t>
            </a:r>
          </a:p>
          <a:p>
            <a:pPr marL="742950" lvl="1" indent="-285750">
              <a:defRPr sz="1800"/>
            </a:pPr>
            <a:r>
              <a:rPr dirty="0"/>
              <a:t>Influence computation, marketing, cluster and outlier analysis and decision support systems</a:t>
            </a:r>
          </a:p>
        </p:txBody>
      </p:sp>
      <p:pic>
        <p:nvPicPr>
          <p:cNvPr id="93" name="image5.pdf" descr="C:\Users\cse\AppData\Local\Microsoft\Windows\Temporary Internet Files\Content.IE5\0XMJ8R9X\MC900434713[1].wmf"/>
          <p:cNvPicPr/>
          <p:nvPr/>
        </p:nvPicPr>
        <p:blipFill>
          <a:blip r:embed="rId3">
            <a:extLst/>
          </a:blip>
          <a:stretch>
            <a:fillRect/>
          </a:stretch>
        </p:blipFill>
        <p:spPr>
          <a:xfrm>
            <a:off x="6950474" y="1905132"/>
            <a:ext cx="478973" cy="360120"/>
          </a:xfrm>
          <a:prstGeom prst="rect">
            <a:avLst/>
          </a:prstGeom>
          <a:ln w="12700">
            <a:miter lim="400000"/>
          </a:ln>
        </p:spPr>
      </p:pic>
      <p:pic>
        <p:nvPicPr>
          <p:cNvPr id="94" name="image6.png" descr="C:\Users\cse\AppData\Local\Microsoft\Windows\Temporary Internet Files\Content.IE5\HUQ0MPPQ\medium-Person-Outline-1-33.3-12630[1].gif"/>
          <p:cNvPicPr/>
          <p:nvPr/>
        </p:nvPicPr>
        <p:blipFill>
          <a:blip r:embed="rId4">
            <a:extLst/>
          </a:blip>
          <a:stretch>
            <a:fillRect/>
          </a:stretch>
        </p:blipFill>
        <p:spPr>
          <a:xfrm>
            <a:off x="6055523" y="1069878"/>
            <a:ext cx="180001" cy="507600"/>
          </a:xfrm>
          <a:prstGeom prst="rect">
            <a:avLst/>
          </a:prstGeom>
          <a:ln w="12700">
            <a:miter lim="400000"/>
          </a:ln>
        </p:spPr>
      </p:pic>
      <p:sp>
        <p:nvSpPr>
          <p:cNvPr id="95" name="Shape 95"/>
          <p:cNvSpPr/>
          <p:nvPr/>
        </p:nvSpPr>
        <p:spPr>
          <a:xfrm>
            <a:off x="5618019" y="1189025"/>
            <a:ext cx="453200" cy="590805"/>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marL="342900" lvl="0" indent="-342900">
              <a:spcBef>
                <a:spcPts val="600"/>
              </a:spcBef>
              <a:defRPr sz="1800"/>
            </a:pPr>
            <a:r>
              <a:rPr sz="2800" b="1">
                <a:latin typeface="Sommet bold"/>
                <a:ea typeface="Sommet bold"/>
                <a:cs typeface="Sommet bold"/>
                <a:sym typeface="Sommet bold"/>
              </a:rPr>
              <a:t>u</a:t>
            </a:r>
            <a:r>
              <a:rPr sz="2800" b="1" baseline="-25000">
                <a:latin typeface="Sommet bold"/>
                <a:ea typeface="Sommet bold"/>
                <a:cs typeface="Sommet bold"/>
                <a:sym typeface="Sommet bold"/>
              </a:rPr>
              <a:t>2</a:t>
            </a:r>
          </a:p>
        </p:txBody>
      </p:sp>
      <p:grpSp>
        <p:nvGrpSpPr>
          <p:cNvPr id="98" name="Group 98"/>
          <p:cNvGrpSpPr/>
          <p:nvPr/>
        </p:nvGrpSpPr>
        <p:grpSpPr>
          <a:xfrm>
            <a:off x="7384705" y="937052"/>
            <a:ext cx="780801" cy="730485"/>
            <a:chOff x="0" y="0"/>
            <a:chExt cx="780800" cy="730483"/>
          </a:xfrm>
        </p:grpSpPr>
        <p:pic>
          <p:nvPicPr>
            <p:cNvPr id="96" name="image7.jpg" descr="C:\Users\cse\AppData\Local\Microsoft\Windows\Temporary Internet Files\Content.IE5\6JZOV701\mcdonalds-logo[1].jpg"/>
            <p:cNvPicPr/>
            <p:nvPr/>
          </p:nvPicPr>
          <p:blipFill>
            <a:blip r:embed="rId5">
              <a:extLst/>
            </a:blip>
            <a:stretch>
              <a:fillRect/>
            </a:stretch>
          </p:blipFill>
          <p:spPr>
            <a:xfrm>
              <a:off x="0" y="315956"/>
              <a:ext cx="502920" cy="414528"/>
            </a:xfrm>
            <a:prstGeom prst="rect">
              <a:avLst/>
            </a:prstGeom>
            <a:ln w="12700" cap="flat">
              <a:noFill/>
              <a:miter lim="400000"/>
            </a:ln>
            <a:effectLst/>
          </p:spPr>
        </p:pic>
        <p:sp>
          <p:nvSpPr>
            <p:cNvPr id="97" name="Shape 97"/>
            <p:cNvSpPr/>
            <p:nvPr/>
          </p:nvSpPr>
          <p:spPr>
            <a:xfrm>
              <a:off x="426398" y="0"/>
              <a:ext cx="354403" cy="59080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t">
              <a:spAutoFit/>
            </a:bodyPr>
            <a:lstStyle/>
            <a:p>
              <a:pPr marL="342900" lvl="0" indent="-342900">
                <a:spcBef>
                  <a:spcPts val="600"/>
                </a:spcBef>
                <a:defRPr sz="1800"/>
              </a:pPr>
              <a:r>
                <a:rPr sz="2800" b="1">
                  <a:latin typeface="Sommet bold"/>
                  <a:ea typeface="Sommet bold"/>
                  <a:cs typeface="Sommet bold"/>
                  <a:sym typeface="Sommet bold"/>
                </a:rPr>
                <a:t>f</a:t>
              </a:r>
              <a:r>
                <a:rPr sz="2800" b="1" baseline="-25000">
                  <a:latin typeface="Sommet bold"/>
                  <a:ea typeface="Sommet bold"/>
                  <a:cs typeface="Sommet bold"/>
                  <a:sym typeface="Sommet bold"/>
                </a:rPr>
                <a:t>1</a:t>
              </a:r>
            </a:p>
          </p:txBody>
        </p:sp>
      </p:grpSp>
      <p:grpSp>
        <p:nvGrpSpPr>
          <p:cNvPr id="101" name="Group 101"/>
          <p:cNvGrpSpPr/>
          <p:nvPr/>
        </p:nvGrpSpPr>
        <p:grpSpPr>
          <a:xfrm>
            <a:off x="8032777" y="3169299"/>
            <a:ext cx="570427" cy="914162"/>
            <a:chOff x="0" y="0"/>
            <a:chExt cx="570426" cy="914160"/>
          </a:xfrm>
        </p:grpSpPr>
        <p:pic>
          <p:nvPicPr>
            <p:cNvPr id="99" name="image7.jpg" descr="C:\Users\cse\AppData\Local\Microsoft\Windows\Temporary Internet Files\Content.IE5\6JZOV701\mcdonalds-logo[1].jpg"/>
            <p:cNvPicPr/>
            <p:nvPr/>
          </p:nvPicPr>
          <p:blipFill>
            <a:blip r:embed="rId5">
              <a:extLst/>
            </a:blip>
            <a:stretch>
              <a:fillRect/>
            </a:stretch>
          </p:blipFill>
          <p:spPr>
            <a:xfrm>
              <a:off x="0" y="0"/>
              <a:ext cx="502920" cy="414528"/>
            </a:xfrm>
            <a:prstGeom prst="rect">
              <a:avLst/>
            </a:prstGeom>
            <a:ln w="12700" cap="flat">
              <a:noFill/>
              <a:miter lim="400000"/>
            </a:ln>
            <a:effectLst/>
          </p:spPr>
        </p:pic>
        <p:sp>
          <p:nvSpPr>
            <p:cNvPr id="100" name="Shape 100"/>
            <p:cNvSpPr/>
            <p:nvPr/>
          </p:nvSpPr>
          <p:spPr>
            <a:xfrm>
              <a:off x="216024" y="323356"/>
              <a:ext cx="354403" cy="59080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t">
              <a:spAutoFit/>
            </a:bodyPr>
            <a:lstStyle/>
            <a:p>
              <a:pPr marL="342900" lvl="0" indent="-342900">
                <a:spcBef>
                  <a:spcPts val="600"/>
                </a:spcBef>
                <a:defRPr sz="1800"/>
              </a:pPr>
              <a:r>
                <a:rPr sz="2800" b="1">
                  <a:latin typeface="Sommet bold"/>
                  <a:ea typeface="Sommet bold"/>
                  <a:cs typeface="Sommet bold"/>
                  <a:sym typeface="Sommet bold"/>
                </a:rPr>
                <a:t>f</a:t>
              </a:r>
              <a:r>
                <a:rPr sz="2800" b="1" baseline="-25000">
                  <a:latin typeface="Sommet bold"/>
                  <a:ea typeface="Sommet bold"/>
                  <a:cs typeface="Sommet bold"/>
                  <a:sym typeface="Sommet bold"/>
                </a:rPr>
                <a:t>2</a:t>
              </a:r>
            </a:p>
          </p:txBody>
        </p:sp>
      </p:grpSp>
      <p:sp>
        <p:nvSpPr>
          <p:cNvPr id="102" name="Shape 102"/>
          <p:cNvSpPr/>
          <p:nvPr/>
        </p:nvSpPr>
        <p:spPr>
          <a:xfrm>
            <a:off x="5512496" y="937052"/>
            <a:ext cx="3307975" cy="3168352"/>
          </a:xfrm>
          <a:prstGeom prst="rect">
            <a:avLst/>
          </a:prstGeom>
          <a:ln w="25400">
            <a:solidFill>
              <a:srgbClr val="3A5E8A"/>
            </a:solidFill>
          </a:ln>
        </p:spPr>
        <p:txBody>
          <a:bodyPr lIns="0" tIns="0" rIns="0" bIns="0" anchor="ctr"/>
          <a:lstStyle/>
          <a:p>
            <a:pPr lvl="0" algn="ctr">
              <a:defRPr>
                <a:solidFill>
                  <a:srgbClr val="FFFFFF"/>
                </a:solidFill>
              </a:defRPr>
            </a:pPr>
            <a:endParaRPr/>
          </a:p>
        </p:txBody>
      </p:sp>
      <p:pic>
        <p:nvPicPr>
          <p:cNvPr id="103" name="image6.png" descr="C:\Users\cse\AppData\Local\Microsoft\Windows\Temporary Internet Files\Content.IE5\HUQ0MPPQ\medium-Person-Outline-1-33.3-12630[1].gif"/>
          <p:cNvPicPr/>
          <p:nvPr/>
        </p:nvPicPr>
        <p:blipFill>
          <a:blip r:embed="rId4">
            <a:extLst/>
          </a:blip>
          <a:stretch>
            <a:fillRect/>
          </a:stretch>
        </p:blipFill>
        <p:spPr>
          <a:xfrm>
            <a:off x="7575647" y="1868322"/>
            <a:ext cx="180001" cy="507600"/>
          </a:xfrm>
          <a:prstGeom prst="rect">
            <a:avLst/>
          </a:prstGeom>
          <a:ln w="12700">
            <a:miter lim="400000"/>
          </a:ln>
        </p:spPr>
      </p:pic>
      <p:sp>
        <p:nvSpPr>
          <p:cNvPr id="104" name="Shape 104"/>
          <p:cNvSpPr/>
          <p:nvPr/>
        </p:nvSpPr>
        <p:spPr>
          <a:xfrm>
            <a:off x="7100664" y="1951244"/>
            <a:ext cx="453201" cy="590805"/>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marL="342900" lvl="0" indent="-342900">
              <a:spcBef>
                <a:spcPts val="600"/>
              </a:spcBef>
              <a:defRPr sz="1800"/>
            </a:pPr>
            <a:r>
              <a:rPr sz="2800" b="1">
                <a:latin typeface="Sommet bold"/>
                <a:ea typeface="Sommet bold"/>
                <a:cs typeface="Sommet bold"/>
                <a:sym typeface="Sommet bold"/>
              </a:rPr>
              <a:t>u</a:t>
            </a:r>
            <a:r>
              <a:rPr sz="2800" b="1" baseline="-25000">
                <a:latin typeface="Sommet bold"/>
                <a:ea typeface="Sommet bold"/>
                <a:cs typeface="Sommet bold"/>
                <a:sym typeface="Sommet bold"/>
              </a:rPr>
              <a:t>1</a:t>
            </a:r>
          </a:p>
        </p:txBody>
      </p:sp>
      <p:pic>
        <p:nvPicPr>
          <p:cNvPr id="105" name="image6.png" descr="C:\Users\cse\AppData\Local\Microsoft\Windows\Temporary Internet Files\Content.IE5\HUQ0MPPQ\medium-Person-Outline-1-33.3-12630[1].gif"/>
          <p:cNvPicPr/>
          <p:nvPr/>
        </p:nvPicPr>
        <p:blipFill>
          <a:blip r:embed="rId4">
            <a:extLst/>
          </a:blip>
          <a:stretch>
            <a:fillRect/>
          </a:stretch>
        </p:blipFill>
        <p:spPr>
          <a:xfrm>
            <a:off x="7134864" y="3239948"/>
            <a:ext cx="180001" cy="507601"/>
          </a:xfrm>
          <a:prstGeom prst="rect">
            <a:avLst/>
          </a:prstGeom>
          <a:ln w="12700">
            <a:miter lim="400000"/>
          </a:ln>
        </p:spPr>
      </p:pic>
      <p:sp>
        <p:nvSpPr>
          <p:cNvPr id="106" name="Shape 106"/>
          <p:cNvSpPr/>
          <p:nvPr/>
        </p:nvSpPr>
        <p:spPr>
          <a:xfrm>
            <a:off x="6748581" y="3493748"/>
            <a:ext cx="453201" cy="590805"/>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p>
            <a:pPr marL="342900" lvl="0" indent="-342900">
              <a:spcBef>
                <a:spcPts val="600"/>
              </a:spcBef>
              <a:defRPr sz="1800"/>
            </a:pPr>
            <a:r>
              <a:rPr sz="2800" b="1">
                <a:latin typeface="Sommet bold"/>
                <a:ea typeface="Sommet bold"/>
                <a:cs typeface="Sommet bold"/>
                <a:sym typeface="Sommet bold"/>
              </a:rPr>
              <a:t>u</a:t>
            </a:r>
            <a:r>
              <a:rPr sz="2800" b="1" baseline="-25000">
                <a:latin typeface="Sommet bold"/>
                <a:ea typeface="Sommet bold"/>
                <a:cs typeface="Sommet bold"/>
                <a:sym typeface="Sommet bold"/>
              </a:rPr>
              <a:t>3</a:t>
            </a:r>
          </a:p>
        </p:txBody>
      </p:sp>
      <p:pic>
        <p:nvPicPr>
          <p:cNvPr id="107" name="image5.pdf" descr="C:\Users\cse\AppData\Local\Microsoft\Windows\Temporary Internet Files\Content.IE5\0XMJ8R9X\MC900434713[1].wmf"/>
          <p:cNvPicPr/>
          <p:nvPr/>
        </p:nvPicPr>
        <p:blipFill>
          <a:blip r:embed="rId3">
            <a:extLst/>
          </a:blip>
          <a:stretch>
            <a:fillRect/>
          </a:stretch>
        </p:blipFill>
        <p:spPr>
          <a:xfrm>
            <a:off x="6055317" y="1523676"/>
            <a:ext cx="478974" cy="360120"/>
          </a:xfrm>
          <a:prstGeom prst="rect">
            <a:avLst/>
          </a:prstGeom>
          <a:ln w="12700">
            <a:miter lim="400000"/>
          </a:ln>
        </p:spPr>
      </p:pic>
      <p:pic>
        <p:nvPicPr>
          <p:cNvPr id="108" name="image5.pdf" descr="C:\Users\cse\AppData\Local\Microsoft\Windows\Temporary Internet Files\Content.IE5\0XMJ8R9X\MC900434713[1].wmf"/>
          <p:cNvPicPr/>
          <p:nvPr/>
        </p:nvPicPr>
        <p:blipFill>
          <a:blip r:embed="rId3">
            <a:extLst/>
          </a:blip>
          <a:stretch>
            <a:fillRect/>
          </a:stretch>
        </p:blipFill>
        <p:spPr>
          <a:xfrm>
            <a:off x="7314865" y="3168207"/>
            <a:ext cx="478973" cy="360120"/>
          </a:xfrm>
          <a:prstGeom prst="rect">
            <a:avLst/>
          </a:prstGeom>
          <a:ln w="12700">
            <a:miter lim="400000"/>
          </a:ln>
        </p:spPr>
      </p:pic>
      <p:sp>
        <p:nvSpPr>
          <p:cNvPr id="109" name="Shape 109"/>
          <p:cNvSpPr/>
          <p:nvPr/>
        </p:nvSpPr>
        <p:spPr>
          <a:xfrm>
            <a:off x="6946082" y="4177412"/>
            <a:ext cx="650255" cy="3327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marL="342900" indent="-342900">
              <a:spcBef>
                <a:spcPts val="300"/>
              </a:spcBef>
              <a:defRPr sz="1600" b="1">
                <a:latin typeface="Sommet bold"/>
                <a:ea typeface="Sommet bold"/>
                <a:cs typeface="Sommet bold"/>
                <a:sym typeface="Sommet bold"/>
              </a:defRPr>
            </a:lvl1pPr>
          </a:lstStyle>
          <a:p>
            <a:pPr lvl="0">
              <a:defRPr sz="1800" b="0"/>
            </a:pPr>
            <a:r>
              <a:rPr sz="1600" b="1"/>
              <a:t>K=1</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92">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92">
                                            <p:txEl>
                                              <p:pRg st="0" end="0"/>
                                            </p:txEl>
                                          </p:spTgt>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1" nodeType="afterEffect">
                                  <p:stCondLst>
                                    <p:cond delay="0"/>
                                  </p:stCondLst>
                                  <p:iterate>
                                    <p:tmAbs val="0"/>
                                  </p:iterate>
                                  <p:childTnLst>
                                    <p:set>
                                      <p:cBhvr>
                                        <p:cTn id="11" fill="hold"/>
                                        <p:tgtEl>
                                          <p:spTgt spid="92">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2" nodeType="clickEffect">
                                  <p:stCondLst>
                                    <p:cond delay="0"/>
                                  </p:stCondLst>
                                  <p:iterate>
                                    <p:tmAbs val="0"/>
                                  </p:iterate>
                                  <p:childTnLst>
                                    <p:set>
                                      <p:cBhvr>
                                        <p:cTn id="15" fill="hold"/>
                                        <p:tgtEl>
                                          <p:spTgt spid="102"/>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3" nodeType="afterEffect">
                                  <p:stCondLst>
                                    <p:cond delay="0"/>
                                  </p:stCondLst>
                                  <p:iterate>
                                    <p:tmAbs val="0"/>
                                  </p:iterate>
                                  <p:childTnLst>
                                    <p:set>
                                      <p:cBhvr>
                                        <p:cTn id="18" fill="hold"/>
                                        <p:tgtEl>
                                          <p:spTgt spid="94"/>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4" nodeType="afterEffect">
                                  <p:stCondLst>
                                    <p:cond delay="0"/>
                                  </p:stCondLst>
                                  <p:iterate>
                                    <p:tmAbs val="0"/>
                                  </p:iterate>
                                  <p:childTnLst>
                                    <p:set>
                                      <p:cBhvr>
                                        <p:cTn id="21" fill="hold"/>
                                        <p:tgtEl>
                                          <p:spTgt spid="95"/>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grpId="5" nodeType="afterEffect">
                                  <p:stCondLst>
                                    <p:cond delay="0"/>
                                  </p:stCondLst>
                                  <p:iterate>
                                    <p:tmAbs val="0"/>
                                  </p:iterate>
                                  <p:childTnLst>
                                    <p:set>
                                      <p:cBhvr>
                                        <p:cTn id="24" fill="hold"/>
                                        <p:tgtEl>
                                          <p:spTgt spid="103"/>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grpId="6" nodeType="afterEffect">
                                  <p:stCondLst>
                                    <p:cond delay="0"/>
                                  </p:stCondLst>
                                  <p:iterate>
                                    <p:tmAbs val="0"/>
                                  </p:iterate>
                                  <p:childTnLst>
                                    <p:set>
                                      <p:cBhvr>
                                        <p:cTn id="27" fill="hold"/>
                                        <p:tgtEl>
                                          <p:spTgt spid="104"/>
                                        </p:tgtEl>
                                        <p:attrNameLst>
                                          <p:attrName>style.visibility</p:attrName>
                                        </p:attrNameLst>
                                      </p:cBhvr>
                                      <p:to>
                                        <p:strVal val="visible"/>
                                      </p:to>
                                    </p:set>
                                  </p:childTnLst>
                                </p:cTn>
                              </p:par>
                            </p:childTnLst>
                          </p:cTn>
                        </p:par>
                        <p:par>
                          <p:cTn id="28" fill="hold">
                            <p:stCondLst>
                              <p:cond delay="0"/>
                            </p:stCondLst>
                            <p:childTnLst>
                              <p:par>
                                <p:cTn id="29" presetID="1" presetClass="entr" presetSubtype="0" fill="hold" grpId="7" nodeType="afterEffect">
                                  <p:stCondLst>
                                    <p:cond delay="0"/>
                                  </p:stCondLst>
                                  <p:iterate>
                                    <p:tmAbs val="0"/>
                                  </p:iterate>
                                  <p:childTnLst>
                                    <p:set>
                                      <p:cBhvr>
                                        <p:cTn id="30" fill="hold"/>
                                        <p:tgtEl>
                                          <p:spTgt spid="105"/>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grpId="8" nodeType="afterEffect">
                                  <p:stCondLst>
                                    <p:cond delay="0"/>
                                  </p:stCondLst>
                                  <p:iterate>
                                    <p:tmAbs val="0"/>
                                  </p:iterate>
                                  <p:childTnLst>
                                    <p:set>
                                      <p:cBhvr>
                                        <p:cTn id="33" fill="hold"/>
                                        <p:tgtEl>
                                          <p:spTgt spid="106"/>
                                        </p:tgtEl>
                                        <p:attrNameLst>
                                          <p:attrName>style.visibility</p:attrName>
                                        </p:attrNameLst>
                                      </p:cBhvr>
                                      <p:to>
                                        <p:strVal val="visible"/>
                                      </p:to>
                                    </p:set>
                                  </p:childTnLst>
                                </p:cTn>
                              </p:par>
                            </p:childTnLst>
                          </p:cTn>
                        </p:par>
                        <p:par>
                          <p:cTn id="34" fill="hold">
                            <p:stCondLst>
                              <p:cond delay="0"/>
                            </p:stCondLst>
                            <p:childTnLst>
                              <p:par>
                                <p:cTn id="35" presetID="1" presetClass="entr" presetSubtype="0" fill="hold" grpId="9" nodeType="afterEffect">
                                  <p:stCondLst>
                                    <p:cond delay="0"/>
                                  </p:stCondLst>
                                  <p:iterate>
                                    <p:tmAbs val="0"/>
                                  </p:iterate>
                                  <p:childTnLst>
                                    <p:set>
                                      <p:cBhvr>
                                        <p:cTn id="36" fill="hold"/>
                                        <p:tgtEl>
                                          <p:spTgt spid="98"/>
                                        </p:tgtEl>
                                        <p:attrNameLst>
                                          <p:attrName>style.visibility</p:attrName>
                                        </p:attrNameLst>
                                      </p:cBhvr>
                                      <p:to>
                                        <p:strVal val="visible"/>
                                      </p:to>
                                    </p:set>
                                  </p:childTnLst>
                                </p:cTn>
                              </p:par>
                            </p:childTnLst>
                          </p:cTn>
                        </p:par>
                        <p:par>
                          <p:cTn id="37" fill="hold">
                            <p:stCondLst>
                              <p:cond delay="0"/>
                            </p:stCondLst>
                            <p:childTnLst>
                              <p:par>
                                <p:cTn id="38" presetID="1" presetClass="entr" presetSubtype="0" fill="hold" grpId="10" nodeType="afterEffect">
                                  <p:stCondLst>
                                    <p:cond delay="0"/>
                                  </p:stCondLst>
                                  <p:iterate>
                                    <p:tmAbs val="0"/>
                                  </p:iterate>
                                  <p:childTnLst>
                                    <p:set>
                                      <p:cBhvr>
                                        <p:cTn id="39" fill="hold"/>
                                        <p:tgtEl>
                                          <p:spTgt spid="101"/>
                                        </p:tgtEl>
                                        <p:attrNameLst>
                                          <p:attrName>style.visibility</p:attrName>
                                        </p:attrNameLst>
                                      </p:cBhvr>
                                      <p:to>
                                        <p:strVal val="visible"/>
                                      </p:to>
                                    </p:set>
                                  </p:childTnLst>
                                </p:cTn>
                              </p:par>
                            </p:childTnLst>
                          </p:cTn>
                        </p:par>
                        <p:par>
                          <p:cTn id="40" fill="hold">
                            <p:stCondLst>
                              <p:cond delay="0"/>
                            </p:stCondLst>
                            <p:childTnLst>
                              <p:par>
                                <p:cTn id="41" presetID="1" presetClass="entr" presetSubtype="0" fill="hold" grpId="11" nodeType="afterEffect">
                                  <p:stCondLst>
                                    <p:cond delay="0"/>
                                  </p:stCondLst>
                                  <p:iterate>
                                    <p:tmAbs val="0"/>
                                  </p:iterate>
                                  <p:childTnLst>
                                    <p:set>
                                      <p:cBhvr>
                                        <p:cTn id="42" fill="hold"/>
                                        <p:tgtEl>
                                          <p:spTgt spid="10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12" nodeType="clickEffect">
                                  <p:stCondLst>
                                    <p:cond delay="0"/>
                                  </p:stCondLst>
                                  <p:iterate>
                                    <p:tmAbs val="0"/>
                                  </p:iterate>
                                  <p:childTnLst>
                                    <p:set>
                                      <p:cBhvr>
                                        <p:cTn id="46" fill="hold"/>
                                        <p:tgtEl>
                                          <p:spTgt spid="107"/>
                                        </p:tgtEl>
                                        <p:attrNameLst>
                                          <p:attrName>style.visibility</p:attrName>
                                        </p:attrNameLst>
                                      </p:cBhvr>
                                      <p:to>
                                        <p:strVal val="visible"/>
                                      </p:to>
                                    </p:set>
                                  </p:childTnLst>
                                </p:cTn>
                              </p:par>
                            </p:childTnLst>
                          </p:cTn>
                        </p:par>
                        <p:par>
                          <p:cTn id="47" fill="hold">
                            <p:stCondLst>
                              <p:cond delay="0"/>
                            </p:stCondLst>
                            <p:childTnLst>
                              <p:par>
                                <p:cTn id="48" presetID="1" presetClass="entr" presetSubtype="0" fill="hold" grpId="13" nodeType="afterEffect">
                                  <p:stCondLst>
                                    <p:cond delay="0"/>
                                  </p:stCondLst>
                                  <p:iterate>
                                    <p:tmAbs val="0"/>
                                  </p:iterate>
                                  <p:childTnLst>
                                    <p:set>
                                      <p:cBhvr>
                                        <p:cTn id="49" fill="hold"/>
                                        <p:tgtEl>
                                          <p:spTgt spid="93"/>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1" nodeType="clickEffect">
                                  <p:stCondLst>
                                    <p:cond delay="0"/>
                                  </p:stCondLst>
                                  <p:iterate>
                                    <p:tmAbs val="0"/>
                                  </p:iterate>
                                  <p:childTnLst>
                                    <p:set>
                                      <p:cBhvr>
                                        <p:cTn id="53" fill="hold"/>
                                        <p:tgtEl>
                                          <p:spTgt spid="92">
                                            <p:txEl>
                                              <p:pRg st="2" end="2"/>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14" nodeType="clickEffect">
                                  <p:stCondLst>
                                    <p:cond delay="0"/>
                                  </p:stCondLst>
                                  <p:iterate>
                                    <p:tmAbs val="0"/>
                                  </p:iterate>
                                  <p:childTnLst>
                                    <p:set>
                                      <p:cBhvr>
                                        <p:cTn id="57" fill="hold"/>
                                        <p:tgtEl>
                                          <p:spTgt spid="108"/>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1" nodeType="clickEffect">
                                  <p:stCondLst>
                                    <p:cond delay="0"/>
                                  </p:stCondLst>
                                  <p:iterate>
                                    <p:tmAbs val="0"/>
                                  </p:iterate>
                                  <p:childTnLst>
                                    <p:set>
                                      <p:cBhvr>
                                        <p:cTn id="61" fill="hold"/>
                                        <p:tgtEl>
                                          <p:spTgt spid="92">
                                            <p:txEl>
                                              <p:pRg st="3" end="3"/>
                                            </p:txEl>
                                          </p:spTgt>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1" nodeType="clickEffect">
                                  <p:stCondLst>
                                    <p:cond delay="0"/>
                                  </p:stCondLst>
                                  <p:iterate>
                                    <p:tmAbs val="0"/>
                                  </p:iterate>
                                  <p:childTnLst>
                                    <p:set>
                                      <p:cBhvr>
                                        <p:cTn id="65" fill="hold"/>
                                        <p:tgtEl>
                                          <p:spTgt spid="92">
                                            <p:txEl>
                                              <p:pRg st="4" end="4"/>
                                            </p:txEl>
                                          </p:spTgt>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1" nodeType="clickEffect">
                                  <p:stCondLst>
                                    <p:cond delay="0"/>
                                  </p:stCondLst>
                                  <p:iterate>
                                    <p:tmAbs val="0"/>
                                  </p:iterate>
                                  <p:childTnLst>
                                    <p:set>
                                      <p:cBhvr>
                                        <p:cTn id="69" fill="hold"/>
                                        <p:tgtEl>
                                          <p:spTgt spid="9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1" build="p" bldLvl="5" animBg="1" advAuto="0"/>
      <p:bldP spid="93" grpId="13" animBg="1" advAuto="0"/>
      <p:bldP spid="94" grpId="3" animBg="1" advAuto="0"/>
      <p:bldP spid="95" grpId="4" animBg="1" advAuto="0"/>
      <p:bldP spid="98" grpId="9" animBg="1" advAuto="0"/>
      <p:bldP spid="101" grpId="10" animBg="1" advAuto="0"/>
      <p:bldP spid="102" grpId="2" animBg="1" advAuto="0"/>
      <p:bldP spid="103" grpId="5" animBg="1" advAuto="0"/>
      <p:bldP spid="104" grpId="6" animBg="1" advAuto="0"/>
      <p:bldP spid="105" grpId="7" animBg="1" advAuto="0"/>
      <p:bldP spid="106" grpId="8" animBg="1" advAuto="0"/>
      <p:bldP spid="107" grpId="12" animBg="1" advAuto="0"/>
      <p:bldP spid="108" grpId="14" animBg="1" advAuto="0"/>
      <p:bldP spid="109" grpId="11"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Shape 113"/>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pPr>
            <a:fld id="{86CB4B4D-7CA3-9044-876B-883B54F8677D}" type="slidenum">
              <a:rPr sz="1200"/>
              <a:t>4</a:t>
            </a:fld>
            <a:endParaRPr sz="1200"/>
          </a:p>
        </p:txBody>
      </p:sp>
      <p:sp>
        <p:nvSpPr>
          <p:cNvPr id="114" name="Shape 114"/>
          <p:cNvSpPr>
            <a:spLocks noGrp="1"/>
          </p:cNvSpPr>
          <p:nvPr>
            <p:ph type="title"/>
          </p:nvPr>
        </p:nvSpPr>
        <p:spPr>
          <a:xfrm>
            <a:off x="467543" y="267493"/>
            <a:ext cx="5791201" cy="594068"/>
          </a:xfrm>
          <a:prstGeom prst="rect">
            <a:avLst/>
          </a:prstGeom>
        </p:spPr>
        <p:txBody>
          <a:bodyPr lIns="0" tIns="0" rIns="0" bIns="0">
            <a:normAutofit/>
          </a:bodyPr>
          <a:lstStyle>
            <a:lvl1pPr defTabSz="841247">
              <a:defRPr sz="2760"/>
            </a:lvl1pPr>
          </a:lstStyle>
          <a:p>
            <a:pPr lvl="0">
              <a:defRPr sz="1800"/>
            </a:pPr>
            <a:r>
              <a:rPr sz="2760"/>
              <a:t>Framework</a:t>
            </a:r>
          </a:p>
        </p:txBody>
      </p:sp>
      <p:grpSp>
        <p:nvGrpSpPr>
          <p:cNvPr id="120" name="Group 120"/>
          <p:cNvGrpSpPr/>
          <p:nvPr/>
        </p:nvGrpSpPr>
        <p:grpSpPr>
          <a:xfrm>
            <a:off x="1867301" y="994780"/>
            <a:ext cx="5409397" cy="932262"/>
            <a:chOff x="0" y="0"/>
            <a:chExt cx="5409395" cy="932260"/>
          </a:xfrm>
        </p:grpSpPr>
        <p:sp>
          <p:nvSpPr>
            <p:cNvPr id="115" name="Shape 115"/>
            <p:cNvSpPr/>
            <p:nvPr/>
          </p:nvSpPr>
          <p:spPr>
            <a:xfrm>
              <a:off x="0" y="0"/>
              <a:ext cx="2203991" cy="912877"/>
            </a:xfrm>
            <a:prstGeom prst="roundRect">
              <a:avLst>
                <a:gd name="adj" fmla="val 10798"/>
              </a:avLst>
            </a:prstGeom>
            <a:gradFill flip="none" rotWithShape="1">
              <a:gsLst>
                <a:gs pos="0">
                  <a:srgbClr val="9A2F2C"/>
                </a:gs>
                <a:gs pos="80000">
                  <a:srgbClr val="CA3E3A"/>
                </a:gs>
                <a:gs pos="100000">
                  <a:srgbClr val="CE3B37"/>
                </a:gs>
              </a:gsLst>
              <a:lin ang="16200000" scaled="0"/>
            </a:gradFill>
            <a:ln w="12700" cap="flat">
              <a:noFill/>
              <a:miter lim="400000"/>
            </a:ln>
            <a:effectLst>
              <a:outerShdw blurRad="38100" dist="23000" dir="5400000" rotWithShape="0">
                <a:srgbClr val="000000">
                  <a:alpha val="35000"/>
                </a:srgbClr>
              </a:outerShdw>
            </a:effectLst>
          </p:spPr>
          <p:txBody>
            <a:bodyPr wrap="square" lIns="0" tIns="0" rIns="0" bIns="0" numCol="1" anchor="ctr">
              <a:noAutofit/>
            </a:bodyPr>
            <a:lstStyle/>
            <a:p>
              <a:pPr lvl="0" algn="ctr">
                <a:defRPr sz="2723">
                  <a:solidFill>
                    <a:srgbClr val="FFFFFF"/>
                  </a:solidFill>
                </a:defRPr>
              </a:pPr>
              <a:endParaRPr/>
            </a:p>
          </p:txBody>
        </p:sp>
        <p:sp>
          <p:nvSpPr>
            <p:cNvPr id="116" name="Shape 116"/>
            <p:cNvSpPr/>
            <p:nvPr/>
          </p:nvSpPr>
          <p:spPr>
            <a:xfrm>
              <a:off x="324662" y="176403"/>
              <a:ext cx="1694670" cy="56007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algn="ctr">
                <a:defRPr sz="2723">
                  <a:solidFill>
                    <a:srgbClr val="FFFFFF"/>
                  </a:solidFill>
                </a:defRPr>
              </a:lvl1pPr>
            </a:lstStyle>
            <a:p>
              <a:pPr lvl="0">
                <a:defRPr sz="1800">
                  <a:solidFill>
                    <a:srgbClr val="000000"/>
                  </a:solidFill>
                </a:defRPr>
              </a:pPr>
              <a:r>
                <a:rPr sz="2723">
                  <a:solidFill>
                    <a:srgbClr val="FFFFFF"/>
                  </a:solidFill>
                </a:rPr>
                <a:t>Pruning</a:t>
              </a:r>
            </a:p>
          </p:txBody>
        </p:sp>
        <p:sp>
          <p:nvSpPr>
            <p:cNvPr id="117" name="Shape 117"/>
            <p:cNvSpPr/>
            <p:nvPr/>
          </p:nvSpPr>
          <p:spPr>
            <a:xfrm>
              <a:off x="2380440" y="292977"/>
              <a:ext cx="754432" cy="397215"/>
            </a:xfrm>
            <a:prstGeom prst="rightArrow">
              <a:avLst>
                <a:gd name="adj1" fmla="val 64000"/>
                <a:gd name="adj2" fmla="val 50000"/>
              </a:avLst>
            </a:prstGeom>
            <a:gradFill flip="none" rotWithShape="1">
              <a:gsLst>
                <a:gs pos="0">
                  <a:srgbClr val="9A2F2C"/>
                </a:gs>
                <a:gs pos="80000">
                  <a:srgbClr val="CA3E3A"/>
                </a:gs>
                <a:gs pos="100000">
                  <a:srgbClr val="CE3B37"/>
                </a:gs>
              </a:gsLst>
              <a:lin ang="16200000" scaled="0"/>
            </a:gradFill>
            <a:ln w="12700" cap="flat">
              <a:noFill/>
              <a:miter lim="400000"/>
            </a:ln>
            <a:effectLst>
              <a:outerShdw blurRad="38100" dist="23000" dir="5400000" rotWithShape="0">
                <a:srgbClr val="000000">
                  <a:alpha val="35000"/>
                </a:srgbClr>
              </a:outerShdw>
            </a:effectLst>
          </p:spPr>
          <p:txBody>
            <a:bodyPr wrap="square" lIns="0" tIns="0" rIns="0" bIns="0" numCol="1" anchor="ctr">
              <a:noAutofit/>
            </a:bodyPr>
            <a:lstStyle/>
            <a:p>
              <a:pPr lvl="0"/>
              <a:endParaRPr/>
            </a:p>
          </p:txBody>
        </p:sp>
        <p:sp>
          <p:nvSpPr>
            <p:cNvPr id="118" name="Shape 118"/>
            <p:cNvSpPr/>
            <p:nvPr/>
          </p:nvSpPr>
          <p:spPr>
            <a:xfrm>
              <a:off x="3205405" y="0"/>
              <a:ext cx="2203991" cy="932261"/>
            </a:xfrm>
            <a:prstGeom prst="roundRect">
              <a:avLst>
                <a:gd name="adj" fmla="val 10894"/>
              </a:avLst>
            </a:prstGeom>
            <a:gradFill flip="none" rotWithShape="1">
              <a:gsLst>
                <a:gs pos="0">
                  <a:srgbClr val="769537"/>
                </a:gs>
                <a:gs pos="80000">
                  <a:srgbClr val="9BC348"/>
                </a:gs>
                <a:gs pos="100000">
                  <a:srgbClr val="9CC646"/>
                </a:gs>
              </a:gsLst>
              <a:lin ang="16200000" scaled="0"/>
            </a:gradFill>
            <a:ln w="12700" cap="flat">
              <a:noFill/>
              <a:miter lim="400000"/>
            </a:ln>
            <a:effectLst>
              <a:outerShdw blurRad="38100" dist="23000" dir="5400000" rotWithShape="0">
                <a:srgbClr val="000000">
                  <a:alpha val="35000"/>
                </a:srgbClr>
              </a:outerShdw>
            </a:effectLst>
          </p:spPr>
          <p:txBody>
            <a:bodyPr wrap="square" lIns="0" tIns="0" rIns="0" bIns="0" numCol="1" anchor="ctr">
              <a:noAutofit/>
            </a:bodyPr>
            <a:lstStyle/>
            <a:p>
              <a:pPr lvl="0" algn="ctr">
                <a:defRPr sz="2723">
                  <a:solidFill>
                    <a:srgbClr val="FFFFFF"/>
                  </a:solidFill>
                </a:defRPr>
              </a:pPr>
              <a:endParaRPr/>
            </a:p>
          </p:txBody>
        </p:sp>
        <p:sp>
          <p:nvSpPr>
            <p:cNvPr id="119" name="Shape 119"/>
            <p:cNvSpPr/>
            <p:nvPr/>
          </p:nvSpPr>
          <p:spPr>
            <a:xfrm>
              <a:off x="3363258" y="221187"/>
              <a:ext cx="1888285" cy="47050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ctr">
              <a:noAutofit/>
            </a:bodyPr>
            <a:lstStyle>
              <a:lvl1pPr algn="ctr">
                <a:defRPr sz="2723">
                  <a:solidFill>
                    <a:srgbClr val="FFFFFF"/>
                  </a:solidFill>
                </a:defRPr>
              </a:lvl1pPr>
            </a:lstStyle>
            <a:p>
              <a:pPr lvl="0">
                <a:defRPr sz="1800">
                  <a:solidFill>
                    <a:srgbClr val="000000"/>
                  </a:solidFill>
                </a:defRPr>
              </a:pPr>
              <a:r>
                <a:rPr sz="2723">
                  <a:solidFill>
                    <a:srgbClr val="FFFFFF"/>
                  </a:solidFill>
                </a:rPr>
                <a:t>Verification</a:t>
              </a:r>
            </a:p>
          </p:txBody>
        </p:sp>
      </p:grpSp>
      <p:sp>
        <p:nvSpPr>
          <p:cNvPr id="121" name="Shape 121"/>
          <p:cNvSpPr/>
          <p:nvPr/>
        </p:nvSpPr>
        <p:spPr>
          <a:xfrm>
            <a:off x="2766716" y="2025042"/>
            <a:ext cx="324037" cy="360041"/>
          </a:xfrm>
          <a:custGeom>
            <a:avLst/>
            <a:gdLst/>
            <a:ahLst/>
            <a:cxnLst>
              <a:cxn ang="0">
                <a:pos x="wd2" y="hd2"/>
              </a:cxn>
              <a:cxn ang="5400000">
                <a:pos x="wd2" y="hd2"/>
              </a:cxn>
              <a:cxn ang="10800000">
                <a:pos x="wd2" y="hd2"/>
              </a:cxn>
              <a:cxn ang="16200000">
                <a:pos x="wd2" y="hd2"/>
              </a:cxn>
            </a:cxnLst>
            <a:rect l="0" t="0" r="r" b="b"/>
            <a:pathLst>
              <a:path w="21600" h="21600" extrusionOk="0">
                <a:moveTo>
                  <a:pt x="0" y="11880"/>
                </a:moveTo>
                <a:lnTo>
                  <a:pt x="5400" y="11880"/>
                </a:lnTo>
                <a:lnTo>
                  <a:pt x="5400" y="0"/>
                </a:lnTo>
                <a:lnTo>
                  <a:pt x="16200" y="0"/>
                </a:lnTo>
                <a:lnTo>
                  <a:pt x="16200" y="11880"/>
                </a:lnTo>
                <a:lnTo>
                  <a:pt x="21600" y="11880"/>
                </a:lnTo>
                <a:lnTo>
                  <a:pt x="10800" y="21600"/>
                </a:lnTo>
                <a:close/>
              </a:path>
            </a:pathLst>
          </a:custGeom>
          <a:gradFill>
            <a:gsLst>
              <a:gs pos="0">
                <a:srgbClr val="9A2F2C"/>
              </a:gs>
              <a:gs pos="80000">
                <a:srgbClr val="CA3E3A"/>
              </a:gs>
              <a:gs pos="100000">
                <a:srgbClr val="CE3B37"/>
              </a:gs>
            </a:gsLst>
            <a:lin ang="16200000"/>
          </a:gradFill>
          <a:ln>
            <a:solidFill>
              <a:srgbClr val="BE4B48"/>
            </a:solidFill>
          </a:ln>
          <a:effectLst>
            <a:outerShdw blurRad="38100" dist="23000" dir="5400000" rotWithShape="0">
              <a:srgbClr val="000000">
                <a:alpha val="35000"/>
              </a:srgbClr>
            </a:outerShdw>
          </a:effectLst>
        </p:spPr>
        <p:txBody>
          <a:bodyPr lIns="0" tIns="0" rIns="0" bIns="0" anchor="ctr"/>
          <a:lstStyle/>
          <a:p>
            <a:pPr lvl="0" algn="ctr">
              <a:defRPr b="1">
                <a:ln w="18000">
                  <a:solidFill>
                    <a:srgbClr val="D73A36"/>
                  </a:solidFill>
                </a:ln>
                <a:noFill/>
                <a:effectLst>
                  <a:outerShdw blurRad="25400" dist="23000" dir="7020000" rotWithShape="0">
                    <a:srgbClr val="000000">
                      <a:alpha val="50000"/>
                    </a:srgbClr>
                  </a:outerShdw>
                </a:effectLst>
              </a:defRPr>
            </a:pPr>
            <a:endParaRPr/>
          </a:p>
        </p:txBody>
      </p:sp>
      <p:grpSp>
        <p:nvGrpSpPr>
          <p:cNvPr id="124" name="Group 124"/>
          <p:cNvGrpSpPr/>
          <p:nvPr/>
        </p:nvGrpSpPr>
        <p:grpSpPr>
          <a:xfrm>
            <a:off x="1746749" y="3269192"/>
            <a:ext cx="2640125" cy="410636"/>
            <a:chOff x="0" y="21412"/>
            <a:chExt cx="2640124" cy="410634"/>
          </a:xfrm>
        </p:grpSpPr>
        <p:sp>
          <p:nvSpPr>
            <p:cNvPr id="122" name="Shape 122"/>
            <p:cNvSpPr/>
            <p:nvPr/>
          </p:nvSpPr>
          <p:spPr>
            <a:xfrm>
              <a:off x="-1" y="21412"/>
              <a:ext cx="2640125" cy="410635"/>
            </a:xfrm>
            <a:custGeom>
              <a:avLst/>
              <a:gdLst/>
              <a:ahLst/>
              <a:cxnLst>
                <a:cxn ang="0">
                  <a:pos x="wd2" y="hd2"/>
                </a:cxn>
                <a:cxn ang="5400000">
                  <a:pos x="wd2" y="hd2"/>
                </a:cxn>
                <a:cxn ang="10800000">
                  <a:pos x="wd2" y="hd2"/>
                </a:cxn>
                <a:cxn ang="16200000">
                  <a:pos x="wd2" y="hd2"/>
                </a:cxn>
              </a:cxnLst>
              <a:rect l="0" t="0" r="r" b="b"/>
              <a:pathLst>
                <a:path w="21600" h="21600" extrusionOk="0">
                  <a:moveTo>
                    <a:pt x="0" y="3600"/>
                  </a:moveTo>
                  <a:cubicBezTo>
                    <a:pt x="0" y="1612"/>
                    <a:pt x="182" y="0"/>
                    <a:pt x="408" y="0"/>
                  </a:cubicBezTo>
                  <a:lnTo>
                    <a:pt x="21192" y="0"/>
                  </a:lnTo>
                  <a:cubicBezTo>
                    <a:pt x="21418" y="0"/>
                    <a:pt x="21600" y="1612"/>
                    <a:pt x="21600" y="3600"/>
                  </a:cubicBezTo>
                  <a:lnTo>
                    <a:pt x="21600" y="18000"/>
                  </a:lnTo>
                  <a:cubicBezTo>
                    <a:pt x="21600" y="19988"/>
                    <a:pt x="21418" y="21600"/>
                    <a:pt x="21192" y="21600"/>
                  </a:cubicBezTo>
                  <a:lnTo>
                    <a:pt x="408" y="21600"/>
                  </a:lnTo>
                  <a:cubicBezTo>
                    <a:pt x="182" y="21600"/>
                    <a:pt x="0" y="19988"/>
                    <a:pt x="0" y="18000"/>
                  </a:cubicBezTo>
                  <a:lnTo>
                    <a:pt x="0" y="3600"/>
                  </a:lnTo>
                  <a:close/>
                </a:path>
              </a:pathLst>
            </a:custGeom>
            <a:gradFill flip="none" rotWithShape="1">
              <a:gsLst>
                <a:gs pos="0">
                  <a:srgbClr val="C0504D"/>
                </a:gs>
                <a:gs pos="80000">
                  <a:srgbClr val="C0504D"/>
                </a:gs>
                <a:gs pos="100000">
                  <a:srgbClr val="C0504D"/>
                </a:gs>
              </a:gsLst>
              <a:lin ang="16200000" scaled="0"/>
            </a:gradFill>
            <a:ln w="12700" cap="flat">
              <a:noFill/>
              <a:miter lim="400000"/>
            </a:ln>
            <a:effectLst>
              <a:outerShdw blurRad="38100" dist="23000" dir="5400000" rotWithShape="0">
                <a:srgbClr val="000000">
                  <a:alpha val="35000"/>
                </a:srgbClr>
              </a:outerShdw>
            </a:effectLst>
          </p:spPr>
          <p:txBody>
            <a:bodyPr wrap="square" lIns="0" tIns="0" rIns="0" bIns="0" numCol="1" anchor="ctr">
              <a:noAutofit/>
            </a:bodyPr>
            <a:lstStyle/>
            <a:p>
              <a:pPr lvl="0" defTabSz="622300">
                <a:lnSpc>
                  <a:spcPct val="90000"/>
                </a:lnSpc>
                <a:spcBef>
                  <a:spcPts val="1000"/>
                </a:spcBef>
                <a:defRPr sz="1400">
                  <a:solidFill>
                    <a:srgbClr val="FFFFFF"/>
                  </a:solidFill>
                </a:defRPr>
              </a:pPr>
              <a:endParaRPr/>
            </a:p>
          </p:txBody>
        </p:sp>
        <p:sp>
          <p:nvSpPr>
            <p:cNvPr id="123" name="Shape 123"/>
            <p:cNvSpPr/>
            <p:nvPr/>
          </p:nvSpPr>
          <p:spPr>
            <a:xfrm>
              <a:off x="648071" y="38100"/>
              <a:ext cx="1656185" cy="3708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lvl1pPr marL="342900" indent="-342900">
                <a:spcBef>
                  <a:spcPts val="400"/>
                </a:spcBef>
                <a:defRPr sz="1800" b="1">
                  <a:solidFill>
                    <a:srgbClr val="FFFFFF"/>
                  </a:solidFill>
                  <a:latin typeface="Sommet bold"/>
                  <a:ea typeface="Sommet bold"/>
                  <a:cs typeface="Sommet bold"/>
                  <a:sym typeface="Sommet bold"/>
                </a:defRPr>
              </a:lvl1pPr>
            </a:lstStyle>
            <a:p>
              <a:pPr lvl="0">
                <a:defRPr b="0">
                  <a:solidFill>
                    <a:srgbClr val="000000"/>
                  </a:solidFill>
                </a:defRPr>
              </a:pPr>
              <a:r>
                <a:rPr b="1" dirty="0">
                  <a:solidFill>
                    <a:srgbClr val="FFFFFF"/>
                  </a:solidFill>
                  <a:latin typeface="Arial" panose="020B0604020202020204" pitchFamily="34" charset="0"/>
                  <a:cs typeface="Arial" panose="020B0604020202020204" pitchFamily="34" charset="0"/>
                </a:rPr>
                <a:t>Half-space</a:t>
              </a:r>
            </a:p>
          </p:txBody>
        </p:sp>
      </p:grpSp>
      <p:grpSp>
        <p:nvGrpSpPr>
          <p:cNvPr id="127" name="Group 127"/>
          <p:cNvGrpSpPr/>
          <p:nvPr/>
        </p:nvGrpSpPr>
        <p:grpSpPr>
          <a:xfrm>
            <a:off x="1746749" y="2557174"/>
            <a:ext cx="2640125" cy="410636"/>
            <a:chOff x="0" y="0"/>
            <a:chExt cx="2640124" cy="410635"/>
          </a:xfrm>
        </p:grpSpPr>
        <p:sp>
          <p:nvSpPr>
            <p:cNvPr id="125" name="Shape 125"/>
            <p:cNvSpPr/>
            <p:nvPr/>
          </p:nvSpPr>
          <p:spPr>
            <a:xfrm>
              <a:off x="-1" y="0"/>
              <a:ext cx="2640125" cy="410636"/>
            </a:xfrm>
            <a:custGeom>
              <a:avLst/>
              <a:gdLst/>
              <a:ahLst/>
              <a:cxnLst>
                <a:cxn ang="0">
                  <a:pos x="wd2" y="hd2"/>
                </a:cxn>
                <a:cxn ang="5400000">
                  <a:pos x="wd2" y="hd2"/>
                </a:cxn>
                <a:cxn ang="10800000">
                  <a:pos x="wd2" y="hd2"/>
                </a:cxn>
                <a:cxn ang="16200000">
                  <a:pos x="wd2" y="hd2"/>
                </a:cxn>
              </a:cxnLst>
              <a:rect l="0" t="0" r="r" b="b"/>
              <a:pathLst>
                <a:path w="21600" h="21600" extrusionOk="0">
                  <a:moveTo>
                    <a:pt x="0" y="3600"/>
                  </a:moveTo>
                  <a:cubicBezTo>
                    <a:pt x="0" y="1612"/>
                    <a:pt x="182" y="0"/>
                    <a:pt x="408" y="0"/>
                  </a:cubicBezTo>
                  <a:lnTo>
                    <a:pt x="21192" y="0"/>
                  </a:lnTo>
                  <a:cubicBezTo>
                    <a:pt x="21418" y="0"/>
                    <a:pt x="21600" y="1612"/>
                    <a:pt x="21600" y="3600"/>
                  </a:cubicBezTo>
                  <a:lnTo>
                    <a:pt x="21600" y="18000"/>
                  </a:lnTo>
                  <a:cubicBezTo>
                    <a:pt x="21600" y="19988"/>
                    <a:pt x="21418" y="21600"/>
                    <a:pt x="21192" y="21600"/>
                  </a:cubicBezTo>
                  <a:lnTo>
                    <a:pt x="408" y="21600"/>
                  </a:lnTo>
                  <a:cubicBezTo>
                    <a:pt x="182" y="21600"/>
                    <a:pt x="0" y="19988"/>
                    <a:pt x="0" y="18000"/>
                  </a:cubicBezTo>
                  <a:lnTo>
                    <a:pt x="0" y="3600"/>
                  </a:lnTo>
                  <a:close/>
                </a:path>
              </a:pathLst>
            </a:custGeom>
            <a:gradFill flip="none" rotWithShape="1">
              <a:gsLst>
                <a:gs pos="0">
                  <a:srgbClr val="C0504D"/>
                </a:gs>
                <a:gs pos="80000">
                  <a:srgbClr val="C0504D"/>
                </a:gs>
                <a:gs pos="100000">
                  <a:srgbClr val="C0504D"/>
                </a:gs>
              </a:gsLst>
              <a:lin ang="16200000" scaled="0"/>
            </a:gradFill>
            <a:ln w="12700" cap="flat">
              <a:noFill/>
              <a:miter lim="400000"/>
            </a:ln>
            <a:effectLst>
              <a:outerShdw blurRad="38100" dist="23000" dir="5400000" rotWithShape="0">
                <a:srgbClr val="000000">
                  <a:alpha val="35000"/>
                </a:srgbClr>
              </a:outerShdw>
            </a:effectLst>
          </p:spPr>
          <p:txBody>
            <a:bodyPr wrap="square" lIns="0" tIns="0" rIns="0" bIns="0" numCol="1" anchor="ctr">
              <a:noAutofit/>
            </a:bodyPr>
            <a:lstStyle/>
            <a:p>
              <a:pPr lvl="0" defTabSz="622300">
                <a:lnSpc>
                  <a:spcPct val="90000"/>
                </a:lnSpc>
                <a:spcBef>
                  <a:spcPts val="1000"/>
                </a:spcBef>
                <a:defRPr sz="1400">
                  <a:solidFill>
                    <a:srgbClr val="FFFFFF"/>
                  </a:solidFill>
                </a:defRPr>
              </a:pPr>
              <a:endParaRPr/>
            </a:p>
          </p:txBody>
        </p:sp>
        <p:sp>
          <p:nvSpPr>
            <p:cNvPr id="126" name="Shape 126"/>
            <p:cNvSpPr/>
            <p:nvPr/>
          </p:nvSpPr>
          <p:spPr>
            <a:xfrm>
              <a:off x="483138" y="22286"/>
              <a:ext cx="1800201" cy="3708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lvl1pPr marL="342900" indent="-342900">
                <a:spcBef>
                  <a:spcPts val="400"/>
                </a:spcBef>
                <a:defRPr sz="1800" b="1">
                  <a:solidFill>
                    <a:srgbClr val="FFFFFF"/>
                  </a:solidFill>
                  <a:latin typeface="Sommet bold"/>
                  <a:ea typeface="Sommet bold"/>
                  <a:cs typeface="Sommet bold"/>
                  <a:sym typeface="Sommet bold"/>
                </a:defRPr>
              </a:lvl1pPr>
            </a:lstStyle>
            <a:p>
              <a:pPr lvl="0">
                <a:defRPr b="0">
                  <a:solidFill>
                    <a:srgbClr val="000000"/>
                  </a:solidFill>
                </a:defRPr>
              </a:pPr>
              <a:r>
                <a:rPr b="1" dirty="0">
                  <a:solidFill>
                    <a:srgbClr val="FFFFFF"/>
                  </a:solidFill>
                  <a:latin typeface="Arial" panose="020B0604020202020204" pitchFamily="34" charset="0"/>
                  <a:cs typeface="Arial" panose="020B0604020202020204" pitchFamily="34" charset="0"/>
                </a:rPr>
                <a:t>Region-based</a:t>
              </a:r>
            </a:p>
          </p:txBody>
        </p:sp>
      </p:grpSp>
      <p:sp>
        <p:nvSpPr>
          <p:cNvPr id="128" name="Shape 128"/>
          <p:cNvSpPr/>
          <p:nvPr/>
        </p:nvSpPr>
        <p:spPr>
          <a:xfrm>
            <a:off x="4690491" y="3287631"/>
            <a:ext cx="3806422" cy="912877"/>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342900" lvl="0" indent="-342900">
              <a:spcBef>
                <a:spcPts val="300"/>
              </a:spcBef>
              <a:defRPr sz="1800"/>
            </a:pPr>
            <a:r>
              <a:rPr sz="1600" b="1" dirty="0">
                <a:latin typeface="Arial" panose="020B0604020202020204" pitchFamily="34" charset="0"/>
                <a:ea typeface="Sommet bold"/>
                <a:cs typeface="Arial" panose="020B0604020202020204" pitchFamily="34" charset="0"/>
                <a:sym typeface="Sommet bold"/>
              </a:rPr>
              <a:t>TPL (VLDB 2004), </a:t>
            </a:r>
            <a:r>
              <a:rPr sz="1600" b="1" dirty="0">
                <a:solidFill>
                  <a:srgbClr val="4F81BD"/>
                </a:solidFill>
                <a:latin typeface="Arial" panose="020B0604020202020204" pitchFamily="34" charset="0"/>
                <a:ea typeface="Sommet bold"/>
                <a:cs typeface="Arial" panose="020B0604020202020204" pitchFamily="34" charset="0"/>
                <a:sym typeface="Sommet bold"/>
              </a:rPr>
              <a:t>TPL++ (VLDB2015)</a:t>
            </a:r>
          </a:p>
          <a:p>
            <a:pPr marL="342900" lvl="0" indent="-342900">
              <a:spcBef>
                <a:spcPts val="300"/>
              </a:spcBef>
              <a:defRPr sz="1800"/>
            </a:pPr>
            <a:r>
              <a:rPr sz="1600" b="1" dirty="0">
                <a:latin typeface="Arial" panose="020B0604020202020204" pitchFamily="34" charset="0"/>
                <a:ea typeface="Sommet bold"/>
                <a:cs typeface="Arial" panose="020B0604020202020204" pitchFamily="34" charset="0"/>
                <a:sym typeface="Sommet bold"/>
              </a:rPr>
              <a:t>FINCH (VLDB 2008),</a:t>
            </a:r>
          </a:p>
          <a:p>
            <a:pPr marL="342900" lvl="0" indent="-342900">
              <a:spcBef>
                <a:spcPts val="300"/>
              </a:spcBef>
              <a:defRPr sz="1800"/>
            </a:pPr>
            <a:r>
              <a:rPr sz="1600" b="1" dirty="0">
                <a:latin typeface="Arial" panose="020B0604020202020204" pitchFamily="34" charset="0"/>
                <a:ea typeface="Sommet bold"/>
                <a:cs typeface="Arial" panose="020B0604020202020204" pitchFamily="34" charset="0"/>
                <a:sym typeface="Sommet bold"/>
              </a:rPr>
              <a:t>InfZone (ICDE 2011)</a:t>
            </a:r>
          </a:p>
        </p:txBody>
      </p:sp>
      <p:sp>
        <p:nvSpPr>
          <p:cNvPr id="129" name="Shape 129"/>
          <p:cNvSpPr/>
          <p:nvPr/>
        </p:nvSpPr>
        <p:spPr>
          <a:xfrm>
            <a:off x="4680629" y="2451087"/>
            <a:ext cx="3024337" cy="622809"/>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342900" lvl="0" indent="-342900">
              <a:spcBef>
                <a:spcPts val="300"/>
              </a:spcBef>
              <a:defRPr sz="1800"/>
            </a:pPr>
            <a:r>
              <a:rPr sz="1600" b="1" dirty="0">
                <a:latin typeface="Arial" panose="020B0604020202020204" pitchFamily="34" charset="0"/>
                <a:ea typeface="Sommet bold"/>
                <a:cs typeface="Arial" panose="020B0604020202020204" pitchFamily="34" charset="0"/>
                <a:sym typeface="Sommet bold"/>
              </a:rPr>
              <a:t>Six-regions (SIGMOD 2000)</a:t>
            </a:r>
          </a:p>
          <a:p>
            <a:pPr marL="342900" lvl="0" indent="-342900">
              <a:spcBef>
                <a:spcPts val="300"/>
              </a:spcBef>
              <a:defRPr sz="1800"/>
            </a:pPr>
            <a:r>
              <a:rPr sz="1600" b="1" dirty="0">
                <a:latin typeface="Arial" panose="020B0604020202020204" pitchFamily="34" charset="0"/>
                <a:ea typeface="Sommet bold"/>
                <a:cs typeface="Arial" panose="020B0604020202020204" pitchFamily="34" charset="0"/>
                <a:sym typeface="Sommet bold"/>
              </a:rPr>
              <a:t>SLICE (ICDE 2014)</a:t>
            </a:r>
          </a:p>
        </p:txBody>
      </p:sp>
      <p:sp>
        <p:nvSpPr>
          <p:cNvPr id="130" name="Shape 130"/>
          <p:cNvSpPr/>
          <p:nvPr/>
        </p:nvSpPr>
        <p:spPr>
          <a:xfrm>
            <a:off x="1738859" y="2492611"/>
            <a:ext cx="5730554" cy="1707897"/>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342900" lvl="0" indent="-342900">
              <a:spcBef>
                <a:spcPts val="400"/>
              </a:spcBef>
              <a:defRPr sz="1800"/>
            </a:pPr>
            <a:r>
              <a:rPr b="1" dirty="0">
                <a:latin typeface="Arial" panose="020B0604020202020204" pitchFamily="34" charset="0"/>
                <a:ea typeface="Sommet bold"/>
                <a:cs typeface="Arial" panose="020B0604020202020204" pitchFamily="34" charset="0"/>
                <a:sym typeface="Sommet bold"/>
              </a:rPr>
              <a:t>Six-regions   (</a:t>
            </a:r>
            <a:r>
              <a:rPr b="1" dirty="0" err="1">
                <a:latin typeface="Arial" panose="020B0604020202020204" pitchFamily="34" charset="0"/>
                <a:ea typeface="Sommet bold"/>
                <a:cs typeface="Arial" panose="020B0604020202020204" pitchFamily="34" charset="0"/>
                <a:sym typeface="Sommet bold"/>
              </a:rPr>
              <a:t>Stanoi</a:t>
            </a:r>
            <a:r>
              <a:rPr b="1" dirty="0">
                <a:latin typeface="Arial" panose="020B0604020202020204" pitchFamily="34" charset="0"/>
                <a:ea typeface="Sommet bold"/>
                <a:cs typeface="Arial" panose="020B0604020202020204" pitchFamily="34" charset="0"/>
                <a:sym typeface="Sommet bold"/>
              </a:rPr>
              <a:t> et al., UCSB, SIGMOD 2000)   </a:t>
            </a:r>
          </a:p>
          <a:p>
            <a:pPr marL="342900" lvl="0" indent="-342900">
              <a:spcBef>
                <a:spcPts val="400"/>
              </a:spcBef>
              <a:defRPr sz="1800"/>
            </a:pPr>
            <a:r>
              <a:rPr b="1" dirty="0">
                <a:latin typeface="Arial" panose="020B0604020202020204" pitchFamily="34" charset="0"/>
                <a:ea typeface="Sommet bold"/>
                <a:cs typeface="Arial" panose="020B0604020202020204" pitchFamily="34" charset="0"/>
                <a:sym typeface="Sommet bold"/>
              </a:rPr>
              <a:t>TPL                (Tao et al., CUHK, VLDB 2004) </a:t>
            </a:r>
          </a:p>
          <a:p>
            <a:pPr marL="342900" lvl="0" indent="-342900">
              <a:spcBef>
                <a:spcPts val="400"/>
              </a:spcBef>
              <a:defRPr sz="1800"/>
            </a:pPr>
            <a:r>
              <a:rPr b="1" dirty="0">
                <a:latin typeface="Arial" panose="020B0604020202020204" pitchFamily="34" charset="0"/>
                <a:ea typeface="Sommet bold"/>
                <a:cs typeface="Arial" panose="020B0604020202020204" pitchFamily="34" charset="0"/>
                <a:sym typeface="Sommet bold"/>
              </a:rPr>
              <a:t>FINCH            (Wu et al., NUS, VLDB 2008) </a:t>
            </a:r>
          </a:p>
          <a:p>
            <a:pPr marL="342900" lvl="0" indent="-342900">
              <a:spcBef>
                <a:spcPts val="400"/>
              </a:spcBef>
              <a:defRPr sz="1800"/>
            </a:pPr>
            <a:r>
              <a:rPr b="1" dirty="0">
                <a:latin typeface="Arial" panose="020B0604020202020204" pitchFamily="34" charset="0"/>
                <a:ea typeface="Sommet bold"/>
                <a:cs typeface="Arial" panose="020B0604020202020204" pitchFamily="34" charset="0"/>
                <a:sym typeface="Sommet bold"/>
              </a:rPr>
              <a:t>InfZone          (Cheema et al., UNSW, ICDE2011)</a:t>
            </a:r>
          </a:p>
          <a:p>
            <a:pPr marL="342900" lvl="0" indent="-342900">
              <a:spcBef>
                <a:spcPts val="400"/>
              </a:spcBef>
              <a:defRPr sz="1800"/>
            </a:pPr>
            <a:r>
              <a:rPr b="1" dirty="0">
                <a:latin typeface="Arial" panose="020B0604020202020204" pitchFamily="34" charset="0"/>
                <a:ea typeface="Sommet bold"/>
                <a:cs typeface="Arial" panose="020B0604020202020204" pitchFamily="34" charset="0"/>
                <a:sym typeface="Sommet bold"/>
              </a:rPr>
              <a:t>SLICE	         (Yang et </a:t>
            </a:r>
            <a:r>
              <a:rPr b="1" dirty="0" err="1">
                <a:latin typeface="Arial" panose="020B0604020202020204" pitchFamily="34" charset="0"/>
                <a:ea typeface="Sommet bold"/>
                <a:cs typeface="Arial" panose="020B0604020202020204" pitchFamily="34" charset="0"/>
                <a:sym typeface="Sommet bold"/>
              </a:rPr>
              <a:t>al.,UNSW</a:t>
            </a:r>
            <a:r>
              <a:rPr b="1" dirty="0">
                <a:latin typeface="Arial" panose="020B0604020202020204" pitchFamily="34" charset="0"/>
                <a:ea typeface="Sommet bold"/>
                <a:cs typeface="Arial" panose="020B0604020202020204" pitchFamily="34" charset="0"/>
                <a:sym typeface="Sommet bold"/>
              </a:rPr>
              <a:t>, ICDE 2014)</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2" nodeType="clickEffect">
                                  <p:stCondLst>
                                    <p:cond delay="0"/>
                                  </p:stCondLst>
                                  <p:iterate>
                                    <p:tmAbs val="0"/>
                                  </p:iterate>
                                  <p:childTnLst>
                                    <p:set>
                                      <p:cBhvr>
                                        <p:cTn id="10" fill="hold"/>
                                        <p:tgtEl>
                                          <p:spTgt spid="121"/>
                                        </p:tgtEl>
                                        <p:attrNameLst>
                                          <p:attrName>style.visibility</p:attrName>
                                        </p:attrNameLst>
                                      </p:cBhvr>
                                      <p:to>
                                        <p:strVal val="visible"/>
                                      </p:to>
                                    </p:set>
                                    <p:animEffect transition="in" filter="fade">
                                      <p:cBhvr>
                                        <p:cTn id="11" dur="500"/>
                                        <p:tgtEl>
                                          <p:spTgt spid="121"/>
                                        </p:tgtEl>
                                      </p:cBhvr>
                                    </p:animEffect>
                                  </p:childTnLst>
                                </p:cTn>
                              </p:par>
                            </p:childTnLst>
                          </p:cTn>
                        </p:par>
                        <p:par>
                          <p:cTn id="12" fill="hold">
                            <p:stCondLst>
                              <p:cond delay="500"/>
                            </p:stCondLst>
                            <p:childTnLst>
                              <p:par>
                                <p:cTn id="13" presetID="10" presetClass="entr" presetSubtype="0" fill="hold" grpId="3" nodeType="afterEffect">
                                  <p:stCondLst>
                                    <p:cond delay="0"/>
                                  </p:stCondLst>
                                  <p:iterate>
                                    <p:tmAbs val="0"/>
                                  </p:iterate>
                                  <p:childTnLst>
                                    <p:set>
                                      <p:cBhvr>
                                        <p:cTn id="14" fill="hold"/>
                                        <p:tgtEl>
                                          <p:spTgt spid="130"/>
                                        </p:tgtEl>
                                        <p:attrNameLst>
                                          <p:attrName>style.visibility</p:attrName>
                                        </p:attrNameLst>
                                      </p:cBhvr>
                                      <p:to>
                                        <p:strVal val="visible"/>
                                      </p:to>
                                    </p:set>
                                    <p:animEffect transition="in" filter="fade">
                                      <p:cBhvr>
                                        <p:cTn id="15" dur="500"/>
                                        <p:tgtEl>
                                          <p:spTgt spid="13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4" nodeType="clickEffect">
                                  <p:stCondLst>
                                    <p:cond delay="0"/>
                                  </p:stCondLst>
                                  <p:iterate>
                                    <p:tmAbs val="0"/>
                                  </p:iterate>
                                  <p:childTnLst>
                                    <p:animEffect transition="out" filter="fade">
                                      <p:cBhvr>
                                        <p:cTn id="19" dur="500" fill="hold"/>
                                        <p:tgtEl>
                                          <p:spTgt spid="130"/>
                                        </p:tgtEl>
                                      </p:cBhvr>
                                    </p:animEffect>
                                    <p:set>
                                      <p:cBhvr>
                                        <p:cTn id="20" fill="hold">
                                          <p:stCondLst>
                                            <p:cond delay="499"/>
                                          </p:stCondLst>
                                        </p:cTn>
                                        <p:tgtEl>
                                          <p:spTgt spid="130"/>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5" nodeType="clickEffect">
                                  <p:stCondLst>
                                    <p:cond delay="0"/>
                                  </p:stCondLst>
                                  <p:iterate>
                                    <p:tmAbs val="0"/>
                                  </p:iterate>
                                  <p:childTnLst>
                                    <p:set>
                                      <p:cBhvr>
                                        <p:cTn id="24" fill="hold"/>
                                        <p:tgtEl>
                                          <p:spTgt spid="127"/>
                                        </p:tgtEl>
                                        <p:attrNameLst>
                                          <p:attrName>style.visibility</p:attrName>
                                        </p:attrNameLst>
                                      </p:cBhvr>
                                      <p:to>
                                        <p:strVal val="visible"/>
                                      </p:to>
                                    </p:set>
                                    <p:animEffect transition="in" filter="fade">
                                      <p:cBhvr>
                                        <p:cTn id="25" dur="500"/>
                                        <p:tgtEl>
                                          <p:spTgt spid="127"/>
                                        </p:tgtEl>
                                      </p:cBhvr>
                                    </p:animEffect>
                                  </p:childTnLst>
                                </p:cTn>
                              </p:par>
                            </p:childTnLst>
                          </p:cTn>
                        </p:par>
                        <p:par>
                          <p:cTn id="26" fill="hold">
                            <p:stCondLst>
                              <p:cond delay="500"/>
                            </p:stCondLst>
                            <p:childTnLst>
                              <p:par>
                                <p:cTn id="27" presetID="10" presetClass="entr" presetSubtype="0" fill="hold" grpId="6" nodeType="afterEffect">
                                  <p:stCondLst>
                                    <p:cond delay="0"/>
                                  </p:stCondLst>
                                  <p:iterate>
                                    <p:tmAbs val="0"/>
                                  </p:iterate>
                                  <p:childTnLst>
                                    <p:set>
                                      <p:cBhvr>
                                        <p:cTn id="28" fill="hold"/>
                                        <p:tgtEl>
                                          <p:spTgt spid="129"/>
                                        </p:tgtEl>
                                        <p:attrNameLst>
                                          <p:attrName>style.visibility</p:attrName>
                                        </p:attrNameLst>
                                      </p:cBhvr>
                                      <p:to>
                                        <p:strVal val="visible"/>
                                      </p:to>
                                    </p:set>
                                    <p:animEffect transition="in" filter="fade">
                                      <p:cBhvr>
                                        <p:cTn id="29" dur="500"/>
                                        <p:tgtEl>
                                          <p:spTgt spid="129"/>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7" nodeType="clickEffect">
                                  <p:stCondLst>
                                    <p:cond delay="0"/>
                                  </p:stCondLst>
                                  <p:iterate>
                                    <p:tmAbs val="0"/>
                                  </p:iterate>
                                  <p:childTnLst>
                                    <p:set>
                                      <p:cBhvr>
                                        <p:cTn id="33" fill="hold"/>
                                        <p:tgtEl>
                                          <p:spTgt spid="124"/>
                                        </p:tgtEl>
                                        <p:attrNameLst>
                                          <p:attrName>style.visibility</p:attrName>
                                        </p:attrNameLst>
                                      </p:cBhvr>
                                      <p:to>
                                        <p:strVal val="visible"/>
                                      </p:to>
                                    </p:set>
                                    <p:animEffect transition="in" filter="fade">
                                      <p:cBhvr>
                                        <p:cTn id="34" dur="500"/>
                                        <p:tgtEl>
                                          <p:spTgt spid="124"/>
                                        </p:tgtEl>
                                      </p:cBhvr>
                                    </p:animEffect>
                                  </p:childTnLst>
                                </p:cTn>
                              </p:par>
                            </p:childTnLst>
                          </p:cTn>
                        </p:par>
                        <p:par>
                          <p:cTn id="35" fill="hold">
                            <p:stCondLst>
                              <p:cond delay="500"/>
                            </p:stCondLst>
                            <p:childTnLst>
                              <p:par>
                                <p:cTn id="36" presetID="10" presetClass="entr" presetSubtype="0" fill="hold" grpId="8" nodeType="afterEffect">
                                  <p:stCondLst>
                                    <p:cond delay="0"/>
                                  </p:stCondLst>
                                  <p:iterate>
                                    <p:tmAbs val="0"/>
                                  </p:iterate>
                                  <p:childTnLst>
                                    <p:set>
                                      <p:cBhvr>
                                        <p:cTn id="37" fill="hold"/>
                                        <p:tgtEl>
                                          <p:spTgt spid="128"/>
                                        </p:tgtEl>
                                        <p:attrNameLst>
                                          <p:attrName>style.visibility</p:attrName>
                                        </p:attrNameLst>
                                      </p:cBhvr>
                                      <p:to>
                                        <p:strVal val="visible"/>
                                      </p:to>
                                    </p:set>
                                    <p:animEffect transition="in" filter="fade">
                                      <p:cBhvr>
                                        <p:cTn id="38" dur="500"/>
                                        <p:tgtEl>
                                          <p:spTgt spid="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1" animBg="1" advAuto="0"/>
      <p:bldP spid="121" grpId="2" animBg="1" advAuto="0"/>
      <p:bldP spid="124" grpId="7" animBg="1" advAuto="0"/>
      <p:bldP spid="127" grpId="5" animBg="1" advAuto="0"/>
      <p:bldP spid="128" grpId="8" animBg="1" advAuto="0"/>
      <p:bldP spid="129" grpId="6" animBg="1" advAuto="0"/>
      <p:bldP spid="130" grpId="3" animBg="1" advAuto="0"/>
      <p:bldP spid="130" grpId="4"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Shape 134"/>
          <p:cNvSpPr>
            <a:spLocks noGrp="1"/>
          </p:cNvSpPr>
          <p:nvPr>
            <p:ph type="body" idx="1"/>
          </p:nvPr>
        </p:nvSpPr>
        <p:spPr>
          <a:xfrm>
            <a:off x="457200" y="1121495"/>
            <a:ext cx="5199952" cy="3479609"/>
          </a:xfrm>
          <a:prstGeom prst="rect">
            <a:avLst/>
          </a:prstGeom>
        </p:spPr>
        <p:txBody>
          <a:bodyPr lIns="0" tIns="0" rIns="0" bIns="0">
            <a:normAutofit/>
          </a:bodyPr>
          <a:lstStyle/>
          <a:p>
            <a:pPr marL="318897" lvl="0" indent="-318897" defTabSz="850391">
              <a:lnSpc>
                <a:spcPct val="150000"/>
              </a:lnSpc>
              <a:defRPr sz="1800"/>
            </a:pPr>
            <a:r>
              <a:rPr sz="1860"/>
              <a:t>Motivation</a:t>
            </a:r>
          </a:p>
          <a:p>
            <a:pPr marL="744093" lvl="1" indent="-318897" defTabSz="850391">
              <a:lnSpc>
                <a:spcPct val="150000"/>
              </a:lnSpc>
              <a:buChar char="•"/>
              <a:defRPr sz="1800"/>
            </a:pPr>
            <a:r>
              <a:rPr sz="1860"/>
              <a:t>Reporting overall cost may be misleading</a:t>
            </a:r>
          </a:p>
          <a:p>
            <a:pPr marL="744093" lvl="1" indent="-318897" defTabSz="850391">
              <a:lnSpc>
                <a:spcPct val="150000"/>
              </a:lnSpc>
              <a:buChar char="•"/>
              <a:defRPr sz="1800"/>
            </a:pPr>
            <a:r>
              <a:rPr sz="1860"/>
              <a:t>Buffer size affects the ranking</a:t>
            </a:r>
          </a:p>
          <a:p>
            <a:pPr marL="744093" lvl="1" indent="-318897" defTabSz="850391">
              <a:lnSpc>
                <a:spcPct val="150000"/>
              </a:lnSpc>
              <a:buChar char="•"/>
              <a:defRPr sz="1800"/>
            </a:pPr>
            <a:r>
              <a:rPr sz="1860"/>
              <a:t>All in one comparison</a:t>
            </a:r>
          </a:p>
          <a:p>
            <a:pPr marL="318897" lvl="0" indent="-318897" defTabSz="850391">
              <a:lnSpc>
                <a:spcPct val="150000"/>
              </a:lnSpc>
              <a:defRPr sz="1800"/>
            </a:pPr>
            <a:r>
              <a:rPr sz="1860"/>
              <a:t>Contributions</a:t>
            </a:r>
          </a:p>
          <a:p>
            <a:pPr marL="744093" lvl="1" indent="-318897" defTabSz="850391">
              <a:lnSpc>
                <a:spcPct val="150000"/>
              </a:lnSpc>
              <a:buChar char="•"/>
              <a:defRPr sz="1800"/>
            </a:pPr>
            <a:r>
              <a:rPr sz="1860"/>
              <a:t>Comprehensive experiments  </a:t>
            </a:r>
          </a:p>
          <a:p>
            <a:pPr marL="744093" lvl="1" indent="-318897" defTabSz="850391">
              <a:lnSpc>
                <a:spcPct val="150000"/>
              </a:lnSpc>
              <a:buChar char="•"/>
              <a:defRPr sz="1800"/>
            </a:pPr>
            <a:r>
              <a:rPr sz="1860"/>
              <a:t>Improved TPL algorithm: </a:t>
            </a:r>
            <a:r>
              <a:rPr sz="1860">
                <a:solidFill>
                  <a:srgbClr val="6D85D4"/>
                </a:solidFill>
              </a:rPr>
              <a:t>TPL++</a:t>
            </a:r>
          </a:p>
        </p:txBody>
      </p:sp>
      <p:sp>
        <p:nvSpPr>
          <p:cNvPr id="135" name="Shape 135"/>
          <p:cNvSpPr>
            <a:spLocks noGrp="1"/>
          </p:cNvSpPr>
          <p:nvPr>
            <p:ph type="title"/>
          </p:nvPr>
        </p:nvSpPr>
        <p:spPr>
          <a:xfrm>
            <a:off x="467543" y="267493"/>
            <a:ext cx="5791201" cy="594068"/>
          </a:xfrm>
          <a:prstGeom prst="rect">
            <a:avLst/>
          </a:prstGeom>
        </p:spPr>
        <p:txBody>
          <a:bodyPr lIns="0" tIns="0" rIns="0" bIns="0">
            <a:normAutofit/>
          </a:bodyPr>
          <a:lstStyle>
            <a:lvl1pPr defTabSz="841247">
              <a:defRPr sz="2760"/>
            </a:lvl1pPr>
          </a:lstStyle>
          <a:p>
            <a:pPr lvl="0">
              <a:defRPr sz="1800"/>
            </a:pPr>
            <a:r>
              <a:rPr sz="2760"/>
              <a:t>Motivation and Contributions</a:t>
            </a:r>
          </a:p>
        </p:txBody>
      </p:sp>
      <p:sp>
        <p:nvSpPr>
          <p:cNvPr id="136" name="Shape 136"/>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pPr>
            <a:fld id="{86CB4B4D-7CA3-9044-876B-883B54F8677D}" type="slidenum">
              <a:rPr sz="1200"/>
              <a:t>5</a:t>
            </a:fld>
            <a:endParaRPr sz="1200"/>
          </a:p>
        </p:txBody>
      </p:sp>
      <p:graphicFrame>
        <p:nvGraphicFramePr>
          <p:cNvPr id="137" name="Chart 137"/>
          <p:cNvGraphicFramePr/>
          <p:nvPr/>
        </p:nvGraphicFramePr>
        <p:xfrm>
          <a:off x="5859202" y="640103"/>
          <a:ext cx="2753829" cy="186215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8" name="Chart 138"/>
          <p:cNvGraphicFramePr/>
          <p:nvPr/>
        </p:nvGraphicFramePr>
        <p:xfrm>
          <a:off x="5823917" y="2652583"/>
          <a:ext cx="2789114" cy="1862157"/>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34">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3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iterate>
                                    <p:tmAbs val="0"/>
                                  </p:iterate>
                                  <p:childTnLst>
                                    <p:set>
                                      <p:cBhvr>
                                        <p:cTn id="12" fill="hold"/>
                                        <p:tgtEl>
                                          <p:spTgt spid="13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2" nodeType="clickEffect">
                                  <p:stCondLst>
                                    <p:cond delay="0"/>
                                  </p:stCondLst>
                                  <p:iterate>
                                    <p:tmAbs val="0"/>
                                  </p:iterate>
                                  <p:childTnLst>
                                    <p:set>
                                      <p:cBhvr>
                                        <p:cTn id="16" fill="hold"/>
                                        <p:tgtEl>
                                          <p:spTgt spid="137"/>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3" nodeType="afterEffect">
                                  <p:stCondLst>
                                    <p:cond delay="0"/>
                                  </p:stCondLst>
                                  <p:iterate>
                                    <p:tmAbs val="0"/>
                                  </p:iterate>
                                  <p:childTnLst>
                                    <p:set>
                                      <p:cBhvr>
                                        <p:cTn id="19" fill="hold"/>
                                        <p:tgtEl>
                                          <p:spTgt spid="13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1" nodeType="clickEffect">
                                  <p:stCondLst>
                                    <p:cond delay="0"/>
                                  </p:stCondLst>
                                  <p:iterate>
                                    <p:tmAbs val="0"/>
                                  </p:iterate>
                                  <p:childTnLst>
                                    <p:set>
                                      <p:cBhvr>
                                        <p:cTn id="23" fill="hold"/>
                                        <p:tgtEl>
                                          <p:spTgt spid="134">
                                            <p:txEl>
                                              <p:pRg st="2" end="2"/>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1" nodeType="clickEffect">
                                  <p:stCondLst>
                                    <p:cond delay="0"/>
                                  </p:stCondLst>
                                  <p:iterate>
                                    <p:tmAbs val="0"/>
                                  </p:iterate>
                                  <p:childTnLst>
                                    <p:set>
                                      <p:cBhvr>
                                        <p:cTn id="27" fill="hold"/>
                                        <p:tgtEl>
                                          <p:spTgt spid="134">
                                            <p:txEl>
                                              <p:pRg st="3" end="3"/>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1" nodeType="clickEffect">
                                  <p:stCondLst>
                                    <p:cond delay="0"/>
                                  </p:stCondLst>
                                  <p:iterate>
                                    <p:tmAbs val="0"/>
                                  </p:iterate>
                                  <p:childTnLst>
                                    <p:set>
                                      <p:cBhvr>
                                        <p:cTn id="31" fill="hold"/>
                                        <p:tgtEl>
                                          <p:spTgt spid="134">
                                            <p:txEl>
                                              <p:pRg st="4" end="4"/>
                                            </p:txEl>
                                          </p:spTgt>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grpId="1" nodeType="afterEffect">
                                  <p:stCondLst>
                                    <p:cond delay="0"/>
                                  </p:stCondLst>
                                  <p:iterate>
                                    <p:tmAbs val="0"/>
                                  </p:iterate>
                                  <p:childTnLst>
                                    <p:set>
                                      <p:cBhvr>
                                        <p:cTn id="34" fill="hold"/>
                                        <p:tgtEl>
                                          <p:spTgt spid="134">
                                            <p:txEl>
                                              <p:pRg st="5" end="5"/>
                                            </p:txEl>
                                          </p:spTgt>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1" nodeType="afterEffect">
                                  <p:stCondLst>
                                    <p:cond delay="0"/>
                                  </p:stCondLst>
                                  <p:iterate>
                                    <p:tmAbs val="0"/>
                                  </p:iterate>
                                  <p:childTnLst>
                                    <p:set>
                                      <p:cBhvr>
                                        <p:cTn id="37" fill="hold"/>
                                        <p:tgtEl>
                                          <p:spTgt spid="13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1" build="p" bldLvl="5" animBg="1" advAuto="0"/>
      <p:bldP spid="137" grpId="2" animBg="1" advAuto="0"/>
      <p:bldP spid="138" grpId="3"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Shape 142"/>
          <p:cNvSpPr/>
          <p:nvPr/>
        </p:nvSpPr>
        <p:spPr>
          <a:xfrm>
            <a:off x="5377894" y="1194966"/>
            <a:ext cx="2147733" cy="875312"/>
          </a:xfrm>
          <a:custGeom>
            <a:avLst/>
            <a:gdLst/>
            <a:ahLst/>
            <a:cxnLst>
              <a:cxn ang="0">
                <a:pos x="wd2" y="hd2"/>
              </a:cxn>
              <a:cxn ang="5400000">
                <a:pos x="wd2" y="hd2"/>
              </a:cxn>
              <a:cxn ang="10800000">
                <a:pos x="wd2" y="hd2"/>
              </a:cxn>
              <a:cxn ang="16200000">
                <a:pos x="wd2" y="hd2"/>
              </a:cxn>
            </a:cxnLst>
            <a:rect l="0" t="0" r="r" b="b"/>
            <a:pathLst>
              <a:path w="21600" h="21600" extrusionOk="0">
                <a:moveTo>
                  <a:pt x="0" y="63"/>
                </a:moveTo>
                <a:lnTo>
                  <a:pt x="21600" y="0"/>
                </a:lnTo>
                <a:lnTo>
                  <a:pt x="13675" y="21600"/>
                </a:lnTo>
                <a:lnTo>
                  <a:pt x="188" y="12894"/>
                </a:lnTo>
                <a:lnTo>
                  <a:pt x="0" y="63"/>
                </a:lnTo>
                <a:close/>
              </a:path>
            </a:pathLst>
          </a:custGeom>
          <a:solidFill>
            <a:srgbClr val="C0504D"/>
          </a:solidFill>
          <a:ln w="25400">
            <a:solidFill>
              <a:srgbClr val="8C3A38"/>
            </a:solidFill>
          </a:ln>
          <a:effectLst>
            <a:outerShdw blurRad="38100" dist="23000" dir="5400000" rotWithShape="0">
              <a:srgbClr val="000000">
                <a:alpha val="35000"/>
              </a:srgbClr>
            </a:outerShdw>
          </a:effectLst>
        </p:spPr>
        <p:txBody>
          <a:bodyPr lIns="0" tIns="0" rIns="0" bIns="0"/>
          <a:lstStyle/>
          <a:p>
            <a:pPr lvl="0">
              <a:defRPr>
                <a:solidFill>
                  <a:srgbClr val="FFFFFF"/>
                </a:solidFill>
              </a:defRPr>
            </a:pPr>
            <a:endParaRPr/>
          </a:p>
        </p:txBody>
      </p:sp>
      <p:sp>
        <p:nvSpPr>
          <p:cNvPr id="143" name="Shape 143"/>
          <p:cNvSpPr/>
          <p:nvPr/>
        </p:nvSpPr>
        <p:spPr>
          <a:xfrm>
            <a:off x="5390329" y="1209831"/>
            <a:ext cx="902598" cy="791527"/>
          </a:xfrm>
          <a:custGeom>
            <a:avLst/>
            <a:gdLst/>
            <a:ahLst/>
            <a:cxnLst>
              <a:cxn ang="0">
                <a:pos x="wd2" y="hd2"/>
              </a:cxn>
              <a:cxn ang="5400000">
                <a:pos x="wd2" y="hd2"/>
              </a:cxn>
              <a:cxn ang="10800000">
                <a:pos x="wd2" y="hd2"/>
              </a:cxn>
              <a:cxn ang="16200000">
                <a:pos x="wd2" y="hd2"/>
              </a:cxn>
            </a:cxnLst>
            <a:rect l="0" t="0" r="r" b="b"/>
            <a:pathLst>
              <a:path w="21600" h="21600" extrusionOk="0">
                <a:moveTo>
                  <a:pt x="69" y="0"/>
                </a:moveTo>
                <a:lnTo>
                  <a:pt x="13786" y="195"/>
                </a:lnTo>
                <a:lnTo>
                  <a:pt x="21600" y="21600"/>
                </a:lnTo>
                <a:lnTo>
                  <a:pt x="0" y="14317"/>
                </a:lnTo>
                <a:lnTo>
                  <a:pt x="69" y="0"/>
                </a:lnTo>
                <a:close/>
              </a:path>
            </a:pathLst>
          </a:custGeom>
          <a:solidFill>
            <a:srgbClr val="C0504D"/>
          </a:solidFill>
          <a:ln w="25400">
            <a:solidFill>
              <a:srgbClr val="8C3A38"/>
            </a:solidFill>
          </a:ln>
          <a:effectLst>
            <a:outerShdw blurRad="38100" dist="23000" dir="5400000" rotWithShape="0">
              <a:srgbClr val="000000">
                <a:alpha val="35000"/>
              </a:srgbClr>
            </a:outerShdw>
          </a:effectLst>
        </p:spPr>
        <p:txBody>
          <a:bodyPr lIns="0" tIns="0" rIns="0" bIns="0"/>
          <a:lstStyle/>
          <a:p>
            <a:pPr lvl="0">
              <a:defRPr>
                <a:solidFill>
                  <a:srgbClr val="FFFFFF"/>
                </a:solidFill>
              </a:defRPr>
            </a:pPr>
            <a:endParaRPr/>
          </a:p>
        </p:txBody>
      </p:sp>
      <p:sp>
        <p:nvSpPr>
          <p:cNvPr id="144" name="Shape 144"/>
          <p:cNvSpPr>
            <a:spLocks noGrp="1"/>
          </p:cNvSpPr>
          <p:nvPr>
            <p:ph type="body" idx="1"/>
          </p:nvPr>
        </p:nvSpPr>
        <p:spPr>
          <a:xfrm>
            <a:off x="345901" y="1129655"/>
            <a:ext cx="4886245" cy="3232455"/>
          </a:xfrm>
          <a:prstGeom prst="rect">
            <a:avLst/>
          </a:prstGeom>
        </p:spPr>
        <p:txBody>
          <a:bodyPr lIns="0" tIns="0" rIns="0" bIns="0">
            <a:normAutofit lnSpcReduction="10000"/>
          </a:bodyPr>
          <a:lstStyle/>
          <a:p>
            <a:pPr marL="332613" lvl="0" indent="-332613" defTabSz="886968">
              <a:lnSpc>
                <a:spcPct val="150000"/>
              </a:lnSpc>
              <a:defRPr sz="1800"/>
            </a:pPr>
            <a:r>
              <a:rPr sz="1940"/>
              <a:t>Half-space Pruning</a:t>
            </a:r>
          </a:p>
          <a:p>
            <a:pPr marL="776097" lvl="1" indent="-332613" defTabSz="886968">
              <a:lnSpc>
                <a:spcPct val="150000"/>
              </a:lnSpc>
              <a:buChar char="•"/>
              <a:defRPr sz="1800"/>
            </a:pPr>
            <a:r>
              <a:rPr sz="1552"/>
              <a:t>Property of perpendicular bisector</a:t>
            </a:r>
          </a:p>
          <a:p>
            <a:pPr marL="332613" lvl="0" indent="-332613" defTabSz="886968">
              <a:lnSpc>
                <a:spcPct val="150000"/>
              </a:lnSpc>
              <a:defRPr sz="1800"/>
            </a:pPr>
            <a:r>
              <a:rPr sz="1940"/>
              <a:t>TPL  [Tao et al., CUHK, VLDB 2004]</a:t>
            </a:r>
          </a:p>
          <a:p>
            <a:pPr marL="776097" lvl="1" indent="-332613" defTabSz="886968">
              <a:lnSpc>
                <a:spcPct val="150000"/>
              </a:lnSpc>
              <a:buChar char="•"/>
              <a:defRPr sz="1800"/>
            </a:pPr>
            <a:r>
              <a:rPr sz="1552"/>
              <a:t>Sort facilities according Hilbert value</a:t>
            </a:r>
          </a:p>
          <a:p>
            <a:pPr marL="776097" lvl="1" indent="-332613" defTabSz="886968">
              <a:lnSpc>
                <a:spcPct val="150000"/>
              </a:lnSpc>
              <a:buChar char="•"/>
              <a:defRPr sz="1800"/>
            </a:pPr>
            <a:r>
              <a:rPr sz="1552"/>
              <a:t>Draw bisectors between facilities and query</a:t>
            </a:r>
          </a:p>
          <a:p>
            <a:pPr marL="776097" lvl="1" indent="-332613" defTabSz="886968">
              <a:lnSpc>
                <a:spcPct val="150000"/>
              </a:lnSpc>
              <a:buChar char="•"/>
              <a:defRPr sz="1800"/>
            </a:pPr>
            <a:r>
              <a:rPr sz="1552"/>
              <a:t>A point can be filtered if it is in </a:t>
            </a:r>
            <a:r>
              <a:rPr sz="1552" b="1" i="1"/>
              <a:t>a combination</a:t>
            </a:r>
            <a:r>
              <a:rPr sz="1552"/>
              <a:t> of the half-spaces of </a:t>
            </a:r>
            <a:r>
              <a:rPr sz="1552" i="1"/>
              <a:t>k</a:t>
            </a:r>
            <a:r>
              <a:rPr sz="1552"/>
              <a:t> facilities.</a:t>
            </a:r>
          </a:p>
          <a:p>
            <a:pPr marL="776097" lvl="1" indent="-332613" defTabSz="886968">
              <a:lnSpc>
                <a:spcPct val="150000"/>
              </a:lnSpc>
              <a:buChar char="•"/>
              <a:defRPr sz="1800"/>
            </a:pPr>
            <a:r>
              <a:rPr sz="1552"/>
              <a:t>Pruning power  &lt;&gt;  Pruning cost</a:t>
            </a:r>
          </a:p>
        </p:txBody>
      </p:sp>
      <p:sp>
        <p:nvSpPr>
          <p:cNvPr id="145" name="Shape 145"/>
          <p:cNvSpPr>
            <a:spLocks noGrp="1"/>
          </p:cNvSpPr>
          <p:nvPr>
            <p:ph type="title"/>
          </p:nvPr>
        </p:nvSpPr>
        <p:spPr>
          <a:xfrm>
            <a:off x="467543" y="267493"/>
            <a:ext cx="8208914" cy="594068"/>
          </a:xfrm>
          <a:prstGeom prst="rect">
            <a:avLst/>
          </a:prstGeom>
        </p:spPr>
        <p:txBody>
          <a:bodyPr lIns="0" tIns="0" rIns="0" bIns="0">
            <a:normAutofit/>
          </a:bodyPr>
          <a:lstStyle>
            <a:lvl1pPr defTabSz="841247">
              <a:defRPr sz="2760"/>
            </a:lvl1pPr>
          </a:lstStyle>
          <a:p>
            <a:pPr lvl="0">
              <a:defRPr sz="1800"/>
            </a:pPr>
            <a:r>
              <a:rPr sz="2760"/>
              <a:t>Algorithms                                     --TPL</a:t>
            </a:r>
          </a:p>
        </p:txBody>
      </p:sp>
      <p:sp>
        <p:nvSpPr>
          <p:cNvPr id="146" name="Shape 146"/>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pPr>
            <a:fld id="{86CB4B4D-7CA3-9044-876B-883B54F8677D}" type="slidenum">
              <a:rPr sz="1200"/>
              <a:t>6</a:t>
            </a:fld>
            <a:endParaRPr sz="1200"/>
          </a:p>
        </p:txBody>
      </p:sp>
      <p:sp>
        <p:nvSpPr>
          <p:cNvPr id="147" name="Shape 147"/>
          <p:cNvSpPr/>
          <p:nvPr/>
        </p:nvSpPr>
        <p:spPr>
          <a:xfrm>
            <a:off x="6796050" y="4155926"/>
            <a:ext cx="584263" cy="33314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342900" lvl="0" indent="-342900">
              <a:spcBef>
                <a:spcPts val="300"/>
              </a:spcBef>
              <a:defRPr sz="1800"/>
            </a:pPr>
            <a:r>
              <a:rPr sz="1600" b="1" i="1">
                <a:latin typeface="Sommet bold"/>
                <a:ea typeface="Sommet bold"/>
                <a:cs typeface="Sommet bold"/>
                <a:sym typeface="Sommet bold"/>
              </a:rPr>
              <a:t>k</a:t>
            </a:r>
            <a:r>
              <a:rPr sz="1600" b="1">
                <a:latin typeface="Sommet bold"/>
                <a:ea typeface="Sommet bold"/>
                <a:cs typeface="Sommet bold"/>
                <a:sym typeface="Sommet bold"/>
              </a:rPr>
              <a:t>=2</a:t>
            </a:r>
          </a:p>
        </p:txBody>
      </p:sp>
      <p:sp>
        <p:nvSpPr>
          <p:cNvPr id="148" name="Shape 148"/>
          <p:cNvSpPr/>
          <p:nvPr/>
        </p:nvSpPr>
        <p:spPr>
          <a:xfrm>
            <a:off x="5364088" y="1201316"/>
            <a:ext cx="3288035" cy="2945110"/>
          </a:xfrm>
          <a:prstGeom prst="rect">
            <a:avLst/>
          </a:prstGeom>
          <a:ln w="38100">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FFFFFF"/>
                </a:solidFill>
              </a:defRPr>
            </a:pPr>
            <a:endParaRPr/>
          </a:p>
        </p:txBody>
      </p:sp>
      <p:grpSp>
        <p:nvGrpSpPr>
          <p:cNvPr id="151" name="Group 151"/>
          <p:cNvGrpSpPr/>
          <p:nvPr/>
        </p:nvGrpSpPr>
        <p:grpSpPr>
          <a:xfrm>
            <a:off x="5936059" y="2809790"/>
            <a:ext cx="355750" cy="307341"/>
            <a:chOff x="0" y="0"/>
            <a:chExt cx="355748" cy="307340"/>
          </a:xfrm>
        </p:grpSpPr>
        <p:sp>
          <p:nvSpPr>
            <p:cNvPr id="149" name="Shape 149"/>
            <p:cNvSpPr/>
            <p:nvPr/>
          </p:nvSpPr>
          <p:spPr>
            <a:xfrm>
              <a:off x="248902" y="150626"/>
              <a:ext cx="72009" cy="720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F81BD"/>
            </a:solidFill>
            <a:ln w="25400" cap="flat">
              <a:solidFill>
                <a:srgbClr val="3A5E8A"/>
              </a:solidFill>
              <a:prstDash val="solid"/>
              <a:bevel/>
            </a:ln>
            <a:effectLst/>
          </p:spPr>
          <p:txBody>
            <a:bodyPr wrap="square" lIns="0" tIns="0" rIns="0" bIns="0" numCol="1" anchor="ctr">
              <a:noAutofit/>
            </a:bodyPr>
            <a:lstStyle/>
            <a:p>
              <a:pPr lvl="0" algn="ctr">
                <a:defRPr>
                  <a:solidFill>
                    <a:srgbClr val="FFFFFF"/>
                  </a:solidFill>
                </a:defRPr>
              </a:pPr>
              <a:endParaRPr/>
            </a:p>
          </p:txBody>
        </p:sp>
        <p:sp>
          <p:nvSpPr>
            <p:cNvPr id="150" name="Shape 150"/>
            <p:cNvSpPr/>
            <p:nvPr/>
          </p:nvSpPr>
          <p:spPr>
            <a:xfrm>
              <a:off x="0" y="0"/>
              <a:ext cx="355749" cy="30734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lvl1pPr marL="342900" indent="-342900">
                <a:spcBef>
                  <a:spcPts val="300"/>
                </a:spcBef>
                <a:defRPr sz="1400" b="1">
                  <a:latin typeface="Sommet bold"/>
                  <a:ea typeface="Sommet bold"/>
                  <a:cs typeface="Sommet bold"/>
                  <a:sym typeface="Sommet bold"/>
                </a:defRPr>
              </a:lvl1pPr>
            </a:lstStyle>
            <a:p>
              <a:pPr lvl="0">
                <a:defRPr sz="1800" b="0"/>
              </a:pPr>
              <a:r>
                <a:rPr sz="1400" b="1"/>
                <a:t>a</a:t>
              </a:r>
            </a:p>
          </p:txBody>
        </p:sp>
      </p:grpSp>
      <p:grpSp>
        <p:nvGrpSpPr>
          <p:cNvPr id="154" name="Group 154"/>
          <p:cNvGrpSpPr/>
          <p:nvPr/>
        </p:nvGrpSpPr>
        <p:grpSpPr>
          <a:xfrm>
            <a:off x="6970321" y="2621731"/>
            <a:ext cx="409991" cy="307341"/>
            <a:chOff x="0" y="0"/>
            <a:chExt cx="409990" cy="307340"/>
          </a:xfrm>
        </p:grpSpPr>
        <p:sp>
          <p:nvSpPr>
            <p:cNvPr id="152" name="Shape 152"/>
            <p:cNvSpPr/>
            <p:nvPr/>
          </p:nvSpPr>
          <p:spPr>
            <a:xfrm>
              <a:off x="-1" y="372"/>
              <a:ext cx="84178" cy="1044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flip="none" rotWithShape="1">
              <a:gsLst>
                <a:gs pos="0">
                  <a:srgbClr val="9A2F2C"/>
                </a:gs>
                <a:gs pos="80000">
                  <a:srgbClr val="CA3E3A"/>
                </a:gs>
                <a:gs pos="100000">
                  <a:srgbClr val="CE3B37"/>
                </a:gs>
              </a:gsLst>
              <a:lin ang="16200000" scaled="0"/>
            </a:gradFill>
            <a:ln w="9525" cap="flat">
              <a:solidFill>
                <a:srgbClr val="BE4B48"/>
              </a:solidFill>
              <a:prstDash val="solid"/>
              <a:bevel/>
            </a:ln>
            <a:effectLst>
              <a:outerShdw blurRad="38100" dist="23000" dir="5400000" rotWithShape="0">
                <a:srgbClr val="000000">
                  <a:alpha val="35000"/>
                </a:srgbClr>
              </a:outerShdw>
            </a:effectLst>
          </p:spPr>
          <p:txBody>
            <a:bodyPr wrap="square" lIns="0" tIns="0" rIns="0" bIns="0" numCol="1" anchor="ctr">
              <a:noAutofit/>
            </a:bodyPr>
            <a:lstStyle/>
            <a:p>
              <a:pPr lvl="0" algn="ctr">
                <a:defRPr>
                  <a:solidFill>
                    <a:srgbClr val="FFFFFF"/>
                  </a:solidFill>
                </a:defRPr>
              </a:pPr>
              <a:endParaRPr/>
            </a:p>
          </p:txBody>
        </p:sp>
        <p:sp>
          <p:nvSpPr>
            <p:cNvPr id="153" name="Shape 153"/>
            <p:cNvSpPr/>
            <p:nvPr/>
          </p:nvSpPr>
          <p:spPr>
            <a:xfrm>
              <a:off x="54241" y="0"/>
              <a:ext cx="355750" cy="30734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lvl1pPr marL="342900" indent="-342900">
                <a:spcBef>
                  <a:spcPts val="300"/>
                </a:spcBef>
                <a:defRPr sz="1400" b="1">
                  <a:latin typeface="Sommet bold"/>
                  <a:ea typeface="Sommet bold"/>
                  <a:cs typeface="Sommet bold"/>
                  <a:sym typeface="Sommet bold"/>
                </a:defRPr>
              </a:lvl1pPr>
            </a:lstStyle>
            <a:p>
              <a:pPr lvl="0">
                <a:defRPr sz="1800" b="0"/>
              </a:pPr>
              <a:r>
                <a:rPr sz="1400" b="1"/>
                <a:t>q</a:t>
              </a:r>
            </a:p>
          </p:txBody>
        </p:sp>
      </p:grpSp>
      <p:sp>
        <p:nvSpPr>
          <p:cNvPr id="155" name="Shape 155"/>
          <p:cNvSpPr/>
          <p:nvPr/>
        </p:nvSpPr>
        <p:spPr>
          <a:xfrm flipV="1">
            <a:off x="5369518" y="1199272"/>
            <a:ext cx="2176158" cy="2414039"/>
          </a:xfrm>
          <a:prstGeom prst="line">
            <a:avLst/>
          </a:prstGeom>
          <a:ln w="38100">
            <a:solidFill>
              <a:srgbClr val="9BBB59"/>
            </a:solidFill>
          </a:ln>
          <a:effectLst>
            <a:outerShdw blurRad="38100" dist="23000" dir="5400000" rotWithShape="0">
              <a:srgbClr val="000000">
                <a:alpha val="35000"/>
              </a:srgbClr>
            </a:outerShdw>
          </a:effectLst>
        </p:spPr>
        <p:txBody>
          <a:bodyPr lIns="0" tIns="0" rIns="0" bIns="0"/>
          <a:lstStyle/>
          <a:p>
            <a:pPr lvl="0" defTabSz="457200">
              <a:defRPr sz="1200">
                <a:latin typeface="+mn-lt"/>
                <a:ea typeface="+mn-ea"/>
                <a:cs typeface="+mn-cs"/>
                <a:sym typeface="Helvetica"/>
              </a:defRPr>
            </a:pPr>
            <a:endParaRPr/>
          </a:p>
        </p:txBody>
      </p:sp>
      <p:sp>
        <p:nvSpPr>
          <p:cNvPr id="156" name="Shape 156"/>
          <p:cNvSpPr/>
          <p:nvPr/>
        </p:nvSpPr>
        <p:spPr>
          <a:xfrm>
            <a:off x="5364087" y="1716793"/>
            <a:ext cx="3288037" cy="951046"/>
          </a:xfrm>
          <a:prstGeom prst="line">
            <a:avLst/>
          </a:prstGeom>
          <a:ln w="38100">
            <a:solidFill>
              <a:srgbClr val="9BBB59"/>
            </a:solidFill>
          </a:ln>
          <a:effectLst>
            <a:outerShdw blurRad="38100" dist="23000" dir="5400000" rotWithShape="0">
              <a:srgbClr val="000000">
                <a:alpha val="35000"/>
              </a:srgbClr>
            </a:outerShdw>
          </a:effectLst>
        </p:spPr>
        <p:txBody>
          <a:bodyPr lIns="0" tIns="0" rIns="0" bIns="0"/>
          <a:lstStyle/>
          <a:p>
            <a:pPr lvl="0" defTabSz="457200">
              <a:defRPr sz="1200">
                <a:latin typeface="+mn-lt"/>
                <a:ea typeface="+mn-ea"/>
                <a:cs typeface="+mn-cs"/>
                <a:sym typeface="Helvetica"/>
              </a:defRPr>
            </a:pPr>
            <a:endParaRPr/>
          </a:p>
        </p:txBody>
      </p:sp>
      <p:sp>
        <p:nvSpPr>
          <p:cNvPr id="157" name="Shape 157"/>
          <p:cNvSpPr/>
          <p:nvPr/>
        </p:nvSpPr>
        <p:spPr>
          <a:xfrm flipH="1" flipV="1">
            <a:off x="5974925" y="1200916"/>
            <a:ext cx="1199970" cy="2957456"/>
          </a:xfrm>
          <a:prstGeom prst="line">
            <a:avLst/>
          </a:prstGeom>
          <a:ln w="38100">
            <a:solidFill>
              <a:srgbClr val="9BBB59"/>
            </a:solidFill>
          </a:ln>
          <a:effectLst>
            <a:outerShdw blurRad="38100" dist="23000" dir="5400000" rotWithShape="0">
              <a:srgbClr val="000000">
                <a:alpha val="35000"/>
              </a:srgbClr>
            </a:outerShdw>
          </a:effectLst>
        </p:spPr>
        <p:txBody>
          <a:bodyPr lIns="0" tIns="0" rIns="0" bIns="0"/>
          <a:lstStyle/>
          <a:p>
            <a:pPr lvl="0" defTabSz="457200">
              <a:defRPr sz="1200">
                <a:latin typeface="+mn-lt"/>
                <a:ea typeface="+mn-ea"/>
                <a:cs typeface="+mn-cs"/>
                <a:sym typeface="Helvetica"/>
              </a:defRPr>
            </a:pPr>
            <a:endParaRPr/>
          </a:p>
        </p:txBody>
      </p:sp>
      <p:grpSp>
        <p:nvGrpSpPr>
          <p:cNvPr id="160" name="Group 160"/>
          <p:cNvGrpSpPr/>
          <p:nvPr/>
        </p:nvGrpSpPr>
        <p:grpSpPr>
          <a:xfrm>
            <a:off x="5956231" y="3469684"/>
            <a:ext cx="355750" cy="307341"/>
            <a:chOff x="0" y="0"/>
            <a:chExt cx="355748" cy="307340"/>
          </a:xfrm>
        </p:grpSpPr>
        <p:sp>
          <p:nvSpPr>
            <p:cNvPr id="158" name="Shape 158"/>
            <p:cNvSpPr/>
            <p:nvPr/>
          </p:nvSpPr>
          <p:spPr>
            <a:xfrm>
              <a:off x="248902" y="150626"/>
              <a:ext cx="72009" cy="720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C0504D"/>
            </a:solidFill>
            <a:ln w="25400" cap="flat">
              <a:solidFill>
                <a:srgbClr val="3A5E8A"/>
              </a:solidFill>
              <a:prstDash val="solid"/>
              <a:bevel/>
            </a:ln>
            <a:effectLst/>
          </p:spPr>
          <p:txBody>
            <a:bodyPr wrap="square" lIns="0" tIns="0" rIns="0" bIns="0" numCol="1" anchor="ctr">
              <a:noAutofit/>
            </a:bodyPr>
            <a:lstStyle/>
            <a:p>
              <a:pPr lvl="0" algn="ctr">
                <a:defRPr>
                  <a:solidFill>
                    <a:srgbClr val="FFFFFF"/>
                  </a:solidFill>
                </a:defRPr>
              </a:pPr>
              <a:endParaRPr/>
            </a:p>
          </p:txBody>
        </p:sp>
        <p:sp>
          <p:nvSpPr>
            <p:cNvPr id="159" name="Shape 159"/>
            <p:cNvSpPr/>
            <p:nvPr/>
          </p:nvSpPr>
          <p:spPr>
            <a:xfrm>
              <a:off x="0" y="0"/>
              <a:ext cx="355749" cy="30734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lvl1pPr marL="342900" indent="-342900">
                <a:spcBef>
                  <a:spcPts val="300"/>
                </a:spcBef>
                <a:defRPr sz="1400" b="1">
                  <a:latin typeface="Sommet bold"/>
                  <a:ea typeface="Sommet bold"/>
                  <a:cs typeface="Sommet bold"/>
                  <a:sym typeface="Sommet bold"/>
                </a:defRPr>
              </a:lvl1pPr>
            </a:lstStyle>
            <a:p>
              <a:pPr lvl="0">
                <a:defRPr sz="1800" b="0"/>
              </a:pPr>
              <a:r>
                <a:rPr sz="1400" b="1"/>
                <a:t>u</a:t>
              </a:r>
            </a:p>
          </p:txBody>
        </p:sp>
      </p:grpSp>
      <p:grpSp>
        <p:nvGrpSpPr>
          <p:cNvPr id="163" name="Group 163"/>
          <p:cNvGrpSpPr/>
          <p:nvPr/>
        </p:nvGrpSpPr>
        <p:grpSpPr>
          <a:xfrm>
            <a:off x="8194477" y="2872726"/>
            <a:ext cx="355750" cy="307341"/>
            <a:chOff x="0" y="0"/>
            <a:chExt cx="355748" cy="307340"/>
          </a:xfrm>
        </p:grpSpPr>
        <p:sp>
          <p:nvSpPr>
            <p:cNvPr id="161" name="Shape 161"/>
            <p:cNvSpPr/>
            <p:nvPr/>
          </p:nvSpPr>
          <p:spPr>
            <a:xfrm>
              <a:off x="248902" y="150626"/>
              <a:ext cx="72009" cy="720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F81BD"/>
            </a:solidFill>
            <a:ln w="25400" cap="flat">
              <a:solidFill>
                <a:srgbClr val="3A5E8A"/>
              </a:solidFill>
              <a:prstDash val="solid"/>
              <a:bevel/>
            </a:ln>
            <a:effectLst/>
          </p:spPr>
          <p:txBody>
            <a:bodyPr wrap="square" lIns="0" tIns="0" rIns="0" bIns="0" numCol="1" anchor="ctr">
              <a:noAutofit/>
            </a:bodyPr>
            <a:lstStyle/>
            <a:p>
              <a:pPr lvl="0" algn="ctr">
                <a:defRPr>
                  <a:solidFill>
                    <a:srgbClr val="FFFFFF"/>
                  </a:solidFill>
                </a:defRPr>
              </a:pPr>
              <a:endParaRPr/>
            </a:p>
          </p:txBody>
        </p:sp>
        <p:sp>
          <p:nvSpPr>
            <p:cNvPr id="162" name="Shape 162"/>
            <p:cNvSpPr/>
            <p:nvPr/>
          </p:nvSpPr>
          <p:spPr>
            <a:xfrm>
              <a:off x="0" y="0"/>
              <a:ext cx="355749" cy="30734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lvl1pPr marL="342900" indent="-342900">
                <a:spcBef>
                  <a:spcPts val="300"/>
                </a:spcBef>
                <a:defRPr sz="1400" b="1">
                  <a:latin typeface="Sommet bold"/>
                  <a:ea typeface="Sommet bold"/>
                  <a:cs typeface="Sommet bold"/>
                  <a:sym typeface="Sommet bold"/>
                </a:defRPr>
              </a:lvl1pPr>
            </a:lstStyle>
            <a:p>
              <a:pPr lvl="0">
                <a:defRPr sz="1800" b="0"/>
              </a:pPr>
              <a:r>
                <a:rPr sz="1400" b="1"/>
                <a:t>d</a:t>
              </a:r>
            </a:p>
          </p:txBody>
        </p:sp>
      </p:grpSp>
      <p:grpSp>
        <p:nvGrpSpPr>
          <p:cNvPr id="166" name="Group 166"/>
          <p:cNvGrpSpPr/>
          <p:nvPr/>
        </p:nvGrpSpPr>
        <p:grpSpPr>
          <a:xfrm>
            <a:off x="5721261" y="1628416"/>
            <a:ext cx="355750" cy="307341"/>
            <a:chOff x="0" y="0"/>
            <a:chExt cx="355748" cy="307340"/>
          </a:xfrm>
        </p:grpSpPr>
        <p:sp>
          <p:nvSpPr>
            <p:cNvPr id="164" name="Shape 164"/>
            <p:cNvSpPr/>
            <p:nvPr/>
          </p:nvSpPr>
          <p:spPr>
            <a:xfrm>
              <a:off x="249088" y="117884"/>
              <a:ext cx="72009" cy="720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F81BD"/>
            </a:solidFill>
            <a:ln w="25400" cap="flat">
              <a:solidFill>
                <a:srgbClr val="3A5E8A"/>
              </a:solidFill>
              <a:prstDash val="solid"/>
              <a:bevel/>
            </a:ln>
            <a:effectLst/>
          </p:spPr>
          <p:txBody>
            <a:bodyPr wrap="square" lIns="0" tIns="0" rIns="0" bIns="0" numCol="1" anchor="ctr">
              <a:noAutofit/>
            </a:bodyPr>
            <a:lstStyle/>
            <a:p>
              <a:pPr lvl="0" algn="ctr">
                <a:defRPr>
                  <a:solidFill>
                    <a:srgbClr val="FFFFFF"/>
                  </a:solidFill>
                </a:defRPr>
              </a:pPr>
              <a:endParaRPr/>
            </a:p>
          </p:txBody>
        </p:sp>
        <p:sp>
          <p:nvSpPr>
            <p:cNvPr id="165" name="Shape 165"/>
            <p:cNvSpPr/>
            <p:nvPr/>
          </p:nvSpPr>
          <p:spPr>
            <a:xfrm>
              <a:off x="0" y="0"/>
              <a:ext cx="355749" cy="30734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lvl1pPr marL="342900" indent="-342900">
                <a:spcBef>
                  <a:spcPts val="300"/>
                </a:spcBef>
                <a:defRPr sz="1400" b="1">
                  <a:latin typeface="Sommet bold"/>
                  <a:ea typeface="Sommet bold"/>
                  <a:cs typeface="Sommet bold"/>
                  <a:sym typeface="Sommet bold"/>
                </a:defRPr>
              </a:lvl1pPr>
            </a:lstStyle>
            <a:p>
              <a:pPr lvl="0">
                <a:defRPr sz="1800" b="0"/>
              </a:pPr>
              <a:r>
                <a:rPr sz="1400" b="1"/>
                <a:t>c</a:t>
              </a:r>
            </a:p>
          </p:txBody>
        </p:sp>
      </p:grpSp>
      <p:grpSp>
        <p:nvGrpSpPr>
          <p:cNvPr id="169" name="Group 169"/>
          <p:cNvGrpSpPr/>
          <p:nvPr/>
        </p:nvGrpSpPr>
        <p:grpSpPr>
          <a:xfrm>
            <a:off x="6997442" y="1577616"/>
            <a:ext cx="355750" cy="307341"/>
            <a:chOff x="0" y="0"/>
            <a:chExt cx="355748" cy="307340"/>
          </a:xfrm>
        </p:grpSpPr>
        <p:sp>
          <p:nvSpPr>
            <p:cNvPr id="167" name="Shape 167"/>
            <p:cNvSpPr/>
            <p:nvPr/>
          </p:nvSpPr>
          <p:spPr>
            <a:xfrm>
              <a:off x="283740" y="117885"/>
              <a:ext cx="72009" cy="720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F81BD"/>
            </a:solidFill>
            <a:ln w="25400" cap="flat">
              <a:solidFill>
                <a:srgbClr val="3A5E8A"/>
              </a:solidFill>
              <a:prstDash val="solid"/>
              <a:bevel/>
            </a:ln>
            <a:effectLst/>
          </p:spPr>
          <p:txBody>
            <a:bodyPr wrap="square" lIns="0" tIns="0" rIns="0" bIns="0" numCol="1" anchor="ctr">
              <a:noAutofit/>
            </a:bodyPr>
            <a:lstStyle/>
            <a:p>
              <a:pPr lvl="0" algn="ctr">
                <a:defRPr>
                  <a:solidFill>
                    <a:srgbClr val="FFFFFF"/>
                  </a:solidFill>
                </a:defRPr>
              </a:pPr>
              <a:endParaRPr/>
            </a:p>
          </p:txBody>
        </p:sp>
        <p:sp>
          <p:nvSpPr>
            <p:cNvPr id="168" name="Shape 168"/>
            <p:cNvSpPr/>
            <p:nvPr/>
          </p:nvSpPr>
          <p:spPr>
            <a:xfrm>
              <a:off x="0" y="0"/>
              <a:ext cx="355749" cy="30734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lvl1pPr marL="342900" indent="-342900">
                <a:spcBef>
                  <a:spcPts val="300"/>
                </a:spcBef>
                <a:defRPr sz="1400" b="1">
                  <a:latin typeface="Sommet bold"/>
                  <a:ea typeface="Sommet bold"/>
                  <a:cs typeface="Sommet bold"/>
                  <a:sym typeface="Sommet bold"/>
                </a:defRPr>
              </a:lvl1pPr>
            </a:lstStyle>
            <a:p>
              <a:pPr lvl="0">
                <a:defRPr sz="1800" b="0"/>
              </a:pPr>
              <a:r>
                <a:rPr sz="1400" b="1"/>
                <a:t>b</a:t>
              </a:r>
            </a:p>
          </p:txBody>
        </p:sp>
      </p:grpSp>
      <p:sp>
        <p:nvSpPr>
          <p:cNvPr id="170" name="Shape 170"/>
          <p:cNvSpPr/>
          <p:nvPr/>
        </p:nvSpPr>
        <p:spPr>
          <a:xfrm flipV="1">
            <a:off x="7402231" y="1210290"/>
            <a:ext cx="894071" cy="2938708"/>
          </a:xfrm>
          <a:prstGeom prst="line">
            <a:avLst/>
          </a:prstGeom>
          <a:ln w="38100">
            <a:solidFill>
              <a:srgbClr val="9BBB59"/>
            </a:solidFill>
          </a:ln>
          <a:effectLst>
            <a:outerShdw blurRad="38100" dist="23000" dir="5400000" rotWithShape="0">
              <a:srgbClr val="000000">
                <a:alpha val="35000"/>
              </a:srgbClr>
            </a:outerShdw>
          </a:effectLst>
        </p:spPr>
        <p:txBody>
          <a:bodyPr lIns="0" tIns="0" rIns="0" bIns="0"/>
          <a:lstStyle/>
          <a:p>
            <a:pPr lvl="0" defTabSz="457200">
              <a:defRPr sz="1200">
                <a:latin typeface="+mn-lt"/>
                <a:ea typeface="+mn-ea"/>
                <a:cs typeface="+mn-cs"/>
                <a:sym typeface="Helvetica"/>
              </a:defRPr>
            </a:pPr>
            <a:endParaRPr/>
          </a:p>
        </p:txBody>
      </p:sp>
      <p:grpSp>
        <p:nvGrpSpPr>
          <p:cNvPr id="173" name="Group 173"/>
          <p:cNvGrpSpPr/>
          <p:nvPr/>
        </p:nvGrpSpPr>
        <p:grpSpPr>
          <a:xfrm>
            <a:off x="5524798" y="2254967"/>
            <a:ext cx="454496" cy="313393"/>
            <a:chOff x="0" y="0"/>
            <a:chExt cx="454495" cy="313392"/>
          </a:xfrm>
        </p:grpSpPr>
        <p:sp>
          <p:nvSpPr>
            <p:cNvPr id="171" name="Shape 171"/>
            <p:cNvSpPr/>
            <p:nvPr/>
          </p:nvSpPr>
          <p:spPr>
            <a:xfrm>
              <a:off x="255515" y="78025"/>
              <a:ext cx="198981" cy="151144"/>
            </a:xfrm>
            <a:prstGeom prst="star5">
              <a:avLst>
                <a:gd name="adj" fmla="val 19100"/>
                <a:gd name="hf" fmla="val 105146"/>
                <a:gd name="vf" fmla="val 110557"/>
              </a:avLst>
            </a:prstGeom>
            <a:solidFill>
              <a:srgbClr val="C0504D"/>
            </a:solidFill>
            <a:ln w="25400" cap="flat">
              <a:solidFill>
                <a:srgbClr val="8C3A38"/>
              </a:solidFill>
              <a:prstDash val="solid"/>
              <a:bevel/>
            </a:ln>
            <a:effectLst>
              <a:outerShdw blurRad="38100" dist="23000" dir="5400000" rotWithShape="0">
                <a:srgbClr val="000000">
                  <a:alpha val="35000"/>
                </a:srgbClr>
              </a:outerShdw>
            </a:effectLst>
          </p:spPr>
          <p:txBody>
            <a:bodyPr wrap="square" lIns="45719" tIns="45719" rIns="45719" bIns="45719" numCol="1" anchor="ctr">
              <a:noAutofit/>
            </a:bodyPr>
            <a:lstStyle/>
            <a:p>
              <a:pPr lvl="0">
                <a:defRPr>
                  <a:solidFill>
                    <a:srgbClr val="FFFFFF"/>
                  </a:solidFill>
                </a:defRPr>
              </a:pPr>
              <a:endParaRPr/>
            </a:p>
          </p:txBody>
        </p:sp>
        <p:sp>
          <p:nvSpPr>
            <p:cNvPr id="172" name="Shape 172"/>
            <p:cNvSpPr/>
            <p:nvPr/>
          </p:nvSpPr>
          <p:spPr>
            <a:xfrm>
              <a:off x="0" y="0"/>
              <a:ext cx="217151" cy="31339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t">
              <a:spAutoFit/>
            </a:bodyPr>
            <a:lstStyle>
              <a:lvl1pPr>
                <a:defRPr sz="1600"/>
              </a:lvl1pPr>
            </a:lstStyle>
            <a:p>
              <a:pPr lvl="0">
                <a:defRPr sz="1800"/>
              </a:pPr>
              <a:r>
                <a:rPr sz="1600"/>
                <a:t>p</a:t>
              </a:r>
            </a:p>
          </p:txBody>
        </p:sp>
      </p:grpSp>
      <p:sp>
        <p:nvSpPr>
          <p:cNvPr id="174" name="Shape 174"/>
          <p:cNvSpPr/>
          <p:nvPr/>
        </p:nvSpPr>
        <p:spPr>
          <a:xfrm flipH="1" flipV="1">
            <a:off x="5974925" y="1189428"/>
            <a:ext cx="1199970" cy="2957456"/>
          </a:xfrm>
          <a:prstGeom prst="line">
            <a:avLst/>
          </a:prstGeom>
          <a:ln w="38100">
            <a:solidFill>
              <a:srgbClr val="9BBB59"/>
            </a:solidFill>
          </a:ln>
          <a:effectLst>
            <a:outerShdw blurRad="38100" dist="23000" dir="5400000" rotWithShape="0">
              <a:srgbClr val="000000">
                <a:alpha val="35000"/>
              </a:srgbClr>
            </a:outerShdw>
          </a:effectLst>
        </p:spPr>
        <p:txBody>
          <a:bodyPr lIns="0" tIns="0" rIns="0" bIns="0"/>
          <a:lstStyle/>
          <a:p>
            <a:pPr lvl="0" defTabSz="457200">
              <a:defRPr sz="1200">
                <a:latin typeface="+mn-lt"/>
                <a:ea typeface="+mn-ea"/>
                <a:cs typeface="+mn-cs"/>
                <a:sym typeface="Helvetica"/>
              </a:defRPr>
            </a:pPr>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44">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44">
                                            <p:txEl>
                                              <p:pRg st="0" end="0"/>
                                            </p:txEl>
                                          </p:spTgt>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1" nodeType="afterEffect">
                                  <p:stCondLst>
                                    <p:cond delay="0"/>
                                  </p:stCondLst>
                                  <p:iterate>
                                    <p:tmAbs val="0"/>
                                  </p:iterate>
                                  <p:childTnLst>
                                    <p:set>
                                      <p:cBhvr>
                                        <p:cTn id="11" fill="hold"/>
                                        <p:tgtEl>
                                          <p:spTgt spid="144">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2" nodeType="clickEffect">
                                  <p:stCondLst>
                                    <p:cond delay="0"/>
                                  </p:stCondLst>
                                  <p:iterate>
                                    <p:tmAbs val="0"/>
                                  </p:iterate>
                                  <p:childTnLst>
                                    <p:set>
                                      <p:cBhvr>
                                        <p:cTn id="15" fill="hold"/>
                                        <p:tgtEl>
                                          <p:spTgt spid="148"/>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3" nodeType="afterEffect">
                                  <p:stCondLst>
                                    <p:cond delay="0"/>
                                  </p:stCondLst>
                                  <p:iterate>
                                    <p:tmAbs val="0"/>
                                  </p:iterate>
                                  <p:childTnLst>
                                    <p:set>
                                      <p:cBhvr>
                                        <p:cTn id="18" fill="hold"/>
                                        <p:tgtEl>
                                          <p:spTgt spid="154"/>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4" nodeType="afterEffect">
                                  <p:stCondLst>
                                    <p:cond delay="0"/>
                                  </p:stCondLst>
                                  <p:iterate>
                                    <p:tmAbs val="0"/>
                                  </p:iterate>
                                  <p:childTnLst>
                                    <p:set>
                                      <p:cBhvr>
                                        <p:cTn id="21" fill="hold"/>
                                        <p:tgtEl>
                                          <p:spTgt spid="151"/>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5" nodeType="clickEffect">
                                  <p:stCondLst>
                                    <p:cond delay="0"/>
                                  </p:stCondLst>
                                  <p:iterate>
                                    <p:tmAbs val="0"/>
                                  </p:iterate>
                                  <p:childTnLst>
                                    <p:set>
                                      <p:cBhvr>
                                        <p:cTn id="25" fill="hold"/>
                                        <p:tgtEl>
                                          <p:spTgt spid="157"/>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6" nodeType="clickEffect">
                                  <p:stCondLst>
                                    <p:cond delay="0"/>
                                  </p:stCondLst>
                                  <p:iterate>
                                    <p:tmAbs val="0"/>
                                  </p:iterate>
                                  <p:childTnLst>
                                    <p:set>
                                      <p:cBhvr>
                                        <p:cTn id="29" fill="hold"/>
                                        <p:tgtEl>
                                          <p:spTgt spid="160"/>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xit" presetSubtype="0" fill="hold" grpId="7" nodeType="clickEffect">
                                  <p:stCondLst>
                                    <p:cond delay="0"/>
                                  </p:stCondLst>
                                  <p:iterate>
                                    <p:tmAbs val="0"/>
                                  </p:iterate>
                                  <p:childTnLst>
                                    <p:set>
                                      <p:cBhvr>
                                        <p:cTn id="33" fill="hold">
                                          <p:stCondLst>
                                            <p:cond delay="0"/>
                                          </p:stCondLst>
                                        </p:cTn>
                                        <p:tgtEl>
                                          <p:spTgt spid="157"/>
                                        </p:tgtEl>
                                        <p:attrNameLst>
                                          <p:attrName>style.visibility</p:attrName>
                                        </p:attrNameLst>
                                      </p:cBhvr>
                                      <p:to>
                                        <p:strVal val="hidden"/>
                                      </p:to>
                                    </p:set>
                                  </p:childTnLst>
                                </p:cTn>
                              </p:par>
                            </p:childTnLst>
                          </p:cTn>
                        </p:par>
                        <p:par>
                          <p:cTn id="34" fill="hold">
                            <p:stCondLst>
                              <p:cond delay="0"/>
                            </p:stCondLst>
                            <p:childTnLst>
                              <p:par>
                                <p:cTn id="35" presetID="1" presetClass="exit" presetSubtype="0" fill="hold" grpId="8" nodeType="afterEffect">
                                  <p:stCondLst>
                                    <p:cond delay="0"/>
                                  </p:stCondLst>
                                  <p:iterate>
                                    <p:tmAbs val="0"/>
                                  </p:iterate>
                                  <p:childTnLst>
                                    <p:set>
                                      <p:cBhvr>
                                        <p:cTn id="36" fill="hold">
                                          <p:stCondLst>
                                            <p:cond delay="0"/>
                                          </p:stCondLst>
                                        </p:cTn>
                                        <p:tgtEl>
                                          <p:spTgt spid="160"/>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iterate>
                                    <p:tmAbs val="0"/>
                                  </p:iterate>
                                  <p:childTnLst>
                                    <p:set>
                                      <p:cBhvr>
                                        <p:cTn id="40" fill="hold"/>
                                        <p:tgtEl>
                                          <p:spTgt spid="144">
                                            <p:txEl>
                                              <p:pRg st="2" end="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9" nodeType="clickEffect">
                                  <p:stCondLst>
                                    <p:cond delay="0"/>
                                  </p:stCondLst>
                                  <p:iterate>
                                    <p:tmAbs val="0"/>
                                  </p:iterate>
                                  <p:childTnLst>
                                    <p:set>
                                      <p:cBhvr>
                                        <p:cTn id="44" fill="hold"/>
                                        <p:tgtEl>
                                          <p:spTgt spid="147"/>
                                        </p:tgtEl>
                                        <p:attrNameLst>
                                          <p:attrName>style.visibility</p:attrName>
                                        </p:attrNameLst>
                                      </p:cBhvr>
                                      <p:to>
                                        <p:strVal val="visible"/>
                                      </p:to>
                                    </p:set>
                                  </p:childTnLst>
                                </p:cTn>
                              </p:par>
                            </p:childTnLst>
                          </p:cTn>
                        </p:par>
                        <p:par>
                          <p:cTn id="45" fill="hold">
                            <p:stCondLst>
                              <p:cond delay="0"/>
                            </p:stCondLst>
                            <p:childTnLst>
                              <p:par>
                                <p:cTn id="46" presetID="1" presetClass="entr" presetSubtype="0" fill="hold" grpId="10" nodeType="afterEffect">
                                  <p:stCondLst>
                                    <p:cond delay="0"/>
                                  </p:stCondLst>
                                  <p:iterate>
                                    <p:tmAbs val="0"/>
                                  </p:iterate>
                                  <p:childTnLst>
                                    <p:set>
                                      <p:cBhvr>
                                        <p:cTn id="47" fill="hold"/>
                                        <p:tgtEl>
                                          <p:spTgt spid="169"/>
                                        </p:tgtEl>
                                        <p:attrNameLst>
                                          <p:attrName>style.visibility</p:attrName>
                                        </p:attrNameLst>
                                      </p:cBhvr>
                                      <p:to>
                                        <p:strVal val="visible"/>
                                      </p:to>
                                    </p:set>
                                  </p:childTnLst>
                                </p:cTn>
                              </p:par>
                            </p:childTnLst>
                          </p:cTn>
                        </p:par>
                        <p:par>
                          <p:cTn id="48" fill="hold">
                            <p:stCondLst>
                              <p:cond delay="0"/>
                            </p:stCondLst>
                            <p:childTnLst>
                              <p:par>
                                <p:cTn id="49" presetID="1" presetClass="entr" presetSubtype="0" fill="hold" grpId="11" nodeType="afterEffect">
                                  <p:stCondLst>
                                    <p:cond delay="0"/>
                                  </p:stCondLst>
                                  <p:iterate>
                                    <p:tmAbs val="0"/>
                                  </p:iterate>
                                  <p:childTnLst>
                                    <p:set>
                                      <p:cBhvr>
                                        <p:cTn id="50" fill="hold"/>
                                        <p:tgtEl>
                                          <p:spTgt spid="166"/>
                                        </p:tgtEl>
                                        <p:attrNameLst>
                                          <p:attrName>style.visibility</p:attrName>
                                        </p:attrNameLst>
                                      </p:cBhvr>
                                      <p:to>
                                        <p:strVal val="visible"/>
                                      </p:to>
                                    </p:set>
                                  </p:childTnLst>
                                </p:cTn>
                              </p:par>
                            </p:childTnLst>
                          </p:cTn>
                        </p:par>
                        <p:par>
                          <p:cTn id="51" fill="hold">
                            <p:stCondLst>
                              <p:cond delay="0"/>
                            </p:stCondLst>
                            <p:childTnLst>
                              <p:par>
                                <p:cTn id="52" presetID="1" presetClass="entr" presetSubtype="0" fill="hold" grpId="12" nodeType="afterEffect">
                                  <p:stCondLst>
                                    <p:cond delay="0"/>
                                  </p:stCondLst>
                                  <p:iterate>
                                    <p:tmAbs val="0"/>
                                  </p:iterate>
                                  <p:childTnLst>
                                    <p:set>
                                      <p:cBhvr>
                                        <p:cTn id="53" fill="hold"/>
                                        <p:tgtEl>
                                          <p:spTgt spid="163"/>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1" nodeType="clickEffect">
                                  <p:stCondLst>
                                    <p:cond delay="0"/>
                                  </p:stCondLst>
                                  <p:iterate>
                                    <p:tmAbs val="0"/>
                                  </p:iterate>
                                  <p:childTnLst>
                                    <p:set>
                                      <p:cBhvr>
                                        <p:cTn id="57" fill="hold"/>
                                        <p:tgtEl>
                                          <p:spTgt spid="144">
                                            <p:txEl>
                                              <p:pRg st="3" end="3"/>
                                            </p:txEl>
                                          </p:spTgt>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1" nodeType="clickEffect">
                                  <p:stCondLst>
                                    <p:cond delay="0"/>
                                  </p:stCondLst>
                                  <p:iterate>
                                    <p:tmAbs val="0"/>
                                  </p:iterate>
                                  <p:childTnLst>
                                    <p:set>
                                      <p:cBhvr>
                                        <p:cTn id="61" fill="hold"/>
                                        <p:tgtEl>
                                          <p:spTgt spid="144">
                                            <p:txEl>
                                              <p:pRg st="4" end="4"/>
                                            </p:txEl>
                                          </p:spTgt>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13" nodeType="clickEffect">
                                  <p:stCondLst>
                                    <p:cond delay="0"/>
                                  </p:stCondLst>
                                  <p:iterate>
                                    <p:tmAbs val="0"/>
                                  </p:iterate>
                                  <p:childTnLst>
                                    <p:set>
                                      <p:cBhvr>
                                        <p:cTn id="65" fill="hold"/>
                                        <p:tgtEl>
                                          <p:spTgt spid="155"/>
                                        </p:tgtEl>
                                        <p:attrNameLst>
                                          <p:attrName>style.visibility</p:attrName>
                                        </p:attrNameLst>
                                      </p:cBhvr>
                                      <p:to>
                                        <p:strVal val="visible"/>
                                      </p:to>
                                    </p:set>
                                  </p:childTnLst>
                                </p:cTn>
                              </p:par>
                            </p:childTnLst>
                          </p:cTn>
                        </p:par>
                        <p:par>
                          <p:cTn id="66" fill="hold">
                            <p:stCondLst>
                              <p:cond delay="0"/>
                            </p:stCondLst>
                            <p:childTnLst>
                              <p:par>
                                <p:cTn id="67" presetID="1" presetClass="entr" presetSubtype="0" fill="hold" grpId="14" nodeType="afterEffect">
                                  <p:stCondLst>
                                    <p:cond delay="0"/>
                                  </p:stCondLst>
                                  <p:iterate>
                                    <p:tmAbs val="0"/>
                                  </p:iterate>
                                  <p:childTnLst>
                                    <p:set>
                                      <p:cBhvr>
                                        <p:cTn id="68" fill="hold"/>
                                        <p:tgtEl>
                                          <p:spTgt spid="156"/>
                                        </p:tgtEl>
                                        <p:attrNameLst>
                                          <p:attrName>style.visibility</p:attrName>
                                        </p:attrNameLst>
                                      </p:cBhvr>
                                      <p:to>
                                        <p:strVal val="visible"/>
                                      </p:to>
                                    </p:set>
                                  </p:childTnLst>
                                </p:cTn>
                              </p:par>
                            </p:childTnLst>
                          </p:cTn>
                        </p:par>
                        <p:par>
                          <p:cTn id="69" fill="hold">
                            <p:stCondLst>
                              <p:cond delay="0"/>
                            </p:stCondLst>
                            <p:childTnLst>
                              <p:par>
                                <p:cTn id="70" presetID="1" presetClass="entr" presetSubtype="0" fill="hold" grpId="15" nodeType="afterEffect">
                                  <p:stCondLst>
                                    <p:cond delay="0"/>
                                  </p:stCondLst>
                                  <p:iterate>
                                    <p:tmAbs val="0"/>
                                  </p:iterate>
                                  <p:childTnLst>
                                    <p:set>
                                      <p:cBhvr>
                                        <p:cTn id="71" fill="hold"/>
                                        <p:tgtEl>
                                          <p:spTgt spid="174"/>
                                        </p:tgtEl>
                                        <p:attrNameLst>
                                          <p:attrName>style.visibility</p:attrName>
                                        </p:attrNameLst>
                                      </p:cBhvr>
                                      <p:to>
                                        <p:strVal val="visible"/>
                                      </p:to>
                                    </p:set>
                                  </p:childTnLst>
                                </p:cTn>
                              </p:par>
                            </p:childTnLst>
                          </p:cTn>
                        </p:par>
                        <p:par>
                          <p:cTn id="72" fill="hold">
                            <p:stCondLst>
                              <p:cond delay="0"/>
                            </p:stCondLst>
                            <p:childTnLst>
                              <p:par>
                                <p:cTn id="73" presetID="1" presetClass="entr" presetSubtype="0" fill="hold" grpId="16" nodeType="afterEffect">
                                  <p:stCondLst>
                                    <p:cond delay="0"/>
                                  </p:stCondLst>
                                  <p:iterate>
                                    <p:tmAbs val="0"/>
                                  </p:iterate>
                                  <p:childTnLst>
                                    <p:set>
                                      <p:cBhvr>
                                        <p:cTn id="74" fill="hold"/>
                                        <p:tgtEl>
                                          <p:spTgt spid="170"/>
                                        </p:tgtEl>
                                        <p:attrNameLst>
                                          <p:attrName>style.visibility</p:attrName>
                                        </p:attrNameLst>
                                      </p:cBhvr>
                                      <p:to>
                                        <p:strVal val="visible"/>
                                      </p:to>
                                    </p:set>
                                  </p:childTnLst>
                                </p:cTn>
                              </p:par>
                            </p:childTnLst>
                          </p:cTn>
                        </p:par>
                        <p:par>
                          <p:cTn id="75" fill="hold">
                            <p:stCondLst>
                              <p:cond delay="0"/>
                            </p:stCondLst>
                            <p:childTnLst>
                              <p:par>
                                <p:cTn id="76" presetID="1" presetClass="entr" presetSubtype="0" fill="hold" grpId="1" nodeType="afterEffect">
                                  <p:stCondLst>
                                    <p:cond delay="0"/>
                                  </p:stCondLst>
                                  <p:iterate>
                                    <p:tmAbs val="0"/>
                                  </p:iterate>
                                  <p:childTnLst>
                                    <p:set>
                                      <p:cBhvr>
                                        <p:cTn id="77" fill="hold"/>
                                        <p:tgtEl>
                                          <p:spTgt spid="144">
                                            <p:txEl>
                                              <p:pRg st="5" end="5"/>
                                            </p:txEl>
                                          </p:spTgt>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17" nodeType="clickEffect">
                                  <p:stCondLst>
                                    <p:cond delay="0"/>
                                  </p:stCondLst>
                                  <p:iterate>
                                    <p:tmAbs val="0"/>
                                  </p:iterate>
                                  <p:childTnLst>
                                    <p:set>
                                      <p:cBhvr>
                                        <p:cTn id="81" fill="hold"/>
                                        <p:tgtEl>
                                          <p:spTgt spid="143"/>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xit" presetSubtype="0" fill="hold" grpId="18" nodeType="clickEffect">
                                  <p:stCondLst>
                                    <p:cond delay="0"/>
                                  </p:stCondLst>
                                  <p:iterate>
                                    <p:tmAbs val="0"/>
                                  </p:iterate>
                                  <p:childTnLst>
                                    <p:set>
                                      <p:cBhvr>
                                        <p:cTn id="85" fill="hold">
                                          <p:stCondLst>
                                            <p:cond delay="0"/>
                                          </p:stCondLst>
                                        </p:cTn>
                                        <p:tgtEl>
                                          <p:spTgt spid="143"/>
                                        </p:tgtEl>
                                        <p:attrNameLst>
                                          <p:attrName>style.visibility</p:attrName>
                                        </p:attrNameLst>
                                      </p:cBhvr>
                                      <p:to>
                                        <p:strVal val="hidden"/>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19" nodeType="clickEffect">
                                  <p:stCondLst>
                                    <p:cond delay="0"/>
                                  </p:stCondLst>
                                  <p:iterate>
                                    <p:tmAbs val="0"/>
                                  </p:iterate>
                                  <p:childTnLst>
                                    <p:set>
                                      <p:cBhvr>
                                        <p:cTn id="89" fill="hold"/>
                                        <p:tgtEl>
                                          <p:spTgt spid="142"/>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1" nodeType="clickEffect">
                                  <p:stCondLst>
                                    <p:cond delay="0"/>
                                  </p:stCondLst>
                                  <p:iterate>
                                    <p:tmAbs val="0"/>
                                  </p:iterate>
                                  <p:childTnLst>
                                    <p:set>
                                      <p:cBhvr>
                                        <p:cTn id="93" fill="hold"/>
                                        <p:tgtEl>
                                          <p:spTgt spid="144">
                                            <p:txEl>
                                              <p:pRg st="6" end="6"/>
                                            </p:txEl>
                                          </p:spTgt>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20" nodeType="clickEffect">
                                  <p:stCondLst>
                                    <p:cond delay="0"/>
                                  </p:stCondLst>
                                  <p:iterate>
                                    <p:tmAbs val="0"/>
                                  </p:iterate>
                                  <p:childTnLst>
                                    <p:set>
                                      <p:cBhvr>
                                        <p:cTn id="97" fill="hold"/>
                                        <p:tgtEl>
                                          <p:spTgt spid="1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 grpId="19" animBg="1" advAuto="0"/>
      <p:bldP spid="143" grpId="17" animBg="1" advAuto="0"/>
      <p:bldP spid="143" grpId="18" animBg="1" advAuto="0"/>
      <p:bldP spid="144" grpId="1" build="p" bldLvl="5" animBg="1" advAuto="0"/>
      <p:bldP spid="147" grpId="9" animBg="1" advAuto="0"/>
      <p:bldP spid="148" grpId="2" animBg="1" advAuto="0"/>
      <p:bldP spid="151" grpId="4" animBg="1" advAuto="0"/>
      <p:bldP spid="154" grpId="3" animBg="1" advAuto="0"/>
      <p:bldP spid="155" grpId="13" animBg="1" advAuto="0"/>
      <p:bldP spid="156" grpId="14" animBg="1" advAuto="0"/>
      <p:bldP spid="157" grpId="5" animBg="1" advAuto="0"/>
      <p:bldP spid="157" grpId="7" animBg="1" advAuto="0"/>
      <p:bldP spid="160" grpId="6" animBg="1" advAuto="0"/>
      <p:bldP spid="160" grpId="8" animBg="1" advAuto="0"/>
      <p:bldP spid="163" grpId="12" animBg="1" advAuto="0"/>
      <p:bldP spid="166" grpId="11" animBg="1" advAuto="0"/>
      <p:bldP spid="169" grpId="10" animBg="1" advAuto="0"/>
      <p:bldP spid="170" grpId="16" animBg="1" advAuto="0"/>
      <p:bldP spid="173" grpId="20" animBg="1" advAuto="0"/>
      <p:bldP spid="174" grpId="15"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Shape 178"/>
          <p:cNvSpPr/>
          <p:nvPr/>
        </p:nvSpPr>
        <p:spPr>
          <a:xfrm>
            <a:off x="5377894" y="1194966"/>
            <a:ext cx="2147733" cy="875312"/>
          </a:xfrm>
          <a:custGeom>
            <a:avLst/>
            <a:gdLst/>
            <a:ahLst/>
            <a:cxnLst>
              <a:cxn ang="0">
                <a:pos x="wd2" y="hd2"/>
              </a:cxn>
              <a:cxn ang="5400000">
                <a:pos x="wd2" y="hd2"/>
              </a:cxn>
              <a:cxn ang="10800000">
                <a:pos x="wd2" y="hd2"/>
              </a:cxn>
              <a:cxn ang="16200000">
                <a:pos x="wd2" y="hd2"/>
              </a:cxn>
            </a:cxnLst>
            <a:rect l="0" t="0" r="r" b="b"/>
            <a:pathLst>
              <a:path w="21600" h="21600" extrusionOk="0">
                <a:moveTo>
                  <a:pt x="0" y="63"/>
                </a:moveTo>
                <a:lnTo>
                  <a:pt x="21600" y="0"/>
                </a:lnTo>
                <a:lnTo>
                  <a:pt x="13675" y="21600"/>
                </a:lnTo>
                <a:lnTo>
                  <a:pt x="188" y="12894"/>
                </a:lnTo>
                <a:lnTo>
                  <a:pt x="0" y="63"/>
                </a:lnTo>
                <a:close/>
              </a:path>
            </a:pathLst>
          </a:custGeom>
          <a:solidFill>
            <a:srgbClr val="C0504D"/>
          </a:solidFill>
          <a:ln w="25400">
            <a:solidFill>
              <a:srgbClr val="8C3A38"/>
            </a:solidFill>
          </a:ln>
          <a:effectLst>
            <a:outerShdw blurRad="38100" dist="23000" dir="5400000" rotWithShape="0">
              <a:srgbClr val="000000">
                <a:alpha val="35000"/>
              </a:srgbClr>
            </a:outerShdw>
          </a:effectLst>
        </p:spPr>
        <p:txBody>
          <a:bodyPr lIns="0" tIns="0" rIns="0" bIns="0"/>
          <a:lstStyle/>
          <a:p>
            <a:pPr lvl="0">
              <a:defRPr>
                <a:solidFill>
                  <a:srgbClr val="FFFFFF"/>
                </a:solidFill>
              </a:defRPr>
            </a:pPr>
            <a:endParaRPr/>
          </a:p>
        </p:txBody>
      </p:sp>
      <p:sp>
        <p:nvSpPr>
          <p:cNvPr id="179" name="Shape 179"/>
          <p:cNvSpPr>
            <a:spLocks noGrp="1"/>
          </p:cNvSpPr>
          <p:nvPr>
            <p:ph type="body" idx="1"/>
          </p:nvPr>
        </p:nvSpPr>
        <p:spPr>
          <a:xfrm>
            <a:off x="254214" y="1132120"/>
            <a:ext cx="5003332" cy="3232455"/>
          </a:xfrm>
          <a:prstGeom prst="rect">
            <a:avLst/>
          </a:prstGeom>
        </p:spPr>
        <p:txBody>
          <a:bodyPr lIns="0" tIns="0" rIns="0" bIns="0">
            <a:normAutofit/>
          </a:bodyPr>
          <a:lstStyle/>
          <a:p>
            <a:pPr lvl="0">
              <a:defRPr sz="1800"/>
            </a:pPr>
            <a:r>
              <a:rPr sz="2000"/>
              <a:t>Optimisation 1:</a:t>
            </a:r>
          </a:p>
          <a:p>
            <a:pPr marL="800100" lvl="1" indent="-342900">
              <a:buChar char="•"/>
              <a:defRPr sz="1800"/>
            </a:pPr>
            <a:r>
              <a:rPr sz="1600"/>
              <a:t>A point can be filtered if it is pruned by </a:t>
            </a:r>
            <a:r>
              <a:rPr sz="1600" i="1"/>
              <a:t>k</a:t>
            </a:r>
            <a:r>
              <a:rPr sz="1600"/>
              <a:t> facilities.</a:t>
            </a:r>
          </a:p>
          <a:p>
            <a:pPr marL="800100" lvl="1" indent="-342900">
              <a:buChar char="•"/>
              <a:defRPr sz="1800"/>
            </a:pPr>
            <a:r>
              <a:rPr sz="1600"/>
              <a:t>Add a counter for point to be pruned.</a:t>
            </a:r>
          </a:p>
          <a:p>
            <a:pPr marL="800100" lvl="1" indent="-342900">
              <a:buChar char="•"/>
              <a:defRPr sz="1800"/>
            </a:pPr>
            <a:r>
              <a:rPr sz="1600"/>
              <a:t>Iterate over facilities.</a:t>
            </a:r>
          </a:p>
          <a:p>
            <a:pPr marL="800100" lvl="1" indent="-342900">
              <a:buChar char="•"/>
              <a:defRPr sz="1800"/>
            </a:pPr>
            <a:r>
              <a:rPr sz="1600"/>
              <a:t>O(mk) -&gt; O(m) </a:t>
            </a:r>
          </a:p>
          <a:p>
            <a:pPr marL="742950" lvl="1" indent="-285750">
              <a:defRPr sz="1800"/>
            </a:pPr>
            <a:endParaRPr sz="1600"/>
          </a:p>
          <a:p>
            <a:pPr lvl="0">
              <a:defRPr sz="1800"/>
            </a:pPr>
            <a:r>
              <a:rPr sz="2000"/>
              <a:t>Optimisation 2:</a:t>
            </a:r>
          </a:p>
          <a:p>
            <a:pPr marL="800100" lvl="1" indent="-342900">
              <a:buChar char="•"/>
              <a:defRPr sz="1800"/>
            </a:pPr>
            <a:r>
              <a:rPr sz="1600"/>
              <a:t>Include more facilities for pruning</a:t>
            </a:r>
          </a:p>
        </p:txBody>
      </p:sp>
      <p:sp>
        <p:nvSpPr>
          <p:cNvPr id="180" name="Shape 180"/>
          <p:cNvSpPr>
            <a:spLocks noGrp="1"/>
          </p:cNvSpPr>
          <p:nvPr>
            <p:ph type="title"/>
          </p:nvPr>
        </p:nvSpPr>
        <p:spPr>
          <a:xfrm>
            <a:off x="467543" y="267493"/>
            <a:ext cx="8208914" cy="594068"/>
          </a:xfrm>
          <a:prstGeom prst="rect">
            <a:avLst/>
          </a:prstGeom>
        </p:spPr>
        <p:txBody>
          <a:bodyPr lIns="0" tIns="0" rIns="0" bIns="0">
            <a:normAutofit/>
          </a:bodyPr>
          <a:lstStyle/>
          <a:p>
            <a:pPr lvl="0" defTabSz="841247">
              <a:defRPr sz="1800"/>
            </a:pPr>
            <a:r>
              <a:rPr sz="2760"/>
              <a:t>Algorithms                                 --</a:t>
            </a:r>
            <a:r>
              <a:rPr sz="2760">
                <a:solidFill>
                  <a:srgbClr val="4F81BD"/>
                </a:solidFill>
              </a:rPr>
              <a:t>TPL++</a:t>
            </a:r>
          </a:p>
        </p:txBody>
      </p:sp>
      <p:sp>
        <p:nvSpPr>
          <p:cNvPr id="181" name="Shape 181"/>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pPr>
            <a:fld id="{86CB4B4D-7CA3-9044-876B-883B54F8677D}" type="slidenum">
              <a:rPr sz="1200"/>
              <a:t>7</a:t>
            </a:fld>
            <a:endParaRPr sz="1200"/>
          </a:p>
        </p:txBody>
      </p:sp>
      <p:sp>
        <p:nvSpPr>
          <p:cNvPr id="182" name="Shape 182"/>
          <p:cNvSpPr/>
          <p:nvPr/>
        </p:nvSpPr>
        <p:spPr>
          <a:xfrm>
            <a:off x="6796050" y="4155926"/>
            <a:ext cx="584263" cy="333143"/>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marL="342900" lvl="0" indent="-342900">
              <a:spcBef>
                <a:spcPts val="300"/>
              </a:spcBef>
              <a:defRPr sz="1800"/>
            </a:pPr>
            <a:r>
              <a:rPr sz="1600" b="1" i="1">
                <a:latin typeface="Sommet bold"/>
                <a:ea typeface="Sommet bold"/>
                <a:cs typeface="Sommet bold"/>
                <a:sym typeface="Sommet bold"/>
              </a:rPr>
              <a:t>k</a:t>
            </a:r>
            <a:r>
              <a:rPr sz="1600" b="1">
                <a:latin typeface="Sommet bold"/>
                <a:ea typeface="Sommet bold"/>
                <a:cs typeface="Sommet bold"/>
                <a:sym typeface="Sommet bold"/>
              </a:rPr>
              <a:t>=2</a:t>
            </a:r>
          </a:p>
        </p:txBody>
      </p:sp>
      <p:sp>
        <p:nvSpPr>
          <p:cNvPr id="183" name="Shape 183"/>
          <p:cNvSpPr/>
          <p:nvPr/>
        </p:nvSpPr>
        <p:spPr>
          <a:xfrm>
            <a:off x="5364088" y="1201316"/>
            <a:ext cx="3288035" cy="2945110"/>
          </a:xfrm>
          <a:prstGeom prst="rect">
            <a:avLst/>
          </a:prstGeom>
          <a:ln w="38100">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FFFFFF"/>
                </a:solidFill>
              </a:defRPr>
            </a:pPr>
            <a:endParaRPr/>
          </a:p>
        </p:txBody>
      </p:sp>
      <p:grpSp>
        <p:nvGrpSpPr>
          <p:cNvPr id="186" name="Group 186"/>
          <p:cNvGrpSpPr/>
          <p:nvPr/>
        </p:nvGrpSpPr>
        <p:grpSpPr>
          <a:xfrm>
            <a:off x="5936059" y="2809790"/>
            <a:ext cx="355750" cy="307341"/>
            <a:chOff x="0" y="0"/>
            <a:chExt cx="355748" cy="307340"/>
          </a:xfrm>
        </p:grpSpPr>
        <p:sp>
          <p:nvSpPr>
            <p:cNvPr id="184" name="Shape 184"/>
            <p:cNvSpPr/>
            <p:nvPr/>
          </p:nvSpPr>
          <p:spPr>
            <a:xfrm>
              <a:off x="248902" y="150626"/>
              <a:ext cx="72009" cy="720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F81BD"/>
            </a:solidFill>
            <a:ln w="25400" cap="flat">
              <a:solidFill>
                <a:srgbClr val="3A5E8A"/>
              </a:solidFill>
              <a:prstDash val="solid"/>
              <a:bevel/>
            </a:ln>
            <a:effectLst/>
          </p:spPr>
          <p:txBody>
            <a:bodyPr wrap="square" lIns="0" tIns="0" rIns="0" bIns="0" numCol="1" anchor="ctr">
              <a:noAutofit/>
            </a:bodyPr>
            <a:lstStyle/>
            <a:p>
              <a:pPr lvl="0" algn="ctr">
                <a:defRPr>
                  <a:solidFill>
                    <a:srgbClr val="FFFFFF"/>
                  </a:solidFill>
                </a:defRPr>
              </a:pPr>
              <a:endParaRPr/>
            </a:p>
          </p:txBody>
        </p:sp>
        <p:sp>
          <p:nvSpPr>
            <p:cNvPr id="185" name="Shape 185"/>
            <p:cNvSpPr/>
            <p:nvPr/>
          </p:nvSpPr>
          <p:spPr>
            <a:xfrm>
              <a:off x="0" y="0"/>
              <a:ext cx="355749" cy="30734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lvl1pPr marL="342900" indent="-342900">
                <a:spcBef>
                  <a:spcPts val="300"/>
                </a:spcBef>
                <a:defRPr sz="1400" b="1">
                  <a:latin typeface="Sommet bold"/>
                  <a:ea typeface="Sommet bold"/>
                  <a:cs typeface="Sommet bold"/>
                  <a:sym typeface="Sommet bold"/>
                </a:defRPr>
              </a:lvl1pPr>
            </a:lstStyle>
            <a:p>
              <a:pPr lvl="0">
                <a:defRPr sz="1800" b="0"/>
              </a:pPr>
              <a:r>
                <a:rPr sz="1400" b="1"/>
                <a:t>a</a:t>
              </a:r>
            </a:p>
          </p:txBody>
        </p:sp>
      </p:grpSp>
      <p:grpSp>
        <p:nvGrpSpPr>
          <p:cNvPr id="189" name="Group 189"/>
          <p:cNvGrpSpPr/>
          <p:nvPr/>
        </p:nvGrpSpPr>
        <p:grpSpPr>
          <a:xfrm>
            <a:off x="6970321" y="2621731"/>
            <a:ext cx="409991" cy="307341"/>
            <a:chOff x="0" y="0"/>
            <a:chExt cx="409990" cy="307340"/>
          </a:xfrm>
        </p:grpSpPr>
        <p:sp>
          <p:nvSpPr>
            <p:cNvPr id="187" name="Shape 187"/>
            <p:cNvSpPr/>
            <p:nvPr/>
          </p:nvSpPr>
          <p:spPr>
            <a:xfrm>
              <a:off x="-1" y="372"/>
              <a:ext cx="84178" cy="1044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flip="none" rotWithShape="1">
              <a:gsLst>
                <a:gs pos="0">
                  <a:srgbClr val="9A2F2C"/>
                </a:gs>
                <a:gs pos="80000">
                  <a:srgbClr val="CA3E3A"/>
                </a:gs>
                <a:gs pos="100000">
                  <a:srgbClr val="CE3B37"/>
                </a:gs>
              </a:gsLst>
              <a:lin ang="16200000" scaled="0"/>
            </a:gradFill>
            <a:ln w="9525" cap="flat">
              <a:solidFill>
                <a:srgbClr val="BE4B48"/>
              </a:solidFill>
              <a:prstDash val="solid"/>
              <a:bevel/>
            </a:ln>
            <a:effectLst>
              <a:outerShdw blurRad="38100" dist="23000" dir="5400000" rotWithShape="0">
                <a:srgbClr val="000000">
                  <a:alpha val="35000"/>
                </a:srgbClr>
              </a:outerShdw>
            </a:effectLst>
          </p:spPr>
          <p:txBody>
            <a:bodyPr wrap="square" lIns="0" tIns="0" rIns="0" bIns="0" numCol="1" anchor="ctr">
              <a:noAutofit/>
            </a:bodyPr>
            <a:lstStyle/>
            <a:p>
              <a:pPr lvl="0" algn="ctr">
                <a:defRPr>
                  <a:solidFill>
                    <a:srgbClr val="FFFFFF"/>
                  </a:solidFill>
                </a:defRPr>
              </a:pPr>
              <a:endParaRPr/>
            </a:p>
          </p:txBody>
        </p:sp>
        <p:sp>
          <p:nvSpPr>
            <p:cNvPr id="188" name="Shape 188"/>
            <p:cNvSpPr/>
            <p:nvPr/>
          </p:nvSpPr>
          <p:spPr>
            <a:xfrm>
              <a:off x="54241" y="0"/>
              <a:ext cx="355750" cy="30734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lvl1pPr marL="342900" indent="-342900">
                <a:spcBef>
                  <a:spcPts val="300"/>
                </a:spcBef>
                <a:defRPr sz="1400" b="1">
                  <a:latin typeface="Sommet bold"/>
                  <a:ea typeface="Sommet bold"/>
                  <a:cs typeface="Sommet bold"/>
                  <a:sym typeface="Sommet bold"/>
                </a:defRPr>
              </a:lvl1pPr>
            </a:lstStyle>
            <a:p>
              <a:pPr lvl="0">
                <a:defRPr sz="1800" b="0"/>
              </a:pPr>
              <a:r>
                <a:rPr sz="1400" b="1"/>
                <a:t>q</a:t>
              </a:r>
            </a:p>
          </p:txBody>
        </p:sp>
      </p:grpSp>
      <p:sp>
        <p:nvSpPr>
          <p:cNvPr id="190" name="Shape 190"/>
          <p:cNvSpPr/>
          <p:nvPr/>
        </p:nvSpPr>
        <p:spPr>
          <a:xfrm flipV="1">
            <a:off x="5369518" y="1199272"/>
            <a:ext cx="2176158" cy="2414039"/>
          </a:xfrm>
          <a:prstGeom prst="line">
            <a:avLst/>
          </a:prstGeom>
          <a:ln w="38100">
            <a:solidFill>
              <a:srgbClr val="9BBB59"/>
            </a:solidFill>
          </a:ln>
          <a:effectLst>
            <a:outerShdw blurRad="38100" dist="23000" dir="5400000" rotWithShape="0">
              <a:srgbClr val="000000">
                <a:alpha val="35000"/>
              </a:srgbClr>
            </a:outerShdw>
          </a:effectLst>
        </p:spPr>
        <p:txBody>
          <a:bodyPr lIns="0" tIns="0" rIns="0" bIns="0"/>
          <a:lstStyle/>
          <a:p>
            <a:pPr lvl="0" defTabSz="457200">
              <a:defRPr sz="1200">
                <a:latin typeface="+mn-lt"/>
                <a:ea typeface="+mn-ea"/>
                <a:cs typeface="+mn-cs"/>
                <a:sym typeface="Helvetica"/>
              </a:defRPr>
            </a:pPr>
            <a:endParaRPr/>
          </a:p>
        </p:txBody>
      </p:sp>
      <p:sp>
        <p:nvSpPr>
          <p:cNvPr id="191" name="Shape 191"/>
          <p:cNvSpPr/>
          <p:nvPr/>
        </p:nvSpPr>
        <p:spPr>
          <a:xfrm>
            <a:off x="5364087" y="1716793"/>
            <a:ext cx="3288037" cy="951046"/>
          </a:xfrm>
          <a:prstGeom prst="line">
            <a:avLst/>
          </a:prstGeom>
          <a:ln w="38100">
            <a:solidFill>
              <a:srgbClr val="9BBB59"/>
            </a:solidFill>
          </a:ln>
          <a:effectLst>
            <a:outerShdw blurRad="38100" dist="23000" dir="5400000" rotWithShape="0">
              <a:srgbClr val="000000">
                <a:alpha val="35000"/>
              </a:srgbClr>
            </a:outerShdw>
          </a:effectLst>
        </p:spPr>
        <p:txBody>
          <a:bodyPr lIns="0" tIns="0" rIns="0" bIns="0"/>
          <a:lstStyle/>
          <a:p>
            <a:pPr lvl="0" defTabSz="457200">
              <a:defRPr sz="1200">
                <a:latin typeface="+mn-lt"/>
                <a:ea typeface="+mn-ea"/>
                <a:cs typeface="+mn-cs"/>
                <a:sym typeface="Helvetica"/>
              </a:defRPr>
            </a:pPr>
            <a:endParaRPr/>
          </a:p>
        </p:txBody>
      </p:sp>
      <p:sp>
        <p:nvSpPr>
          <p:cNvPr id="192" name="Shape 192"/>
          <p:cNvSpPr/>
          <p:nvPr/>
        </p:nvSpPr>
        <p:spPr>
          <a:xfrm flipH="1" flipV="1">
            <a:off x="5974925" y="1200916"/>
            <a:ext cx="1199970" cy="2957456"/>
          </a:xfrm>
          <a:prstGeom prst="line">
            <a:avLst/>
          </a:prstGeom>
          <a:ln w="38100">
            <a:solidFill>
              <a:srgbClr val="9BBB59"/>
            </a:solidFill>
          </a:ln>
          <a:effectLst>
            <a:outerShdw blurRad="38100" dist="23000" dir="5400000" rotWithShape="0">
              <a:srgbClr val="000000">
                <a:alpha val="35000"/>
              </a:srgbClr>
            </a:outerShdw>
          </a:effectLst>
        </p:spPr>
        <p:txBody>
          <a:bodyPr lIns="0" tIns="0" rIns="0" bIns="0"/>
          <a:lstStyle/>
          <a:p>
            <a:pPr lvl="0" defTabSz="457200">
              <a:defRPr sz="1200">
                <a:latin typeface="+mn-lt"/>
                <a:ea typeface="+mn-ea"/>
                <a:cs typeface="+mn-cs"/>
                <a:sym typeface="Helvetica"/>
              </a:defRPr>
            </a:pPr>
            <a:endParaRPr/>
          </a:p>
        </p:txBody>
      </p:sp>
      <p:grpSp>
        <p:nvGrpSpPr>
          <p:cNvPr id="195" name="Group 195"/>
          <p:cNvGrpSpPr/>
          <p:nvPr/>
        </p:nvGrpSpPr>
        <p:grpSpPr>
          <a:xfrm>
            <a:off x="8194477" y="2872726"/>
            <a:ext cx="355750" cy="307341"/>
            <a:chOff x="0" y="0"/>
            <a:chExt cx="355748" cy="307340"/>
          </a:xfrm>
        </p:grpSpPr>
        <p:sp>
          <p:nvSpPr>
            <p:cNvPr id="193" name="Shape 193"/>
            <p:cNvSpPr/>
            <p:nvPr/>
          </p:nvSpPr>
          <p:spPr>
            <a:xfrm>
              <a:off x="248902" y="150626"/>
              <a:ext cx="72009" cy="720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F81BD"/>
            </a:solidFill>
            <a:ln w="25400" cap="flat">
              <a:solidFill>
                <a:srgbClr val="3A5E8A"/>
              </a:solidFill>
              <a:prstDash val="solid"/>
              <a:bevel/>
            </a:ln>
            <a:effectLst/>
          </p:spPr>
          <p:txBody>
            <a:bodyPr wrap="square" lIns="0" tIns="0" rIns="0" bIns="0" numCol="1" anchor="ctr">
              <a:noAutofit/>
            </a:bodyPr>
            <a:lstStyle/>
            <a:p>
              <a:pPr lvl="0" algn="ctr">
                <a:defRPr>
                  <a:solidFill>
                    <a:srgbClr val="FFFFFF"/>
                  </a:solidFill>
                </a:defRPr>
              </a:pPr>
              <a:endParaRPr/>
            </a:p>
          </p:txBody>
        </p:sp>
        <p:sp>
          <p:nvSpPr>
            <p:cNvPr id="194" name="Shape 194"/>
            <p:cNvSpPr/>
            <p:nvPr/>
          </p:nvSpPr>
          <p:spPr>
            <a:xfrm>
              <a:off x="0" y="0"/>
              <a:ext cx="355749" cy="30734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lvl1pPr marL="342900" indent="-342900">
                <a:spcBef>
                  <a:spcPts val="300"/>
                </a:spcBef>
                <a:defRPr sz="1400" b="1">
                  <a:latin typeface="Sommet bold"/>
                  <a:ea typeface="Sommet bold"/>
                  <a:cs typeface="Sommet bold"/>
                  <a:sym typeface="Sommet bold"/>
                </a:defRPr>
              </a:lvl1pPr>
            </a:lstStyle>
            <a:p>
              <a:pPr lvl="0">
                <a:defRPr sz="1800" b="0"/>
              </a:pPr>
              <a:r>
                <a:rPr sz="1400" b="1"/>
                <a:t>e</a:t>
              </a:r>
            </a:p>
          </p:txBody>
        </p:sp>
      </p:grpSp>
      <p:grpSp>
        <p:nvGrpSpPr>
          <p:cNvPr id="198" name="Group 198"/>
          <p:cNvGrpSpPr/>
          <p:nvPr/>
        </p:nvGrpSpPr>
        <p:grpSpPr>
          <a:xfrm>
            <a:off x="5721261" y="1628416"/>
            <a:ext cx="355750" cy="307341"/>
            <a:chOff x="0" y="0"/>
            <a:chExt cx="355748" cy="307340"/>
          </a:xfrm>
        </p:grpSpPr>
        <p:sp>
          <p:nvSpPr>
            <p:cNvPr id="196" name="Shape 196"/>
            <p:cNvSpPr/>
            <p:nvPr/>
          </p:nvSpPr>
          <p:spPr>
            <a:xfrm>
              <a:off x="249088" y="117884"/>
              <a:ext cx="72009" cy="720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F81BD"/>
            </a:solidFill>
            <a:ln w="25400" cap="flat">
              <a:solidFill>
                <a:srgbClr val="3A5E8A"/>
              </a:solidFill>
              <a:prstDash val="solid"/>
              <a:bevel/>
            </a:ln>
            <a:effectLst/>
          </p:spPr>
          <p:txBody>
            <a:bodyPr wrap="square" lIns="0" tIns="0" rIns="0" bIns="0" numCol="1" anchor="ctr">
              <a:noAutofit/>
            </a:bodyPr>
            <a:lstStyle/>
            <a:p>
              <a:pPr lvl="0" algn="ctr">
                <a:defRPr>
                  <a:solidFill>
                    <a:srgbClr val="FFFFFF"/>
                  </a:solidFill>
                </a:defRPr>
              </a:pPr>
              <a:endParaRPr/>
            </a:p>
          </p:txBody>
        </p:sp>
        <p:sp>
          <p:nvSpPr>
            <p:cNvPr id="197" name="Shape 197"/>
            <p:cNvSpPr/>
            <p:nvPr/>
          </p:nvSpPr>
          <p:spPr>
            <a:xfrm>
              <a:off x="0" y="0"/>
              <a:ext cx="355749" cy="30734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lvl1pPr marL="342900" indent="-342900">
                <a:spcBef>
                  <a:spcPts val="300"/>
                </a:spcBef>
                <a:defRPr sz="1400" b="1">
                  <a:latin typeface="Sommet bold"/>
                  <a:ea typeface="Sommet bold"/>
                  <a:cs typeface="Sommet bold"/>
                  <a:sym typeface="Sommet bold"/>
                </a:defRPr>
              </a:lvl1pPr>
            </a:lstStyle>
            <a:p>
              <a:pPr lvl="0">
                <a:defRPr sz="1800" b="0"/>
              </a:pPr>
              <a:r>
                <a:rPr sz="1400" b="1"/>
                <a:t>c</a:t>
              </a:r>
            </a:p>
          </p:txBody>
        </p:sp>
      </p:grpSp>
      <p:grpSp>
        <p:nvGrpSpPr>
          <p:cNvPr id="201" name="Group 201"/>
          <p:cNvGrpSpPr/>
          <p:nvPr/>
        </p:nvGrpSpPr>
        <p:grpSpPr>
          <a:xfrm>
            <a:off x="6997442" y="1577616"/>
            <a:ext cx="355750" cy="307341"/>
            <a:chOff x="0" y="0"/>
            <a:chExt cx="355748" cy="307340"/>
          </a:xfrm>
        </p:grpSpPr>
        <p:sp>
          <p:nvSpPr>
            <p:cNvPr id="199" name="Shape 199"/>
            <p:cNvSpPr/>
            <p:nvPr/>
          </p:nvSpPr>
          <p:spPr>
            <a:xfrm>
              <a:off x="283740" y="117885"/>
              <a:ext cx="72009" cy="720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F81BD"/>
            </a:solidFill>
            <a:ln w="25400" cap="flat">
              <a:solidFill>
                <a:srgbClr val="3A5E8A"/>
              </a:solidFill>
              <a:prstDash val="solid"/>
              <a:bevel/>
            </a:ln>
            <a:effectLst/>
          </p:spPr>
          <p:txBody>
            <a:bodyPr wrap="square" lIns="0" tIns="0" rIns="0" bIns="0" numCol="1" anchor="ctr">
              <a:noAutofit/>
            </a:bodyPr>
            <a:lstStyle/>
            <a:p>
              <a:pPr lvl="0" algn="ctr">
                <a:defRPr>
                  <a:solidFill>
                    <a:srgbClr val="FFFFFF"/>
                  </a:solidFill>
                </a:defRPr>
              </a:pPr>
              <a:endParaRPr/>
            </a:p>
          </p:txBody>
        </p:sp>
        <p:sp>
          <p:nvSpPr>
            <p:cNvPr id="200" name="Shape 200"/>
            <p:cNvSpPr/>
            <p:nvPr/>
          </p:nvSpPr>
          <p:spPr>
            <a:xfrm>
              <a:off x="0" y="0"/>
              <a:ext cx="355749" cy="30734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lvl1pPr marL="342900" indent="-342900">
                <a:spcBef>
                  <a:spcPts val="300"/>
                </a:spcBef>
                <a:defRPr sz="1400" b="1">
                  <a:latin typeface="Sommet bold"/>
                  <a:ea typeface="Sommet bold"/>
                  <a:cs typeface="Sommet bold"/>
                  <a:sym typeface="Sommet bold"/>
                </a:defRPr>
              </a:lvl1pPr>
            </a:lstStyle>
            <a:p>
              <a:pPr lvl="0">
                <a:defRPr sz="1800" b="0"/>
              </a:pPr>
              <a:r>
                <a:rPr sz="1400" b="1"/>
                <a:t>b</a:t>
              </a:r>
            </a:p>
          </p:txBody>
        </p:sp>
      </p:grpSp>
      <p:sp>
        <p:nvSpPr>
          <p:cNvPr id="202" name="Shape 202"/>
          <p:cNvSpPr/>
          <p:nvPr/>
        </p:nvSpPr>
        <p:spPr>
          <a:xfrm flipV="1">
            <a:off x="7402231" y="1210290"/>
            <a:ext cx="894071" cy="2938708"/>
          </a:xfrm>
          <a:prstGeom prst="line">
            <a:avLst/>
          </a:prstGeom>
          <a:ln w="38100">
            <a:solidFill>
              <a:srgbClr val="9BBB59"/>
            </a:solidFill>
          </a:ln>
          <a:effectLst>
            <a:outerShdw blurRad="38100" dist="23000" dir="5400000" rotWithShape="0">
              <a:srgbClr val="000000">
                <a:alpha val="35000"/>
              </a:srgbClr>
            </a:outerShdw>
          </a:effectLst>
        </p:spPr>
        <p:txBody>
          <a:bodyPr lIns="0" tIns="0" rIns="0" bIns="0"/>
          <a:lstStyle/>
          <a:p>
            <a:pPr lvl="0" defTabSz="457200">
              <a:defRPr sz="1200">
                <a:latin typeface="+mn-lt"/>
                <a:ea typeface="+mn-ea"/>
                <a:cs typeface="+mn-cs"/>
                <a:sym typeface="Helvetica"/>
              </a:defRPr>
            </a:pPr>
            <a:endParaRPr/>
          </a:p>
        </p:txBody>
      </p:sp>
      <p:grpSp>
        <p:nvGrpSpPr>
          <p:cNvPr id="205" name="Group 205"/>
          <p:cNvGrpSpPr/>
          <p:nvPr/>
        </p:nvGrpSpPr>
        <p:grpSpPr>
          <a:xfrm>
            <a:off x="5524798" y="2254967"/>
            <a:ext cx="454496" cy="313393"/>
            <a:chOff x="0" y="0"/>
            <a:chExt cx="454495" cy="313392"/>
          </a:xfrm>
        </p:grpSpPr>
        <p:sp>
          <p:nvSpPr>
            <p:cNvPr id="203" name="Shape 203"/>
            <p:cNvSpPr/>
            <p:nvPr/>
          </p:nvSpPr>
          <p:spPr>
            <a:xfrm>
              <a:off x="255515" y="78025"/>
              <a:ext cx="198981" cy="151144"/>
            </a:xfrm>
            <a:prstGeom prst="star5">
              <a:avLst>
                <a:gd name="adj" fmla="val 19100"/>
                <a:gd name="hf" fmla="val 105146"/>
                <a:gd name="vf" fmla="val 110557"/>
              </a:avLst>
            </a:prstGeom>
            <a:solidFill>
              <a:srgbClr val="C0504D"/>
            </a:solidFill>
            <a:ln w="25400" cap="flat">
              <a:solidFill>
                <a:srgbClr val="8C3A38"/>
              </a:solidFill>
              <a:prstDash val="solid"/>
              <a:bevel/>
            </a:ln>
            <a:effectLst>
              <a:outerShdw blurRad="38100" dist="23000" dir="5400000" rotWithShape="0">
                <a:srgbClr val="000000">
                  <a:alpha val="35000"/>
                </a:srgbClr>
              </a:outerShdw>
            </a:effectLst>
          </p:spPr>
          <p:txBody>
            <a:bodyPr wrap="square" lIns="0" tIns="0" rIns="0" bIns="0" numCol="1" anchor="ctr">
              <a:noAutofit/>
            </a:bodyPr>
            <a:lstStyle/>
            <a:p>
              <a:pPr lvl="0">
                <a:defRPr>
                  <a:solidFill>
                    <a:srgbClr val="FFFFFF"/>
                  </a:solidFill>
                </a:defRPr>
              </a:pPr>
              <a:endParaRPr/>
            </a:p>
          </p:txBody>
        </p:sp>
        <p:sp>
          <p:nvSpPr>
            <p:cNvPr id="204" name="Shape 204"/>
            <p:cNvSpPr/>
            <p:nvPr/>
          </p:nvSpPr>
          <p:spPr>
            <a:xfrm>
              <a:off x="0" y="0"/>
              <a:ext cx="217151" cy="313393"/>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0" tIns="0" rIns="0" bIns="0" numCol="1" anchor="t">
              <a:spAutoFit/>
            </a:bodyPr>
            <a:lstStyle>
              <a:lvl1pPr>
                <a:defRPr sz="1600"/>
              </a:lvl1pPr>
            </a:lstStyle>
            <a:p>
              <a:pPr lvl="0">
                <a:defRPr sz="1800"/>
              </a:pPr>
              <a:r>
                <a:rPr sz="1600"/>
                <a:t>p</a:t>
              </a:r>
            </a:p>
          </p:txBody>
        </p:sp>
      </p:gr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79">
                                            <p:bg/>
                                          </p:spTgt>
                                        </p:tgtEl>
                                        <p:attrNameLst>
                                          <p:attrName>style.visibility</p:attrName>
                                        </p:attrNameLst>
                                      </p:cBhvr>
                                      <p:to>
                                        <p:strVal val="visible"/>
                                      </p:to>
                                    </p:set>
                                  </p:childTnLst>
                                </p:cTn>
                              </p:par>
                              <p:par>
                                <p:cTn id="7" presetID="1" presetClass="entr" presetSubtype="0" fill="hold" grpId="1">
                                  <p:stCondLst>
                                    <p:cond delay="0"/>
                                  </p:stCondLst>
                                  <p:iterate>
                                    <p:tmAbs val="0"/>
                                  </p:iterate>
                                  <p:childTnLst>
                                    <p:set>
                                      <p:cBhvr>
                                        <p:cTn id="8" fill="hold"/>
                                        <p:tgtEl>
                                          <p:spTgt spid="179">
                                            <p:txEl>
                                              <p:pRg st="0" end="0"/>
                                            </p:txEl>
                                          </p:spTgt>
                                        </p:tgtEl>
                                        <p:attrNameLst>
                                          <p:attrName>style.visibility</p:attrName>
                                        </p:attrNameLst>
                                      </p:cBhvr>
                                      <p:to>
                                        <p:strVal val="visible"/>
                                      </p:to>
                                    </p:set>
                                  </p:childTnLst>
                                </p:cTn>
                              </p:par>
                              <p:par>
                                <p:cTn id="9" presetID="1" presetClass="entr" presetSubtype="0" fill="hold" grpId="1">
                                  <p:stCondLst>
                                    <p:cond delay="0"/>
                                  </p:stCondLst>
                                  <p:iterate>
                                    <p:tmAbs val="0"/>
                                  </p:iterate>
                                  <p:childTnLst>
                                    <p:set>
                                      <p:cBhvr>
                                        <p:cTn id="10" fill="hold"/>
                                        <p:tgtEl>
                                          <p:spTgt spid="179">
                                            <p:txEl>
                                              <p:pRg st="1" end="1"/>
                                            </p:txEl>
                                          </p:spTgt>
                                        </p:tgtEl>
                                        <p:attrNameLst>
                                          <p:attrName>style.visibility</p:attrName>
                                        </p:attrNameLst>
                                      </p:cBhvr>
                                      <p:to>
                                        <p:strVal val="visible"/>
                                      </p:to>
                                    </p:set>
                                  </p:childTnLst>
                                </p:cTn>
                              </p:par>
                              <p:par>
                                <p:cTn id="11" presetID="1" presetClass="entr" presetSubtype="0" fill="hold" grpId="1">
                                  <p:stCondLst>
                                    <p:cond delay="0"/>
                                  </p:stCondLst>
                                  <p:iterate>
                                    <p:tmAbs val="0"/>
                                  </p:iterate>
                                  <p:childTnLst>
                                    <p:set>
                                      <p:cBhvr>
                                        <p:cTn id="12" fill="hold"/>
                                        <p:tgtEl>
                                          <p:spTgt spid="179">
                                            <p:txEl>
                                              <p:pRg st="2" end="2"/>
                                            </p:txEl>
                                          </p:spTgt>
                                        </p:tgtEl>
                                        <p:attrNameLst>
                                          <p:attrName>style.visibility</p:attrName>
                                        </p:attrNameLst>
                                      </p:cBhvr>
                                      <p:to>
                                        <p:strVal val="visible"/>
                                      </p:to>
                                    </p:set>
                                  </p:childTnLst>
                                </p:cTn>
                              </p:par>
                              <p:par>
                                <p:cTn id="13" presetID="1" presetClass="entr" presetSubtype="0" fill="hold" grpId="1">
                                  <p:stCondLst>
                                    <p:cond delay="0"/>
                                  </p:stCondLst>
                                  <p:iterate>
                                    <p:tmAbs val="0"/>
                                  </p:iterate>
                                  <p:childTnLst>
                                    <p:set>
                                      <p:cBhvr>
                                        <p:cTn id="14" fill="hold"/>
                                        <p:tgtEl>
                                          <p:spTgt spid="179">
                                            <p:txEl>
                                              <p:pRg st="3" end="3"/>
                                            </p:txEl>
                                          </p:spTgt>
                                        </p:tgtEl>
                                        <p:attrNameLst>
                                          <p:attrName>style.visibility</p:attrName>
                                        </p:attrNameLst>
                                      </p:cBhvr>
                                      <p:to>
                                        <p:strVal val="visible"/>
                                      </p:to>
                                    </p:set>
                                  </p:childTnLst>
                                </p:cTn>
                              </p:par>
                              <p:par>
                                <p:cTn id="15" presetID="1" presetClass="entr" presetSubtype="0" fill="hold" grpId="1">
                                  <p:stCondLst>
                                    <p:cond delay="0"/>
                                  </p:stCondLst>
                                  <p:iterate>
                                    <p:tmAbs val="0"/>
                                  </p:iterate>
                                  <p:childTnLst>
                                    <p:set>
                                      <p:cBhvr>
                                        <p:cTn id="16" fill="hold"/>
                                        <p:tgtEl>
                                          <p:spTgt spid="179">
                                            <p:txEl>
                                              <p:pRg st="4" end="4"/>
                                            </p:txEl>
                                          </p:spTgt>
                                        </p:tgtEl>
                                        <p:attrNameLst>
                                          <p:attrName>style.visibility</p:attrName>
                                        </p:attrNameLst>
                                      </p:cBhvr>
                                      <p:to>
                                        <p:strVal val="visible"/>
                                      </p:to>
                                    </p:set>
                                  </p:childTnLst>
                                </p:cTn>
                              </p:par>
                              <p:par>
                                <p:cTn id="17" presetID="1" presetClass="entr" presetSubtype="0" fill="hold" grpId="1">
                                  <p:stCondLst>
                                    <p:cond delay="0"/>
                                  </p:stCondLst>
                                  <p:iterate>
                                    <p:tmAbs val="0"/>
                                  </p:iterate>
                                  <p:childTnLst>
                                    <p:set>
                                      <p:cBhvr>
                                        <p:cTn id="18" fill="hold"/>
                                        <p:tgtEl>
                                          <p:spTgt spid="17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iterate>
                                    <p:tmAbs val="0"/>
                                  </p:iterate>
                                  <p:childTnLst>
                                    <p:set>
                                      <p:cBhvr>
                                        <p:cTn id="22" fill="hold"/>
                                        <p:tgtEl>
                                          <p:spTgt spid="179">
                                            <p:txEl>
                                              <p:pRg st="6" end="6"/>
                                            </p:txEl>
                                          </p:spTgt>
                                        </p:tgtEl>
                                        <p:attrNameLst>
                                          <p:attrName>style.visibility</p:attrName>
                                        </p:attrNameLst>
                                      </p:cBhvr>
                                      <p:to>
                                        <p:strVal val="visible"/>
                                      </p:to>
                                    </p:set>
                                  </p:childTnLst>
                                </p:cTn>
                              </p:par>
                              <p:par>
                                <p:cTn id="23" presetID="1" presetClass="entr" presetSubtype="0" fill="hold" grpId="1">
                                  <p:stCondLst>
                                    <p:cond delay="0"/>
                                  </p:stCondLst>
                                  <p:iterate>
                                    <p:tmAbs val="0"/>
                                  </p:iterate>
                                  <p:childTnLst>
                                    <p:set>
                                      <p:cBhvr>
                                        <p:cTn id="24" fill="hold"/>
                                        <p:tgtEl>
                                          <p:spTgt spid="17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 grpId="1" build="p"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Shape 209"/>
          <p:cNvSpPr>
            <a:spLocks noGrp="1"/>
          </p:cNvSpPr>
          <p:nvPr>
            <p:ph type="title"/>
          </p:nvPr>
        </p:nvSpPr>
        <p:spPr>
          <a:prstGeom prst="rect">
            <a:avLst/>
          </a:prstGeom>
        </p:spPr>
        <p:txBody>
          <a:bodyPr/>
          <a:lstStyle/>
          <a:p>
            <a:pPr lvl="0">
              <a:defRPr sz="1800"/>
            </a:pPr>
            <a:r>
              <a:rPr sz="3000"/>
              <a:t>Effect of Optimisations</a:t>
            </a:r>
          </a:p>
        </p:txBody>
      </p:sp>
      <p:sp>
        <p:nvSpPr>
          <p:cNvPr id="210" name="Shape 210"/>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pPr>
            <a:fld id="{86CB4B4D-7CA3-9044-876B-883B54F8677D}" type="slidenum">
              <a:rPr sz="1200"/>
              <a:t>8</a:t>
            </a:fld>
            <a:endParaRPr sz="1200"/>
          </a:p>
        </p:txBody>
      </p:sp>
      <p:graphicFrame>
        <p:nvGraphicFramePr>
          <p:cNvPr id="211" name="Chart 211"/>
          <p:cNvGraphicFramePr/>
          <p:nvPr/>
        </p:nvGraphicFramePr>
        <p:xfrm>
          <a:off x="484508" y="1212650"/>
          <a:ext cx="3436699" cy="2921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2" name="Chart 212"/>
          <p:cNvGraphicFramePr/>
          <p:nvPr/>
        </p:nvGraphicFramePr>
        <p:xfrm>
          <a:off x="4621403" y="1238050"/>
          <a:ext cx="3563836" cy="2921400"/>
        </p:xfrm>
        <a:graphic>
          <a:graphicData uri="http://schemas.openxmlformats.org/drawingml/2006/chart">
            <c:chart xmlns:c="http://schemas.openxmlformats.org/drawingml/2006/chart" xmlns:r="http://schemas.openxmlformats.org/officeDocument/2006/relationships" r:id="rId3"/>
          </a:graphicData>
        </a:graphic>
      </p:graphicFrame>
      <p:sp>
        <p:nvSpPr>
          <p:cNvPr id="213" name="Shape 213"/>
          <p:cNvSpPr/>
          <p:nvPr/>
        </p:nvSpPr>
        <p:spPr>
          <a:xfrm>
            <a:off x="1408922" y="4078083"/>
            <a:ext cx="1950652" cy="437070"/>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a:solidFill>
                  <a:srgbClr val="C0504D"/>
                </a:solidFill>
              </a:defRPr>
            </a:lvl1pPr>
          </a:lstStyle>
          <a:p>
            <a:pPr lvl="0">
              <a:defRPr sz="1800">
                <a:solidFill>
                  <a:srgbClr val="000000"/>
                </a:solidFill>
              </a:defRPr>
            </a:pPr>
            <a:r>
              <a:rPr sz="2400">
                <a:solidFill>
                  <a:srgbClr val="C0504D"/>
                </a:solidFill>
              </a:rPr>
              <a:t>2 times better</a:t>
            </a:r>
          </a:p>
        </p:txBody>
      </p:sp>
      <p:sp>
        <p:nvSpPr>
          <p:cNvPr id="214" name="Shape 214"/>
          <p:cNvSpPr/>
          <p:nvPr/>
        </p:nvSpPr>
        <p:spPr>
          <a:xfrm>
            <a:off x="5672954" y="4078083"/>
            <a:ext cx="2120167" cy="43707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a:solidFill>
                  <a:srgbClr val="C0504D"/>
                </a:solidFill>
              </a:defRPr>
            </a:lvl1pPr>
          </a:lstStyle>
          <a:p>
            <a:pPr lvl="0">
              <a:defRPr sz="1800">
                <a:solidFill>
                  <a:srgbClr val="000000"/>
                </a:solidFill>
              </a:defRPr>
            </a:pPr>
            <a:r>
              <a:rPr sz="2400">
                <a:solidFill>
                  <a:srgbClr val="C0504D"/>
                </a:solidFill>
              </a:rPr>
              <a:t>20 times better</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2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2" nodeType="clickEffect">
                                  <p:stCondLst>
                                    <p:cond delay="0"/>
                                  </p:stCondLst>
                                  <p:iterate>
                                    <p:tmAbs val="0"/>
                                  </p:iterate>
                                  <p:childTnLst>
                                    <p:set>
                                      <p:cBhvr>
                                        <p:cTn id="10" fill="hold"/>
                                        <p:tgtEl>
                                          <p:spTgt spid="2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3" grpId="1" animBg="1" advAuto="0"/>
      <p:bldP spid="214" grpId="2"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Shape 216"/>
          <p:cNvSpPr>
            <a:spLocks noGrp="1"/>
          </p:cNvSpPr>
          <p:nvPr>
            <p:ph type="body" idx="1"/>
          </p:nvPr>
        </p:nvSpPr>
        <p:spPr>
          <a:xfrm>
            <a:off x="791655" y="990764"/>
            <a:ext cx="3160941" cy="375232"/>
          </a:xfrm>
          <a:prstGeom prst="rect">
            <a:avLst/>
          </a:prstGeom>
        </p:spPr>
        <p:txBody>
          <a:bodyPr lIns="0" tIns="0" rIns="0" bIns="0">
            <a:normAutofit/>
          </a:bodyPr>
          <a:lstStyle/>
          <a:p>
            <a:pPr lvl="0">
              <a:defRPr sz="1800"/>
            </a:pPr>
            <a:r>
              <a:rPr sz="2000"/>
              <a:t>Region-based Pruning </a:t>
            </a:r>
          </a:p>
        </p:txBody>
      </p:sp>
      <p:sp>
        <p:nvSpPr>
          <p:cNvPr id="217" name="Shape 217"/>
          <p:cNvSpPr>
            <a:spLocks noGrp="1"/>
          </p:cNvSpPr>
          <p:nvPr>
            <p:ph type="title"/>
          </p:nvPr>
        </p:nvSpPr>
        <p:spPr>
          <a:xfrm>
            <a:off x="467543" y="267493"/>
            <a:ext cx="8208914" cy="594068"/>
          </a:xfrm>
          <a:prstGeom prst="rect">
            <a:avLst/>
          </a:prstGeom>
        </p:spPr>
        <p:txBody>
          <a:bodyPr lIns="0" tIns="0" rIns="0" bIns="0">
            <a:normAutofit/>
          </a:bodyPr>
          <a:lstStyle>
            <a:lvl1pPr defTabSz="841247">
              <a:defRPr sz="2760"/>
            </a:lvl1pPr>
          </a:lstStyle>
          <a:p>
            <a:pPr lvl="0">
              <a:defRPr sz="1800"/>
            </a:pPr>
            <a:r>
              <a:rPr sz="2760"/>
              <a:t>Algorithms                       </a:t>
            </a:r>
          </a:p>
        </p:txBody>
      </p:sp>
      <p:sp>
        <p:nvSpPr>
          <p:cNvPr id="218" name="Shape 218"/>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pPr lvl="0">
              <a:defRPr sz="1800"/>
            </a:pPr>
            <a:fld id="{86CB4B4D-7CA3-9044-876B-883B54F8677D}" type="slidenum">
              <a:rPr sz="1200"/>
              <a:t>9</a:t>
            </a:fld>
            <a:endParaRPr sz="1200"/>
          </a:p>
        </p:txBody>
      </p:sp>
      <p:sp>
        <p:nvSpPr>
          <p:cNvPr id="219" name="Shape 219"/>
          <p:cNvSpPr/>
          <p:nvPr/>
        </p:nvSpPr>
        <p:spPr>
          <a:xfrm>
            <a:off x="399607" y="4017429"/>
            <a:ext cx="1579563" cy="503016"/>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spcBef>
                <a:spcPts val="400"/>
              </a:spcBef>
              <a:buFont typeface="Arial"/>
              <a:defRPr sz="1800"/>
            </a:pPr>
            <a:r>
              <a:rPr sz="1200"/>
              <a:t>Stanoi et al., UCSB,</a:t>
            </a:r>
          </a:p>
          <a:p>
            <a:pPr lvl="0" algn="ctr">
              <a:spcBef>
                <a:spcPts val="400"/>
              </a:spcBef>
              <a:buFont typeface="Arial"/>
              <a:defRPr sz="1800"/>
            </a:pPr>
            <a:r>
              <a:rPr sz="1200"/>
              <a:t>SIGMOD 2000</a:t>
            </a:r>
          </a:p>
        </p:txBody>
      </p:sp>
      <p:pic>
        <p:nvPicPr>
          <p:cNvPr id="220" name="six.png"/>
          <p:cNvPicPr/>
          <p:nvPr/>
        </p:nvPicPr>
        <p:blipFill>
          <a:blip r:embed="rId3">
            <a:extLst/>
          </a:blip>
          <a:stretch>
            <a:fillRect/>
          </a:stretch>
        </p:blipFill>
        <p:spPr>
          <a:xfrm>
            <a:off x="180008" y="1695830"/>
            <a:ext cx="2018760" cy="1801170"/>
          </a:xfrm>
          <a:prstGeom prst="rect">
            <a:avLst/>
          </a:prstGeom>
          <a:ln w="12700">
            <a:miter lim="400000"/>
          </a:ln>
        </p:spPr>
      </p:pic>
      <p:pic>
        <p:nvPicPr>
          <p:cNvPr id="221" name="slice.png"/>
          <p:cNvPicPr/>
          <p:nvPr/>
        </p:nvPicPr>
        <p:blipFill>
          <a:blip r:embed="rId4">
            <a:extLst/>
          </a:blip>
          <a:stretch>
            <a:fillRect/>
          </a:stretch>
        </p:blipFill>
        <p:spPr>
          <a:xfrm>
            <a:off x="2366308" y="1709265"/>
            <a:ext cx="2022294" cy="1801170"/>
          </a:xfrm>
          <a:prstGeom prst="rect">
            <a:avLst/>
          </a:prstGeom>
          <a:ln w="12700">
            <a:miter lim="400000"/>
          </a:ln>
        </p:spPr>
      </p:pic>
      <p:pic>
        <p:nvPicPr>
          <p:cNvPr id="222" name="finch.png"/>
          <p:cNvPicPr/>
          <p:nvPr/>
        </p:nvPicPr>
        <p:blipFill>
          <a:blip r:embed="rId5">
            <a:extLst/>
          </a:blip>
          <a:stretch>
            <a:fillRect/>
          </a:stretch>
        </p:blipFill>
        <p:spPr>
          <a:xfrm>
            <a:off x="4663809" y="1675911"/>
            <a:ext cx="2087386" cy="1867879"/>
          </a:xfrm>
          <a:prstGeom prst="rect">
            <a:avLst/>
          </a:prstGeom>
          <a:ln w="12700">
            <a:miter lim="400000"/>
          </a:ln>
        </p:spPr>
      </p:pic>
      <p:pic>
        <p:nvPicPr>
          <p:cNvPr id="223" name="infzone.png"/>
          <p:cNvPicPr/>
          <p:nvPr/>
        </p:nvPicPr>
        <p:blipFill>
          <a:blip r:embed="rId6">
            <a:extLst/>
          </a:blip>
          <a:stretch>
            <a:fillRect/>
          </a:stretch>
        </p:blipFill>
        <p:spPr>
          <a:xfrm>
            <a:off x="6918235" y="1685706"/>
            <a:ext cx="2110244" cy="1867880"/>
          </a:xfrm>
          <a:prstGeom prst="rect">
            <a:avLst/>
          </a:prstGeom>
          <a:ln w="12700">
            <a:miter lim="400000"/>
          </a:ln>
        </p:spPr>
      </p:pic>
      <p:sp>
        <p:nvSpPr>
          <p:cNvPr id="224" name="Shape 224"/>
          <p:cNvSpPr/>
          <p:nvPr/>
        </p:nvSpPr>
        <p:spPr>
          <a:xfrm>
            <a:off x="5364997" y="957730"/>
            <a:ext cx="3160942" cy="3752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normAutofit/>
          </a:bodyPr>
          <a:lstStyle/>
          <a:p>
            <a:pPr marL="342900" lvl="0" indent="-342900">
              <a:spcBef>
                <a:spcPts val="400"/>
              </a:spcBef>
              <a:buSzPct val="100000"/>
              <a:buFont typeface="Arial"/>
              <a:buChar char="•"/>
              <a:defRPr sz="1800"/>
            </a:pPr>
            <a:r>
              <a:rPr sz="2000"/>
              <a:t>Half-space Pruning </a:t>
            </a:r>
          </a:p>
        </p:txBody>
      </p:sp>
      <p:sp>
        <p:nvSpPr>
          <p:cNvPr id="225" name="Shape 225"/>
          <p:cNvSpPr/>
          <p:nvPr/>
        </p:nvSpPr>
        <p:spPr>
          <a:xfrm>
            <a:off x="533832" y="3614358"/>
            <a:ext cx="1311112" cy="362947"/>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sz="1900"/>
            </a:lvl1pPr>
          </a:lstStyle>
          <a:p>
            <a:pPr lvl="0">
              <a:defRPr sz="1800"/>
            </a:pPr>
            <a:r>
              <a:rPr sz="1900"/>
              <a:t>Six-regions</a:t>
            </a:r>
          </a:p>
        </p:txBody>
      </p:sp>
      <p:sp>
        <p:nvSpPr>
          <p:cNvPr id="226" name="Shape 226"/>
          <p:cNvSpPr/>
          <p:nvPr/>
        </p:nvSpPr>
        <p:spPr>
          <a:xfrm>
            <a:off x="7576342" y="3620712"/>
            <a:ext cx="922416" cy="362947"/>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sz="1900"/>
            </a:lvl1pPr>
          </a:lstStyle>
          <a:p>
            <a:pPr lvl="0">
              <a:defRPr sz="1800"/>
            </a:pPr>
            <a:r>
              <a:rPr sz="1900"/>
              <a:t>InfZone</a:t>
            </a:r>
          </a:p>
        </p:txBody>
      </p:sp>
      <p:sp>
        <p:nvSpPr>
          <p:cNvPr id="227" name="Shape 227"/>
          <p:cNvSpPr/>
          <p:nvPr/>
        </p:nvSpPr>
        <p:spPr>
          <a:xfrm>
            <a:off x="5286825" y="3614358"/>
            <a:ext cx="841355" cy="362947"/>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sz="1900"/>
            </a:lvl1pPr>
          </a:lstStyle>
          <a:p>
            <a:pPr lvl="0">
              <a:defRPr sz="1800"/>
            </a:pPr>
            <a:r>
              <a:rPr sz="1900"/>
              <a:t>FINCH</a:t>
            </a:r>
          </a:p>
        </p:txBody>
      </p:sp>
      <p:sp>
        <p:nvSpPr>
          <p:cNvPr id="228" name="Shape 228"/>
          <p:cNvSpPr/>
          <p:nvPr/>
        </p:nvSpPr>
        <p:spPr>
          <a:xfrm>
            <a:off x="2976690" y="3614358"/>
            <a:ext cx="801530" cy="362947"/>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sz="1900"/>
            </a:lvl1pPr>
          </a:lstStyle>
          <a:p>
            <a:pPr lvl="0">
              <a:defRPr sz="1800"/>
            </a:pPr>
            <a:r>
              <a:rPr sz="1900"/>
              <a:t>SLICE</a:t>
            </a:r>
          </a:p>
        </p:txBody>
      </p:sp>
      <p:sp>
        <p:nvSpPr>
          <p:cNvPr id="229" name="Shape 229"/>
          <p:cNvSpPr/>
          <p:nvPr/>
        </p:nvSpPr>
        <p:spPr>
          <a:xfrm>
            <a:off x="7153601" y="4023783"/>
            <a:ext cx="1767898" cy="503016"/>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lvl="0" algn="ctr">
              <a:spcBef>
                <a:spcPts val="400"/>
              </a:spcBef>
              <a:buFont typeface="Arial"/>
              <a:defRPr sz="1800"/>
            </a:pPr>
            <a:r>
              <a:rPr sz="1200"/>
              <a:t>Cheema et al., UNSW,</a:t>
            </a:r>
          </a:p>
          <a:p>
            <a:pPr lvl="0" algn="ctr">
              <a:spcBef>
                <a:spcPts val="400"/>
              </a:spcBef>
              <a:buFont typeface="Arial"/>
              <a:defRPr sz="1800"/>
            </a:pPr>
            <a:r>
              <a:rPr sz="1200"/>
              <a:t>ICDE 2011</a:t>
            </a:r>
          </a:p>
        </p:txBody>
      </p:sp>
      <p:sp>
        <p:nvSpPr>
          <p:cNvPr id="230" name="Shape 230"/>
          <p:cNvSpPr/>
          <p:nvPr/>
        </p:nvSpPr>
        <p:spPr>
          <a:xfrm>
            <a:off x="4823553" y="4017429"/>
            <a:ext cx="1767898" cy="503016"/>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lvl="0" algn="ctr">
              <a:spcBef>
                <a:spcPts val="400"/>
              </a:spcBef>
              <a:buFont typeface="Arial"/>
              <a:defRPr sz="1800"/>
            </a:pPr>
            <a:r>
              <a:rPr sz="1200"/>
              <a:t>Wu et al., NUS,</a:t>
            </a:r>
          </a:p>
          <a:p>
            <a:pPr lvl="0" algn="ctr">
              <a:spcBef>
                <a:spcPts val="400"/>
              </a:spcBef>
              <a:buFont typeface="Arial"/>
              <a:defRPr sz="1800"/>
            </a:pPr>
            <a:r>
              <a:rPr sz="1200"/>
              <a:t>VLDB 2008</a:t>
            </a:r>
          </a:p>
        </p:txBody>
      </p:sp>
      <p:sp>
        <p:nvSpPr>
          <p:cNvPr id="231" name="Shape 231"/>
          <p:cNvSpPr/>
          <p:nvPr/>
        </p:nvSpPr>
        <p:spPr>
          <a:xfrm>
            <a:off x="2493506" y="4017429"/>
            <a:ext cx="1767898" cy="503016"/>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lvl="0" algn="ctr">
              <a:spcBef>
                <a:spcPts val="400"/>
              </a:spcBef>
              <a:buFont typeface="Arial"/>
              <a:defRPr sz="1800"/>
            </a:pPr>
            <a:r>
              <a:rPr sz="1200"/>
              <a:t>Yang et al., UNSW,</a:t>
            </a:r>
          </a:p>
          <a:p>
            <a:pPr lvl="0" algn="ctr">
              <a:spcBef>
                <a:spcPts val="400"/>
              </a:spcBef>
              <a:buFont typeface="Arial"/>
              <a:defRPr sz="1800"/>
            </a:pPr>
            <a:r>
              <a:rPr sz="1200"/>
              <a:t>ICDE 2014</a:t>
            </a: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TotalTime>
  <Words>2714</Words>
  <Application>Microsoft Office PowerPoint</Application>
  <PresentationFormat>On-screen Show (16:9)</PresentationFormat>
  <Paragraphs>368</Paragraphs>
  <Slides>14</Slides>
  <Notes>10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vt:lpstr>
      <vt:lpstr>PowerPoint Presentation</vt:lpstr>
      <vt:lpstr>Outline</vt:lpstr>
      <vt:lpstr>Introduction</vt:lpstr>
      <vt:lpstr>Framework</vt:lpstr>
      <vt:lpstr>Motivation and Contributions</vt:lpstr>
      <vt:lpstr>Algorithms                                     --TPL</vt:lpstr>
      <vt:lpstr>Algorithms                                 --TPL++</vt:lpstr>
      <vt:lpstr>Effect of Optimisations</vt:lpstr>
      <vt:lpstr>Algorithms                       </vt:lpstr>
      <vt:lpstr>Experiments</vt:lpstr>
      <vt:lpstr>Experiments                           </vt:lpstr>
      <vt:lpstr>More in the paper                           </vt:lpstr>
      <vt:lpstr>Conclusion</vt:lpstr>
      <vt:lpstr>Thanks :) Q&amp;A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Shiyu</cp:lastModifiedBy>
  <cp:revision>2</cp:revision>
  <dcterms:modified xsi:type="dcterms:W3CDTF">2015-09-07T09:58:19Z</dcterms:modified>
</cp:coreProperties>
</file>