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83" r:id="rId3"/>
    <p:sldId id="290" r:id="rId4"/>
    <p:sldId id="284" r:id="rId5"/>
    <p:sldId id="285" r:id="rId6"/>
    <p:sldId id="276" r:id="rId7"/>
    <p:sldId id="277" r:id="rId8"/>
    <p:sldId id="286" r:id="rId9"/>
    <p:sldId id="291" r:id="rId10"/>
    <p:sldId id="287" r:id="rId11"/>
    <p:sldId id="293" r:id="rId12"/>
    <p:sldId id="278" r:id="rId13"/>
    <p:sldId id="279" r:id="rId14"/>
    <p:sldId id="292" r:id="rId15"/>
    <p:sldId id="280" r:id="rId16"/>
    <p:sldId id="289" r:id="rId17"/>
    <p:sldId id="288" r:id="rId18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96804-B933-435D-849C-A6A666353BBD}" type="datetimeFigureOut">
              <a:rPr lang="en-AU" smtClean="0"/>
              <a:t>26/08/2015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8E0A7-A7E5-45D5-B8C5-DA78DCCB94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394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03218-D953-43FD-A0EF-79F9BE8E4345}" type="datetimeFigureOut">
              <a:rPr lang="en-AU" smtClean="0"/>
              <a:t>26/08/2015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6AA1D-51A6-463A-803E-0682B434C4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62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677EEA-FAB5-4857-88E6-A1320B75CBCA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58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CF3D99-6FEC-4A85-8A1A-812B9F93E7D3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14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74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CF3D99-6FEC-4A85-8A1A-812B9F93E7D3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15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53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CF3D99-6FEC-4A85-8A1A-812B9F93E7D3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16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53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CF3D99-6FEC-4A85-8A1A-812B9F93E7D3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17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6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CF3D99-6FEC-4A85-8A1A-812B9F93E7D3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05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CF3D99-6FEC-4A85-8A1A-812B9F93E7D3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3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CF3D99-6FEC-4A85-8A1A-812B9F93E7D3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8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02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CF3D99-6FEC-4A85-8A1A-812B9F93E7D3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02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CF3D99-6FEC-4A85-8A1A-812B9F93E7D3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10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95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CF3D99-6FEC-4A85-8A1A-812B9F93E7D3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11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71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CF3D99-6FEC-4A85-8A1A-812B9F93E7D3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12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71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CF3D99-6FEC-4A85-8A1A-812B9F93E7D3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13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7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C14950-C6BF-4166-8195-EC3706543ACE}" type="slidenum">
              <a:rPr lang="en-US" alt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728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 flipV="1">
              <a:off x="0" y="1981200"/>
              <a:ext cx="9144000" cy="4876800"/>
            </a:xfrm>
            <a:prstGeom prst="rect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  <a:lumMod val="0"/>
                    <a:lumOff val="100000"/>
                  </a:schemeClr>
                </a:gs>
                <a:gs pos="100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4" name="Picture 2" descr="D:\kemahasiswaan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111"/>
            <a:stretch>
              <a:fillRect/>
            </a:stretch>
          </p:blipFill>
          <p:spPr bwMode="auto">
            <a:xfrm>
              <a:off x="0" y="0"/>
              <a:ext cx="91440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F7EADB-5DC3-4569-BDA5-2D605593D921}" type="slidenum">
              <a:rPr lang="id-ID" alt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38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 flipV="1">
              <a:off x="0" y="1981200"/>
              <a:ext cx="9144000" cy="4876800"/>
            </a:xfrm>
            <a:prstGeom prst="rect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  <a:lumMod val="0"/>
                    <a:lumOff val="100000"/>
                  </a:schemeClr>
                </a:gs>
                <a:gs pos="100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4" name="Picture 2" descr="D:\kemahasiswaan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111"/>
            <a:stretch>
              <a:fillRect/>
            </a:stretch>
          </p:blipFill>
          <p:spPr bwMode="auto">
            <a:xfrm>
              <a:off x="0" y="0"/>
              <a:ext cx="91440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E2E126-4A2C-4DD6-AF07-EDF60C53B439}" type="slidenum">
              <a:rPr lang="id-ID" alt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Monash_IT_CMYK cop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305128"/>
            <a:ext cx="2764403" cy="433565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>
            <a:off x="0" y="0"/>
            <a:ext cx="9144000" cy="1285875"/>
          </a:xfrm>
          <a:custGeom>
            <a:avLst/>
            <a:gdLst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785818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2230793 w 5643602"/>
              <a:gd name="connsiteY3" fmla="*/ 706280 h 785818"/>
              <a:gd name="connsiteX4" fmla="*/ 0 w 5643602"/>
              <a:gd name="connsiteY4" fmla="*/ 785818 h 785818"/>
              <a:gd name="connsiteX5" fmla="*/ 0 w 5643602"/>
              <a:gd name="connsiteY5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3602" h="785818">
                <a:moveTo>
                  <a:pt x="0" y="0"/>
                </a:moveTo>
                <a:lnTo>
                  <a:pt x="5643602" y="0"/>
                </a:lnTo>
                <a:lnTo>
                  <a:pt x="5643602" y="571480"/>
                </a:lnTo>
                <a:lnTo>
                  <a:pt x="2230793" y="706280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83" y="6234980"/>
            <a:ext cx="2195513" cy="36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922114"/>
          </a:xfrm>
          <a:prstGeom prst="rect">
            <a:avLst/>
          </a:prstGeom>
        </p:spPr>
        <p:txBody>
          <a:bodyPr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4400" b="1" kern="120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Berlin Sans FB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8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Monash_IT_CMYK cop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305128"/>
            <a:ext cx="2764403" cy="433565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>
            <a:off x="0" y="0"/>
            <a:ext cx="9144000" cy="1285875"/>
          </a:xfrm>
          <a:custGeom>
            <a:avLst/>
            <a:gdLst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785818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2230793 w 5643602"/>
              <a:gd name="connsiteY3" fmla="*/ 706280 h 785818"/>
              <a:gd name="connsiteX4" fmla="*/ 0 w 5643602"/>
              <a:gd name="connsiteY4" fmla="*/ 785818 h 785818"/>
              <a:gd name="connsiteX5" fmla="*/ 0 w 5643602"/>
              <a:gd name="connsiteY5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3602" h="785818">
                <a:moveTo>
                  <a:pt x="0" y="0"/>
                </a:moveTo>
                <a:lnTo>
                  <a:pt x="5643602" y="0"/>
                </a:lnTo>
                <a:lnTo>
                  <a:pt x="5643602" y="571480"/>
                </a:lnTo>
                <a:lnTo>
                  <a:pt x="2230793" y="706280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922114"/>
          </a:xfrm>
          <a:prstGeom prst="rect">
            <a:avLst/>
          </a:prstGeom>
        </p:spPr>
        <p:txBody>
          <a:bodyPr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4400" b="1" kern="120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Berlin Sans FB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26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Monash_IT_CMYK cop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305128"/>
            <a:ext cx="2764403" cy="433565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>
            <a:off x="0" y="0"/>
            <a:ext cx="9144000" cy="1285875"/>
          </a:xfrm>
          <a:custGeom>
            <a:avLst/>
            <a:gdLst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785818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2230793 w 5643602"/>
              <a:gd name="connsiteY3" fmla="*/ 706280 h 785818"/>
              <a:gd name="connsiteX4" fmla="*/ 0 w 5643602"/>
              <a:gd name="connsiteY4" fmla="*/ 785818 h 785818"/>
              <a:gd name="connsiteX5" fmla="*/ 0 w 5643602"/>
              <a:gd name="connsiteY5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3602" h="785818">
                <a:moveTo>
                  <a:pt x="0" y="0"/>
                </a:moveTo>
                <a:lnTo>
                  <a:pt x="5643602" y="0"/>
                </a:lnTo>
                <a:lnTo>
                  <a:pt x="5643602" y="571480"/>
                </a:lnTo>
                <a:lnTo>
                  <a:pt x="2230793" y="706280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922114"/>
          </a:xfrm>
          <a:prstGeom prst="rect">
            <a:avLst/>
          </a:prstGeom>
        </p:spPr>
        <p:txBody>
          <a:bodyPr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4400" b="1" kern="120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Berlin Sans FB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7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20AD57-8C7F-45CE-9726-D1265DC2F89E}" type="slidenum">
              <a:rPr lang="en-US" alt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23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F1F94F-286C-4CE8-B3D9-26BE2F7A4B53}" type="slidenum">
              <a:rPr lang="en-US" alt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6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28E43A-4EAF-4F96-9960-E77F6D244D21}" type="slidenum">
              <a:rPr lang="en-US" alt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2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7E101-0243-487E-87D1-BCA79B24B523}" type="slidenum">
              <a:rPr lang="en-US" alt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0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0682CB-83A7-43A5-A299-2201587DE404}" type="slidenum">
              <a:rPr lang="en-US" alt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7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6" r:id="rId3"/>
    <p:sldLayoutId id="2147483707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6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1.emf"/><Relationship Id="rId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openxmlformats.org/officeDocument/2006/relationships/image" Target="../media/image140.png"/><Relationship Id="rId9" Type="http://schemas.openxmlformats.org/officeDocument/2006/relationships/image" Target="../media/image190.png"/><Relationship Id="rId1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 rot="5400000">
            <a:off x="4250531" y="1964532"/>
            <a:ext cx="642937" cy="9144000"/>
          </a:xfrm>
          <a:prstGeom prst="rect">
            <a:avLst/>
          </a:prstGeom>
          <a:solidFill>
            <a:schemeClr val="tx2">
              <a:lumMod val="60000"/>
              <a:lumOff val="4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Berlin Sans FB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588" y="2643188"/>
            <a:ext cx="9144000" cy="1785937"/>
          </a:xfrm>
          <a:prstGeom prst="rect">
            <a:avLst/>
          </a:prstGeom>
          <a:solidFill>
            <a:schemeClr val="tx2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88" y="-9628"/>
            <a:ext cx="8572500" cy="2643188"/>
          </a:xfrm>
          <a:prstGeom prst="rect">
            <a:avLst/>
          </a:prstGeom>
          <a:solidFill>
            <a:schemeClr val="tx2">
              <a:lumMod val="20000"/>
              <a:lumOff val="8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 rot="17851812">
            <a:off x="665631" y="623420"/>
            <a:ext cx="311749" cy="177095"/>
          </a:xfrm>
          <a:custGeom>
            <a:avLst/>
            <a:gdLst>
              <a:gd name="connsiteX0" fmla="*/ 177618 w 239243"/>
              <a:gd name="connsiteY0" fmla="*/ 220377 h 224056"/>
              <a:gd name="connsiteX1" fmla="*/ 194064 w 239243"/>
              <a:gd name="connsiteY1" fmla="*/ 210509 h 224056"/>
              <a:gd name="connsiteX2" fmla="*/ 203931 w 239243"/>
              <a:gd name="connsiteY2" fmla="*/ 207220 h 224056"/>
              <a:gd name="connsiteX3" fmla="*/ 210510 w 239243"/>
              <a:gd name="connsiteY3" fmla="*/ 200641 h 224056"/>
              <a:gd name="connsiteX4" fmla="*/ 223667 w 239243"/>
              <a:gd name="connsiteY4" fmla="*/ 190774 h 224056"/>
              <a:gd name="connsiteX5" fmla="*/ 230245 w 239243"/>
              <a:gd name="connsiteY5" fmla="*/ 171038 h 224056"/>
              <a:gd name="connsiteX6" fmla="*/ 220377 w 239243"/>
              <a:gd name="connsiteY6" fmla="*/ 72362 h 224056"/>
              <a:gd name="connsiteX7" fmla="*/ 210510 w 239243"/>
              <a:gd name="connsiteY7" fmla="*/ 62495 h 224056"/>
              <a:gd name="connsiteX8" fmla="*/ 207221 w 239243"/>
              <a:gd name="connsiteY8" fmla="*/ 52627 h 224056"/>
              <a:gd name="connsiteX9" fmla="*/ 174329 w 239243"/>
              <a:gd name="connsiteY9" fmla="*/ 26313 h 224056"/>
              <a:gd name="connsiteX10" fmla="*/ 164461 w 239243"/>
              <a:gd name="connsiteY10" fmla="*/ 19735 h 224056"/>
              <a:gd name="connsiteX11" fmla="*/ 157883 w 239243"/>
              <a:gd name="connsiteY11" fmla="*/ 13156 h 224056"/>
              <a:gd name="connsiteX12" fmla="*/ 128280 w 239243"/>
              <a:gd name="connsiteY12" fmla="*/ 6578 h 224056"/>
              <a:gd name="connsiteX13" fmla="*/ 115123 w 239243"/>
              <a:gd name="connsiteY13" fmla="*/ 3289 h 224056"/>
              <a:gd name="connsiteX14" fmla="*/ 95388 w 239243"/>
              <a:gd name="connsiteY14" fmla="*/ 0 h 224056"/>
              <a:gd name="connsiteX15" fmla="*/ 23025 w 239243"/>
              <a:gd name="connsiteY15" fmla="*/ 3289 h 224056"/>
              <a:gd name="connsiteX16" fmla="*/ 13157 w 239243"/>
              <a:gd name="connsiteY16" fmla="*/ 6578 h 224056"/>
              <a:gd name="connsiteX17" fmla="*/ 3290 w 239243"/>
              <a:gd name="connsiteY17" fmla="*/ 16446 h 224056"/>
              <a:gd name="connsiteX18" fmla="*/ 0 w 239243"/>
              <a:gd name="connsiteY18" fmla="*/ 19735 h 224056"/>
              <a:gd name="connsiteX0" fmla="*/ 177618 w 239243"/>
              <a:gd name="connsiteY0" fmla="*/ 220377 h 224056"/>
              <a:gd name="connsiteX1" fmla="*/ 194064 w 239243"/>
              <a:gd name="connsiteY1" fmla="*/ 210509 h 224056"/>
              <a:gd name="connsiteX2" fmla="*/ 203931 w 239243"/>
              <a:gd name="connsiteY2" fmla="*/ 207220 h 224056"/>
              <a:gd name="connsiteX3" fmla="*/ 210510 w 239243"/>
              <a:gd name="connsiteY3" fmla="*/ 200641 h 224056"/>
              <a:gd name="connsiteX4" fmla="*/ 223667 w 239243"/>
              <a:gd name="connsiteY4" fmla="*/ 190774 h 224056"/>
              <a:gd name="connsiteX5" fmla="*/ 230245 w 239243"/>
              <a:gd name="connsiteY5" fmla="*/ 171038 h 224056"/>
              <a:gd name="connsiteX6" fmla="*/ 220377 w 239243"/>
              <a:gd name="connsiteY6" fmla="*/ 72362 h 224056"/>
              <a:gd name="connsiteX7" fmla="*/ 210510 w 239243"/>
              <a:gd name="connsiteY7" fmla="*/ 62495 h 224056"/>
              <a:gd name="connsiteX8" fmla="*/ 191134 w 239243"/>
              <a:gd name="connsiteY8" fmla="*/ 74333 h 224056"/>
              <a:gd name="connsiteX9" fmla="*/ 174329 w 239243"/>
              <a:gd name="connsiteY9" fmla="*/ 26313 h 224056"/>
              <a:gd name="connsiteX10" fmla="*/ 164461 w 239243"/>
              <a:gd name="connsiteY10" fmla="*/ 19735 h 224056"/>
              <a:gd name="connsiteX11" fmla="*/ 157883 w 239243"/>
              <a:gd name="connsiteY11" fmla="*/ 13156 h 224056"/>
              <a:gd name="connsiteX12" fmla="*/ 128280 w 239243"/>
              <a:gd name="connsiteY12" fmla="*/ 6578 h 224056"/>
              <a:gd name="connsiteX13" fmla="*/ 115123 w 239243"/>
              <a:gd name="connsiteY13" fmla="*/ 3289 h 224056"/>
              <a:gd name="connsiteX14" fmla="*/ 95388 w 239243"/>
              <a:gd name="connsiteY14" fmla="*/ 0 h 224056"/>
              <a:gd name="connsiteX15" fmla="*/ 23025 w 239243"/>
              <a:gd name="connsiteY15" fmla="*/ 3289 h 224056"/>
              <a:gd name="connsiteX16" fmla="*/ 13157 w 239243"/>
              <a:gd name="connsiteY16" fmla="*/ 6578 h 224056"/>
              <a:gd name="connsiteX17" fmla="*/ 3290 w 239243"/>
              <a:gd name="connsiteY17" fmla="*/ 16446 h 224056"/>
              <a:gd name="connsiteX18" fmla="*/ 0 w 239243"/>
              <a:gd name="connsiteY18" fmla="*/ 19735 h 224056"/>
              <a:gd name="connsiteX0" fmla="*/ 177618 w 239243"/>
              <a:gd name="connsiteY0" fmla="*/ 220377 h 224056"/>
              <a:gd name="connsiteX1" fmla="*/ 194064 w 239243"/>
              <a:gd name="connsiteY1" fmla="*/ 210509 h 224056"/>
              <a:gd name="connsiteX2" fmla="*/ 203931 w 239243"/>
              <a:gd name="connsiteY2" fmla="*/ 207220 h 224056"/>
              <a:gd name="connsiteX3" fmla="*/ 210510 w 239243"/>
              <a:gd name="connsiteY3" fmla="*/ 200641 h 224056"/>
              <a:gd name="connsiteX4" fmla="*/ 223667 w 239243"/>
              <a:gd name="connsiteY4" fmla="*/ 190774 h 224056"/>
              <a:gd name="connsiteX5" fmla="*/ 230245 w 239243"/>
              <a:gd name="connsiteY5" fmla="*/ 171038 h 224056"/>
              <a:gd name="connsiteX6" fmla="*/ 220377 w 239243"/>
              <a:gd name="connsiteY6" fmla="*/ 72362 h 224056"/>
              <a:gd name="connsiteX7" fmla="*/ 160486 w 239243"/>
              <a:gd name="connsiteY7" fmla="*/ 153441 h 224056"/>
              <a:gd name="connsiteX8" fmla="*/ 191134 w 239243"/>
              <a:gd name="connsiteY8" fmla="*/ 74333 h 224056"/>
              <a:gd name="connsiteX9" fmla="*/ 174329 w 239243"/>
              <a:gd name="connsiteY9" fmla="*/ 26313 h 224056"/>
              <a:gd name="connsiteX10" fmla="*/ 164461 w 239243"/>
              <a:gd name="connsiteY10" fmla="*/ 19735 h 224056"/>
              <a:gd name="connsiteX11" fmla="*/ 157883 w 239243"/>
              <a:gd name="connsiteY11" fmla="*/ 13156 h 224056"/>
              <a:gd name="connsiteX12" fmla="*/ 128280 w 239243"/>
              <a:gd name="connsiteY12" fmla="*/ 6578 h 224056"/>
              <a:gd name="connsiteX13" fmla="*/ 115123 w 239243"/>
              <a:gd name="connsiteY13" fmla="*/ 3289 h 224056"/>
              <a:gd name="connsiteX14" fmla="*/ 95388 w 239243"/>
              <a:gd name="connsiteY14" fmla="*/ 0 h 224056"/>
              <a:gd name="connsiteX15" fmla="*/ 23025 w 239243"/>
              <a:gd name="connsiteY15" fmla="*/ 3289 h 224056"/>
              <a:gd name="connsiteX16" fmla="*/ 13157 w 239243"/>
              <a:gd name="connsiteY16" fmla="*/ 6578 h 224056"/>
              <a:gd name="connsiteX17" fmla="*/ 3290 w 239243"/>
              <a:gd name="connsiteY17" fmla="*/ 16446 h 224056"/>
              <a:gd name="connsiteX18" fmla="*/ 0 w 239243"/>
              <a:gd name="connsiteY18" fmla="*/ 19735 h 224056"/>
              <a:gd name="connsiteX0" fmla="*/ 177618 w 272407"/>
              <a:gd name="connsiteY0" fmla="*/ 220377 h 224056"/>
              <a:gd name="connsiteX1" fmla="*/ 194064 w 272407"/>
              <a:gd name="connsiteY1" fmla="*/ 210509 h 224056"/>
              <a:gd name="connsiteX2" fmla="*/ 203931 w 272407"/>
              <a:gd name="connsiteY2" fmla="*/ 207220 h 224056"/>
              <a:gd name="connsiteX3" fmla="*/ 210510 w 272407"/>
              <a:gd name="connsiteY3" fmla="*/ 200641 h 224056"/>
              <a:gd name="connsiteX4" fmla="*/ 223667 w 272407"/>
              <a:gd name="connsiteY4" fmla="*/ 190774 h 224056"/>
              <a:gd name="connsiteX5" fmla="*/ 230245 w 272407"/>
              <a:gd name="connsiteY5" fmla="*/ 171038 h 224056"/>
              <a:gd name="connsiteX6" fmla="*/ 253541 w 272407"/>
              <a:gd name="connsiteY6" fmla="*/ 141779 h 224056"/>
              <a:gd name="connsiteX7" fmla="*/ 160486 w 272407"/>
              <a:gd name="connsiteY7" fmla="*/ 153441 h 224056"/>
              <a:gd name="connsiteX8" fmla="*/ 191134 w 272407"/>
              <a:gd name="connsiteY8" fmla="*/ 74333 h 224056"/>
              <a:gd name="connsiteX9" fmla="*/ 174329 w 272407"/>
              <a:gd name="connsiteY9" fmla="*/ 26313 h 224056"/>
              <a:gd name="connsiteX10" fmla="*/ 164461 w 272407"/>
              <a:gd name="connsiteY10" fmla="*/ 19735 h 224056"/>
              <a:gd name="connsiteX11" fmla="*/ 157883 w 272407"/>
              <a:gd name="connsiteY11" fmla="*/ 13156 h 224056"/>
              <a:gd name="connsiteX12" fmla="*/ 128280 w 272407"/>
              <a:gd name="connsiteY12" fmla="*/ 6578 h 224056"/>
              <a:gd name="connsiteX13" fmla="*/ 115123 w 272407"/>
              <a:gd name="connsiteY13" fmla="*/ 3289 h 224056"/>
              <a:gd name="connsiteX14" fmla="*/ 95388 w 272407"/>
              <a:gd name="connsiteY14" fmla="*/ 0 h 224056"/>
              <a:gd name="connsiteX15" fmla="*/ 23025 w 272407"/>
              <a:gd name="connsiteY15" fmla="*/ 3289 h 224056"/>
              <a:gd name="connsiteX16" fmla="*/ 13157 w 272407"/>
              <a:gd name="connsiteY16" fmla="*/ 6578 h 224056"/>
              <a:gd name="connsiteX17" fmla="*/ 3290 w 272407"/>
              <a:gd name="connsiteY17" fmla="*/ 16446 h 224056"/>
              <a:gd name="connsiteX18" fmla="*/ 0 w 272407"/>
              <a:gd name="connsiteY18" fmla="*/ 19735 h 224056"/>
              <a:gd name="connsiteX0" fmla="*/ 177618 w 272407"/>
              <a:gd name="connsiteY0" fmla="*/ 220377 h 224056"/>
              <a:gd name="connsiteX1" fmla="*/ 194064 w 272407"/>
              <a:gd name="connsiteY1" fmla="*/ 210509 h 224056"/>
              <a:gd name="connsiteX2" fmla="*/ 203931 w 272407"/>
              <a:gd name="connsiteY2" fmla="*/ 207220 h 224056"/>
              <a:gd name="connsiteX3" fmla="*/ 210510 w 272407"/>
              <a:gd name="connsiteY3" fmla="*/ 200641 h 224056"/>
              <a:gd name="connsiteX4" fmla="*/ 223667 w 272407"/>
              <a:gd name="connsiteY4" fmla="*/ 190774 h 224056"/>
              <a:gd name="connsiteX5" fmla="*/ 230245 w 272407"/>
              <a:gd name="connsiteY5" fmla="*/ 171038 h 224056"/>
              <a:gd name="connsiteX6" fmla="*/ 253541 w 272407"/>
              <a:gd name="connsiteY6" fmla="*/ 141779 h 224056"/>
              <a:gd name="connsiteX7" fmla="*/ 160486 w 272407"/>
              <a:gd name="connsiteY7" fmla="*/ 153441 h 224056"/>
              <a:gd name="connsiteX8" fmla="*/ 191134 w 272407"/>
              <a:gd name="connsiteY8" fmla="*/ 74333 h 224056"/>
              <a:gd name="connsiteX9" fmla="*/ 174329 w 272407"/>
              <a:gd name="connsiteY9" fmla="*/ 26313 h 224056"/>
              <a:gd name="connsiteX10" fmla="*/ 164461 w 272407"/>
              <a:gd name="connsiteY10" fmla="*/ 19735 h 224056"/>
              <a:gd name="connsiteX11" fmla="*/ 138867 w 272407"/>
              <a:gd name="connsiteY11" fmla="*/ 21634 h 224056"/>
              <a:gd name="connsiteX12" fmla="*/ 128280 w 272407"/>
              <a:gd name="connsiteY12" fmla="*/ 6578 h 224056"/>
              <a:gd name="connsiteX13" fmla="*/ 115123 w 272407"/>
              <a:gd name="connsiteY13" fmla="*/ 3289 h 224056"/>
              <a:gd name="connsiteX14" fmla="*/ 95388 w 272407"/>
              <a:gd name="connsiteY14" fmla="*/ 0 h 224056"/>
              <a:gd name="connsiteX15" fmla="*/ 23025 w 272407"/>
              <a:gd name="connsiteY15" fmla="*/ 3289 h 224056"/>
              <a:gd name="connsiteX16" fmla="*/ 13157 w 272407"/>
              <a:gd name="connsiteY16" fmla="*/ 6578 h 224056"/>
              <a:gd name="connsiteX17" fmla="*/ 3290 w 272407"/>
              <a:gd name="connsiteY17" fmla="*/ 16446 h 224056"/>
              <a:gd name="connsiteX18" fmla="*/ 0 w 272407"/>
              <a:gd name="connsiteY18" fmla="*/ 19735 h 224056"/>
              <a:gd name="connsiteX0" fmla="*/ 177618 w 272407"/>
              <a:gd name="connsiteY0" fmla="*/ 220377 h 224056"/>
              <a:gd name="connsiteX1" fmla="*/ 194064 w 272407"/>
              <a:gd name="connsiteY1" fmla="*/ 210509 h 224056"/>
              <a:gd name="connsiteX2" fmla="*/ 203931 w 272407"/>
              <a:gd name="connsiteY2" fmla="*/ 207220 h 224056"/>
              <a:gd name="connsiteX3" fmla="*/ 210510 w 272407"/>
              <a:gd name="connsiteY3" fmla="*/ 200641 h 224056"/>
              <a:gd name="connsiteX4" fmla="*/ 223667 w 272407"/>
              <a:gd name="connsiteY4" fmla="*/ 190774 h 224056"/>
              <a:gd name="connsiteX5" fmla="*/ 230245 w 272407"/>
              <a:gd name="connsiteY5" fmla="*/ 171038 h 224056"/>
              <a:gd name="connsiteX6" fmla="*/ 253541 w 272407"/>
              <a:gd name="connsiteY6" fmla="*/ 141779 h 224056"/>
              <a:gd name="connsiteX7" fmla="*/ 160486 w 272407"/>
              <a:gd name="connsiteY7" fmla="*/ 153441 h 224056"/>
              <a:gd name="connsiteX8" fmla="*/ 191134 w 272407"/>
              <a:gd name="connsiteY8" fmla="*/ 74333 h 224056"/>
              <a:gd name="connsiteX9" fmla="*/ 155314 w 272407"/>
              <a:gd name="connsiteY9" fmla="*/ 34791 h 224056"/>
              <a:gd name="connsiteX10" fmla="*/ 164461 w 272407"/>
              <a:gd name="connsiteY10" fmla="*/ 19735 h 224056"/>
              <a:gd name="connsiteX11" fmla="*/ 138867 w 272407"/>
              <a:gd name="connsiteY11" fmla="*/ 21634 h 224056"/>
              <a:gd name="connsiteX12" fmla="*/ 128280 w 272407"/>
              <a:gd name="connsiteY12" fmla="*/ 6578 h 224056"/>
              <a:gd name="connsiteX13" fmla="*/ 115123 w 272407"/>
              <a:gd name="connsiteY13" fmla="*/ 3289 h 224056"/>
              <a:gd name="connsiteX14" fmla="*/ 95388 w 272407"/>
              <a:gd name="connsiteY14" fmla="*/ 0 h 224056"/>
              <a:gd name="connsiteX15" fmla="*/ 23025 w 272407"/>
              <a:gd name="connsiteY15" fmla="*/ 3289 h 224056"/>
              <a:gd name="connsiteX16" fmla="*/ 13157 w 272407"/>
              <a:gd name="connsiteY16" fmla="*/ 6578 h 224056"/>
              <a:gd name="connsiteX17" fmla="*/ 3290 w 272407"/>
              <a:gd name="connsiteY17" fmla="*/ 16446 h 224056"/>
              <a:gd name="connsiteX18" fmla="*/ 0 w 272407"/>
              <a:gd name="connsiteY18" fmla="*/ 19735 h 224056"/>
              <a:gd name="connsiteX0" fmla="*/ 177618 w 272407"/>
              <a:gd name="connsiteY0" fmla="*/ 220377 h 224056"/>
              <a:gd name="connsiteX1" fmla="*/ 194064 w 272407"/>
              <a:gd name="connsiteY1" fmla="*/ 210509 h 224056"/>
              <a:gd name="connsiteX2" fmla="*/ 203931 w 272407"/>
              <a:gd name="connsiteY2" fmla="*/ 207220 h 224056"/>
              <a:gd name="connsiteX3" fmla="*/ 210510 w 272407"/>
              <a:gd name="connsiteY3" fmla="*/ 200641 h 224056"/>
              <a:gd name="connsiteX4" fmla="*/ 223667 w 272407"/>
              <a:gd name="connsiteY4" fmla="*/ 190774 h 224056"/>
              <a:gd name="connsiteX5" fmla="*/ 230245 w 272407"/>
              <a:gd name="connsiteY5" fmla="*/ 171038 h 224056"/>
              <a:gd name="connsiteX6" fmla="*/ 253541 w 272407"/>
              <a:gd name="connsiteY6" fmla="*/ 141779 h 224056"/>
              <a:gd name="connsiteX7" fmla="*/ 160486 w 272407"/>
              <a:gd name="connsiteY7" fmla="*/ 153441 h 224056"/>
              <a:gd name="connsiteX8" fmla="*/ 191134 w 272407"/>
              <a:gd name="connsiteY8" fmla="*/ 74333 h 224056"/>
              <a:gd name="connsiteX9" fmla="*/ 155314 w 272407"/>
              <a:gd name="connsiteY9" fmla="*/ 34791 h 224056"/>
              <a:gd name="connsiteX10" fmla="*/ 164461 w 272407"/>
              <a:gd name="connsiteY10" fmla="*/ 19735 h 224056"/>
              <a:gd name="connsiteX11" fmla="*/ 138867 w 272407"/>
              <a:gd name="connsiteY11" fmla="*/ 21634 h 224056"/>
              <a:gd name="connsiteX12" fmla="*/ 128280 w 272407"/>
              <a:gd name="connsiteY12" fmla="*/ 6578 h 224056"/>
              <a:gd name="connsiteX13" fmla="*/ 115123 w 272407"/>
              <a:gd name="connsiteY13" fmla="*/ 3289 h 224056"/>
              <a:gd name="connsiteX14" fmla="*/ 95388 w 272407"/>
              <a:gd name="connsiteY14" fmla="*/ 0 h 224056"/>
              <a:gd name="connsiteX15" fmla="*/ 23025 w 272407"/>
              <a:gd name="connsiteY15" fmla="*/ 3289 h 224056"/>
              <a:gd name="connsiteX16" fmla="*/ 13157 w 272407"/>
              <a:gd name="connsiteY16" fmla="*/ 6578 h 224056"/>
              <a:gd name="connsiteX17" fmla="*/ 3290 w 272407"/>
              <a:gd name="connsiteY17" fmla="*/ 16446 h 224056"/>
              <a:gd name="connsiteX18" fmla="*/ 0 w 272407"/>
              <a:gd name="connsiteY18" fmla="*/ 19735 h 224056"/>
              <a:gd name="connsiteX0" fmla="*/ 177618 w 272407"/>
              <a:gd name="connsiteY0" fmla="*/ 220377 h 224056"/>
              <a:gd name="connsiteX1" fmla="*/ 194064 w 272407"/>
              <a:gd name="connsiteY1" fmla="*/ 210509 h 224056"/>
              <a:gd name="connsiteX2" fmla="*/ 203931 w 272407"/>
              <a:gd name="connsiteY2" fmla="*/ 207220 h 224056"/>
              <a:gd name="connsiteX3" fmla="*/ 210510 w 272407"/>
              <a:gd name="connsiteY3" fmla="*/ 200641 h 224056"/>
              <a:gd name="connsiteX4" fmla="*/ 223667 w 272407"/>
              <a:gd name="connsiteY4" fmla="*/ 190774 h 224056"/>
              <a:gd name="connsiteX5" fmla="*/ 230245 w 272407"/>
              <a:gd name="connsiteY5" fmla="*/ 171038 h 224056"/>
              <a:gd name="connsiteX6" fmla="*/ 253541 w 272407"/>
              <a:gd name="connsiteY6" fmla="*/ 141779 h 224056"/>
              <a:gd name="connsiteX7" fmla="*/ 160486 w 272407"/>
              <a:gd name="connsiteY7" fmla="*/ 153441 h 224056"/>
              <a:gd name="connsiteX8" fmla="*/ 172118 w 272407"/>
              <a:gd name="connsiteY8" fmla="*/ 82811 h 224056"/>
              <a:gd name="connsiteX9" fmla="*/ 155314 w 272407"/>
              <a:gd name="connsiteY9" fmla="*/ 34791 h 224056"/>
              <a:gd name="connsiteX10" fmla="*/ 164461 w 272407"/>
              <a:gd name="connsiteY10" fmla="*/ 19735 h 224056"/>
              <a:gd name="connsiteX11" fmla="*/ 138867 w 272407"/>
              <a:gd name="connsiteY11" fmla="*/ 21634 h 224056"/>
              <a:gd name="connsiteX12" fmla="*/ 128280 w 272407"/>
              <a:gd name="connsiteY12" fmla="*/ 6578 h 224056"/>
              <a:gd name="connsiteX13" fmla="*/ 115123 w 272407"/>
              <a:gd name="connsiteY13" fmla="*/ 3289 h 224056"/>
              <a:gd name="connsiteX14" fmla="*/ 95388 w 272407"/>
              <a:gd name="connsiteY14" fmla="*/ 0 h 224056"/>
              <a:gd name="connsiteX15" fmla="*/ 23025 w 272407"/>
              <a:gd name="connsiteY15" fmla="*/ 3289 h 224056"/>
              <a:gd name="connsiteX16" fmla="*/ 13157 w 272407"/>
              <a:gd name="connsiteY16" fmla="*/ 6578 h 224056"/>
              <a:gd name="connsiteX17" fmla="*/ 3290 w 272407"/>
              <a:gd name="connsiteY17" fmla="*/ 16446 h 224056"/>
              <a:gd name="connsiteX18" fmla="*/ 0 w 272407"/>
              <a:gd name="connsiteY18" fmla="*/ 19735 h 224056"/>
              <a:gd name="connsiteX0" fmla="*/ 177618 w 272407"/>
              <a:gd name="connsiteY0" fmla="*/ 220377 h 224056"/>
              <a:gd name="connsiteX1" fmla="*/ 194064 w 272407"/>
              <a:gd name="connsiteY1" fmla="*/ 210509 h 224056"/>
              <a:gd name="connsiteX2" fmla="*/ 203931 w 272407"/>
              <a:gd name="connsiteY2" fmla="*/ 207220 h 224056"/>
              <a:gd name="connsiteX3" fmla="*/ 210510 w 272407"/>
              <a:gd name="connsiteY3" fmla="*/ 200641 h 224056"/>
              <a:gd name="connsiteX4" fmla="*/ 223667 w 272407"/>
              <a:gd name="connsiteY4" fmla="*/ 190774 h 224056"/>
              <a:gd name="connsiteX5" fmla="*/ 230245 w 272407"/>
              <a:gd name="connsiteY5" fmla="*/ 171038 h 224056"/>
              <a:gd name="connsiteX6" fmla="*/ 253541 w 272407"/>
              <a:gd name="connsiteY6" fmla="*/ 141779 h 224056"/>
              <a:gd name="connsiteX7" fmla="*/ 160486 w 272407"/>
              <a:gd name="connsiteY7" fmla="*/ 153441 h 224056"/>
              <a:gd name="connsiteX8" fmla="*/ 172118 w 272407"/>
              <a:gd name="connsiteY8" fmla="*/ 82811 h 224056"/>
              <a:gd name="connsiteX9" fmla="*/ 155314 w 272407"/>
              <a:gd name="connsiteY9" fmla="*/ 34791 h 224056"/>
              <a:gd name="connsiteX10" fmla="*/ 145445 w 272407"/>
              <a:gd name="connsiteY10" fmla="*/ 28213 h 224056"/>
              <a:gd name="connsiteX11" fmla="*/ 138867 w 272407"/>
              <a:gd name="connsiteY11" fmla="*/ 21634 h 224056"/>
              <a:gd name="connsiteX12" fmla="*/ 128280 w 272407"/>
              <a:gd name="connsiteY12" fmla="*/ 6578 h 224056"/>
              <a:gd name="connsiteX13" fmla="*/ 115123 w 272407"/>
              <a:gd name="connsiteY13" fmla="*/ 3289 h 224056"/>
              <a:gd name="connsiteX14" fmla="*/ 95388 w 272407"/>
              <a:gd name="connsiteY14" fmla="*/ 0 h 224056"/>
              <a:gd name="connsiteX15" fmla="*/ 23025 w 272407"/>
              <a:gd name="connsiteY15" fmla="*/ 3289 h 224056"/>
              <a:gd name="connsiteX16" fmla="*/ 13157 w 272407"/>
              <a:gd name="connsiteY16" fmla="*/ 6578 h 224056"/>
              <a:gd name="connsiteX17" fmla="*/ 3290 w 272407"/>
              <a:gd name="connsiteY17" fmla="*/ 16446 h 224056"/>
              <a:gd name="connsiteX18" fmla="*/ 0 w 272407"/>
              <a:gd name="connsiteY18" fmla="*/ 19735 h 224056"/>
              <a:gd name="connsiteX0" fmla="*/ 177618 w 230245"/>
              <a:gd name="connsiteY0" fmla="*/ 220377 h 224056"/>
              <a:gd name="connsiteX1" fmla="*/ 194064 w 230245"/>
              <a:gd name="connsiteY1" fmla="*/ 210509 h 224056"/>
              <a:gd name="connsiteX2" fmla="*/ 203931 w 230245"/>
              <a:gd name="connsiteY2" fmla="*/ 207220 h 224056"/>
              <a:gd name="connsiteX3" fmla="*/ 210510 w 230245"/>
              <a:gd name="connsiteY3" fmla="*/ 200641 h 224056"/>
              <a:gd name="connsiteX4" fmla="*/ 223667 w 230245"/>
              <a:gd name="connsiteY4" fmla="*/ 190774 h 224056"/>
              <a:gd name="connsiteX5" fmla="*/ 230245 w 230245"/>
              <a:gd name="connsiteY5" fmla="*/ 171038 h 224056"/>
              <a:gd name="connsiteX6" fmla="*/ 169768 w 230245"/>
              <a:gd name="connsiteY6" fmla="*/ 176120 h 224056"/>
              <a:gd name="connsiteX7" fmla="*/ 160486 w 230245"/>
              <a:gd name="connsiteY7" fmla="*/ 153441 h 224056"/>
              <a:gd name="connsiteX8" fmla="*/ 172118 w 230245"/>
              <a:gd name="connsiteY8" fmla="*/ 82811 h 224056"/>
              <a:gd name="connsiteX9" fmla="*/ 155314 w 230245"/>
              <a:gd name="connsiteY9" fmla="*/ 34791 h 224056"/>
              <a:gd name="connsiteX10" fmla="*/ 145445 w 230245"/>
              <a:gd name="connsiteY10" fmla="*/ 28213 h 224056"/>
              <a:gd name="connsiteX11" fmla="*/ 138867 w 230245"/>
              <a:gd name="connsiteY11" fmla="*/ 21634 h 224056"/>
              <a:gd name="connsiteX12" fmla="*/ 128280 w 230245"/>
              <a:gd name="connsiteY12" fmla="*/ 6578 h 224056"/>
              <a:gd name="connsiteX13" fmla="*/ 115123 w 230245"/>
              <a:gd name="connsiteY13" fmla="*/ 3289 h 224056"/>
              <a:gd name="connsiteX14" fmla="*/ 95388 w 230245"/>
              <a:gd name="connsiteY14" fmla="*/ 0 h 224056"/>
              <a:gd name="connsiteX15" fmla="*/ 23025 w 230245"/>
              <a:gd name="connsiteY15" fmla="*/ 3289 h 224056"/>
              <a:gd name="connsiteX16" fmla="*/ 13157 w 230245"/>
              <a:gd name="connsiteY16" fmla="*/ 6578 h 224056"/>
              <a:gd name="connsiteX17" fmla="*/ 3290 w 230245"/>
              <a:gd name="connsiteY17" fmla="*/ 16446 h 224056"/>
              <a:gd name="connsiteX18" fmla="*/ 0 w 230245"/>
              <a:gd name="connsiteY18" fmla="*/ 19735 h 224056"/>
              <a:gd name="connsiteX0" fmla="*/ 177618 w 232019"/>
              <a:gd name="connsiteY0" fmla="*/ 220377 h 224056"/>
              <a:gd name="connsiteX1" fmla="*/ 194064 w 232019"/>
              <a:gd name="connsiteY1" fmla="*/ 210509 h 224056"/>
              <a:gd name="connsiteX2" fmla="*/ 203931 w 232019"/>
              <a:gd name="connsiteY2" fmla="*/ 207220 h 224056"/>
              <a:gd name="connsiteX3" fmla="*/ 210510 w 232019"/>
              <a:gd name="connsiteY3" fmla="*/ 200641 h 224056"/>
              <a:gd name="connsiteX4" fmla="*/ 223667 w 232019"/>
              <a:gd name="connsiteY4" fmla="*/ 190774 h 224056"/>
              <a:gd name="connsiteX5" fmla="*/ 230245 w 232019"/>
              <a:gd name="connsiteY5" fmla="*/ 171038 h 224056"/>
              <a:gd name="connsiteX6" fmla="*/ 199757 w 232019"/>
              <a:gd name="connsiteY6" fmla="*/ 165342 h 224056"/>
              <a:gd name="connsiteX7" fmla="*/ 169768 w 232019"/>
              <a:gd name="connsiteY7" fmla="*/ 176120 h 224056"/>
              <a:gd name="connsiteX8" fmla="*/ 160486 w 232019"/>
              <a:gd name="connsiteY8" fmla="*/ 153441 h 224056"/>
              <a:gd name="connsiteX9" fmla="*/ 172118 w 232019"/>
              <a:gd name="connsiteY9" fmla="*/ 82811 h 224056"/>
              <a:gd name="connsiteX10" fmla="*/ 155314 w 232019"/>
              <a:gd name="connsiteY10" fmla="*/ 34791 h 224056"/>
              <a:gd name="connsiteX11" fmla="*/ 145445 w 232019"/>
              <a:gd name="connsiteY11" fmla="*/ 28213 h 224056"/>
              <a:gd name="connsiteX12" fmla="*/ 138867 w 232019"/>
              <a:gd name="connsiteY12" fmla="*/ 21634 h 224056"/>
              <a:gd name="connsiteX13" fmla="*/ 128280 w 232019"/>
              <a:gd name="connsiteY13" fmla="*/ 6578 h 224056"/>
              <a:gd name="connsiteX14" fmla="*/ 115123 w 232019"/>
              <a:gd name="connsiteY14" fmla="*/ 3289 h 224056"/>
              <a:gd name="connsiteX15" fmla="*/ 95388 w 232019"/>
              <a:gd name="connsiteY15" fmla="*/ 0 h 224056"/>
              <a:gd name="connsiteX16" fmla="*/ 23025 w 232019"/>
              <a:gd name="connsiteY16" fmla="*/ 3289 h 224056"/>
              <a:gd name="connsiteX17" fmla="*/ 13157 w 232019"/>
              <a:gd name="connsiteY17" fmla="*/ 6578 h 224056"/>
              <a:gd name="connsiteX18" fmla="*/ 3290 w 232019"/>
              <a:gd name="connsiteY18" fmla="*/ 16446 h 224056"/>
              <a:gd name="connsiteX19" fmla="*/ 0 w 232019"/>
              <a:gd name="connsiteY19" fmla="*/ 19735 h 224056"/>
              <a:gd name="connsiteX0" fmla="*/ 177618 w 232019"/>
              <a:gd name="connsiteY0" fmla="*/ 220377 h 224056"/>
              <a:gd name="connsiteX1" fmla="*/ 194064 w 232019"/>
              <a:gd name="connsiteY1" fmla="*/ 210509 h 224056"/>
              <a:gd name="connsiteX2" fmla="*/ 203931 w 232019"/>
              <a:gd name="connsiteY2" fmla="*/ 207220 h 224056"/>
              <a:gd name="connsiteX3" fmla="*/ 210510 w 232019"/>
              <a:gd name="connsiteY3" fmla="*/ 200641 h 224056"/>
              <a:gd name="connsiteX4" fmla="*/ 223667 w 232019"/>
              <a:gd name="connsiteY4" fmla="*/ 190774 h 224056"/>
              <a:gd name="connsiteX5" fmla="*/ 230245 w 232019"/>
              <a:gd name="connsiteY5" fmla="*/ 171038 h 224056"/>
              <a:gd name="connsiteX6" fmla="*/ 199757 w 232019"/>
              <a:gd name="connsiteY6" fmla="*/ 165342 h 224056"/>
              <a:gd name="connsiteX7" fmla="*/ 203302 w 232019"/>
              <a:gd name="connsiteY7" fmla="*/ 104512 h 224056"/>
              <a:gd name="connsiteX8" fmla="*/ 160486 w 232019"/>
              <a:gd name="connsiteY8" fmla="*/ 153441 h 224056"/>
              <a:gd name="connsiteX9" fmla="*/ 172118 w 232019"/>
              <a:gd name="connsiteY9" fmla="*/ 82811 h 224056"/>
              <a:gd name="connsiteX10" fmla="*/ 155314 w 232019"/>
              <a:gd name="connsiteY10" fmla="*/ 34791 h 224056"/>
              <a:gd name="connsiteX11" fmla="*/ 145445 w 232019"/>
              <a:gd name="connsiteY11" fmla="*/ 28213 h 224056"/>
              <a:gd name="connsiteX12" fmla="*/ 138867 w 232019"/>
              <a:gd name="connsiteY12" fmla="*/ 21634 h 224056"/>
              <a:gd name="connsiteX13" fmla="*/ 128280 w 232019"/>
              <a:gd name="connsiteY13" fmla="*/ 6578 h 224056"/>
              <a:gd name="connsiteX14" fmla="*/ 115123 w 232019"/>
              <a:gd name="connsiteY14" fmla="*/ 3289 h 224056"/>
              <a:gd name="connsiteX15" fmla="*/ 95388 w 232019"/>
              <a:gd name="connsiteY15" fmla="*/ 0 h 224056"/>
              <a:gd name="connsiteX16" fmla="*/ 23025 w 232019"/>
              <a:gd name="connsiteY16" fmla="*/ 3289 h 224056"/>
              <a:gd name="connsiteX17" fmla="*/ 13157 w 232019"/>
              <a:gd name="connsiteY17" fmla="*/ 6578 h 224056"/>
              <a:gd name="connsiteX18" fmla="*/ 3290 w 232019"/>
              <a:gd name="connsiteY18" fmla="*/ 16446 h 224056"/>
              <a:gd name="connsiteX19" fmla="*/ 0 w 232019"/>
              <a:gd name="connsiteY19" fmla="*/ 19735 h 224056"/>
              <a:gd name="connsiteX0" fmla="*/ 177618 w 232019"/>
              <a:gd name="connsiteY0" fmla="*/ 220377 h 224056"/>
              <a:gd name="connsiteX1" fmla="*/ 194064 w 232019"/>
              <a:gd name="connsiteY1" fmla="*/ 210509 h 224056"/>
              <a:gd name="connsiteX2" fmla="*/ 203931 w 232019"/>
              <a:gd name="connsiteY2" fmla="*/ 207220 h 224056"/>
              <a:gd name="connsiteX3" fmla="*/ 210510 w 232019"/>
              <a:gd name="connsiteY3" fmla="*/ 200641 h 224056"/>
              <a:gd name="connsiteX4" fmla="*/ 223667 w 232019"/>
              <a:gd name="connsiteY4" fmla="*/ 190774 h 224056"/>
              <a:gd name="connsiteX5" fmla="*/ 230245 w 232019"/>
              <a:gd name="connsiteY5" fmla="*/ 171038 h 224056"/>
              <a:gd name="connsiteX6" fmla="*/ 199757 w 232019"/>
              <a:gd name="connsiteY6" fmla="*/ 165342 h 224056"/>
              <a:gd name="connsiteX7" fmla="*/ 203302 w 232019"/>
              <a:gd name="connsiteY7" fmla="*/ 104512 h 224056"/>
              <a:gd name="connsiteX8" fmla="*/ 194020 w 232019"/>
              <a:gd name="connsiteY8" fmla="*/ 81833 h 224056"/>
              <a:gd name="connsiteX9" fmla="*/ 172118 w 232019"/>
              <a:gd name="connsiteY9" fmla="*/ 82811 h 224056"/>
              <a:gd name="connsiteX10" fmla="*/ 155314 w 232019"/>
              <a:gd name="connsiteY10" fmla="*/ 34791 h 224056"/>
              <a:gd name="connsiteX11" fmla="*/ 145445 w 232019"/>
              <a:gd name="connsiteY11" fmla="*/ 28213 h 224056"/>
              <a:gd name="connsiteX12" fmla="*/ 138867 w 232019"/>
              <a:gd name="connsiteY12" fmla="*/ 21634 h 224056"/>
              <a:gd name="connsiteX13" fmla="*/ 128280 w 232019"/>
              <a:gd name="connsiteY13" fmla="*/ 6578 h 224056"/>
              <a:gd name="connsiteX14" fmla="*/ 115123 w 232019"/>
              <a:gd name="connsiteY14" fmla="*/ 3289 h 224056"/>
              <a:gd name="connsiteX15" fmla="*/ 95388 w 232019"/>
              <a:gd name="connsiteY15" fmla="*/ 0 h 224056"/>
              <a:gd name="connsiteX16" fmla="*/ 23025 w 232019"/>
              <a:gd name="connsiteY16" fmla="*/ 3289 h 224056"/>
              <a:gd name="connsiteX17" fmla="*/ 13157 w 232019"/>
              <a:gd name="connsiteY17" fmla="*/ 6578 h 224056"/>
              <a:gd name="connsiteX18" fmla="*/ 3290 w 232019"/>
              <a:gd name="connsiteY18" fmla="*/ 16446 h 224056"/>
              <a:gd name="connsiteX19" fmla="*/ 0 w 232019"/>
              <a:gd name="connsiteY19" fmla="*/ 19735 h 224056"/>
              <a:gd name="connsiteX0" fmla="*/ 177618 w 232019"/>
              <a:gd name="connsiteY0" fmla="*/ 220377 h 224056"/>
              <a:gd name="connsiteX1" fmla="*/ 194064 w 232019"/>
              <a:gd name="connsiteY1" fmla="*/ 210509 h 224056"/>
              <a:gd name="connsiteX2" fmla="*/ 203931 w 232019"/>
              <a:gd name="connsiteY2" fmla="*/ 207220 h 224056"/>
              <a:gd name="connsiteX3" fmla="*/ 210510 w 232019"/>
              <a:gd name="connsiteY3" fmla="*/ 200641 h 224056"/>
              <a:gd name="connsiteX4" fmla="*/ 223667 w 232019"/>
              <a:gd name="connsiteY4" fmla="*/ 190774 h 224056"/>
              <a:gd name="connsiteX5" fmla="*/ 230245 w 232019"/>
              <a:gd name="connsiteY5" fmla="*/ 171038 h 224056"/>
              <a:gd name="connsiteX6" fmla="*/ 199757 w 232019"/>
              <a:gd name="connsiteY6" fmla="*/ 165342 h 224056"/>
              <a:gd name="connsiteX7" fmla="*/ 203302 w 232019"/>
              <a:gd name="connsiteY7" fmla="*/ 104512 h 224056"/>
              <a:gd name="connsiteX8" fmla="*/ 194020 w 232019"/>
              <a:gd name="connsiteY8" fmla="*/ 81833 h 224056"/>
              <a:gd name="connsiteX9" fmla="*/ 172118 w 232019"/>
              <a:gd name="connsiteY9" fmla="*/ 82811 h 224056"/>
              <a:gd name="connsiteX10" fmla="*/ 160002 w 232019"/>
              <a:gd name="connsiteY10" fmla="*/ 55148 h 224056"/>
              <a:gd name="connsiteX11" fmla="*/ 155314 w 232019"/>
              <a:gd name="connsiteY11" fmla="*/ 34791 h 224056"/>
              <a:gd name="connsiteX12" fmla="*/ 145445 w 232019"/>
              <a:gd name="connsiteY12" fmla="*/ 28213 h 224056"/>
              <a:gd name="connsiteX13" fmla="*/ 138867 w 232019"/>
              <a:gd name="connsiteY13" fmla="*/ 21634 h 224056"/>
              <a:gd name="connsiteX14" fmla="*/ 128280 w 232019"/>
              <a:gd name="connsiteY14" fmla="*/ 6578 h 224056"/>
              <a:gd name="connsiteX15" fmla="*/ 115123 w 232019"/>
              <a:gd name="connsiteY15" fmla="*/ 3289 h 224056"/>
              <a:gd name="connsiteX16" fmla="*/ 95388 w 232019"/>
              <a:gd name="connsiteY16" fmla="*/ 0 h 224056"/>
              <a:gd name="connsiteX17" fmla="*/ 23025 w 232019"/>
              <a:gd name="connsiteY17" fmla="*/ 3289 h 224056"/>
              <a:gd name="connsiteX18" fmla="*/ 13157 w 232019"/>
              <a:gd name="connsiteY18" fmla="*/ 6578 h 224056"/>
              <a:gd name="connsiteX19" fmla="*/ 3290 w 232019"/>
              <a:gd name="connsiteY19" fmla="*/ 16446 h 224056"/>
              <a:gd name="connsiteX20" fmla="*/ 0 w 232019"/>
              <a:gd name="connsiteY20" fmla="*/ 19735 h 224056"/>
              <a:gd name="connsiteX0" fmla="*/ 177618 w 231236"/>
              <a:gd name="connsiteY0" fmla="*/ 220377 h 224056"/>
              <a:gd name="connsiteX1" fmla="*/ 194064 w 231236"/>
              <a:gd name="connsiteY1" fmla="*/ 210509 h 224056"/>
              <a:gd name="connsiteX2" fmla="*/ 203931 w 231236"/>
              <a:gd name="connsiteY2" fmla="*/ 207220 h 224056"/>
              <a:gd name="connsiteX3" fmla="*/ 210510 w 231236"/>
              <a:gd name="connsiteY3" fmla="*/ 200641 h 224056"/>
              <a:gd name="connsiteX4" fmla="*/ 223667 w 231236"/>
              <a:gd name="connsiteY4" fmla="*/ 190774 h 224056"/>
              <a:gd name="connsiteX5" fmla="*/ 230245 w 231236"/>
              <a:gd name="connsiteY5" fmla="*/ 171038 h 224056"/>
              <a:gd name="connsiteX6" fmla="*/ 211787 w 231236"/>
              <a:gd name="connsiteY6" fmla="*/ 193429 h 224056"/>
              <a:gd name="connsiteX7" fmla="*/ 199757 w 231236"/>
              <a:gd name="connsiteY7" fmla="*/ 165342 h 224056"/>
              <a:gd name="connsiteX8" fmla="*/ 203302 w 231236"/>
              <a:gd name="connsiteY8" fmla="*/ 104512 h 224056"/>
              <a:gd name="connsiteX9" fmla="*/ 194020 w 231236"/>
              <a:gd name="connsiteY9" fmla="*/ 81833 h 224056"/>
              <a:gd name="connsiteX10" fmla="*/ 172118 w 231236"/>
              <a:gd name="connsiteY10" fmla="*/ 82811 h 224056"/>
              <a:gd name="connsiteX11" fmla="*/ 160002 w 231236"/>
              <a:gd name="connsiteY11" fmla="*/ 55148 h 224056"/>
              <a:gd name="connsiteX12" fmla="*/ 155314 w 231236"/>
              <a:gd name="connsiteY12" fmla="*/ 34791 h 224056"/>
              <a:gd name="connsiteX13" fmla="*/ 145445 w 231236"/>
              <a:gd name="connsiteY13" fmla="*/ 28213 h 224056"/>
              <a:gd name="connsiteX14" fmla="*/ 138867 w 231236"/>
              <a:gd name="connsiteY14" fmla="*/ 21634 h 224056"/>
              <a:gd name="connsiteX15" fmla="*/ 128280 w 231236"/>
              <a:gd name="connsiteY15" fmla="*/ 6578 h 224056"/>
              <a:gd name="connsiteX16" fmla="*/ 115123 w 231236"/>
              <a:gd name="connsiteY16" fmla="*/ 3289 h 224056"/>
              <a:gd name="connsiteX17" fmla="*/ 95388 w 231236"/>
              <a:gd name="connsiteY17" fmla="*/ 0 h 224056"/>
              <a:gd name="connsiteX18" fmla="*/ 23025 w 231236"/>
              <a:gd name="connsiteY18" fmla="*/ 3289 h 224056"/>
              <a:gd name="connsiteX19" fmla="*/ 13157 w 231236"/>
              <a:gd name="connsiteY19" fmla="*/ 6578 h 224056"/>
              <a:gd name="connsiteX20" fmla="*/ 3290 w 231236"/>
              <a:gd name="connsiteY20" fmla="*/ 16446 h 224056"/>
              <a:gd name="connsiteX21" fmla="*/ 0 w 231236"/>
              <a:gd name="connsiteY21" fmla="*/ 19735 h 224056"/>
              <a:gd name="connsiteX0" fmla="*/ 177618 w 231236"/>
              <a:gd name="connsiteY0" fmla="*/ 220377 h 224056"/>
              <a:gd name="connsiteX1" fmla="*/ 194064 w 231236"/>
              <a:gd name="connsiteY1" fmla="*/ 210509 h 224056"/>
              <a:gd name="connsiteX2" fmla="*/ 203931 w 231236"/>
              <a:gd name="connsiteY2" fmla="*/ 207220 h 224056"/>
              <a:gd name="connsiteX3" fmla="*/ 210510 w 231236"/>
              <a:gd name="connsiteY3" fmla="*/ 200641 h 224056"/>
              <a:gd name="connsiteX4" fmla="*/ 198807 w 231236"/>
              <a:gd name="connsiteY4" fmla="*/ 185522 h 224056"/>
              <a:gd name="connsiteX5" fmla="*/ 230245 w 231236"/>
              <a:gd name="connsiteY5" fmla="*/ 171038 h 224056"/>
              <a:gd name="connsiteX6" fmla="*/ 211787 w 231236"/>
              <a:gd name="connsiteY6" fmla="*/ 193429 h 224056"/>
              <a:gd name="connsiteX7" fmla="*/ 199757 w 231236"/>
              <a:gd name="connsiteY7" fmla="*/ 165342 h 224056"/>
              <a:gd name="connsiteX8" fmla="*/ 203302 w 231236"/>
              <a:gd name="connsiteY8" fmla="*/ 104512 h 224056"/>
              <a:gd name="connsiteX9" fmla="*/ 194020 w 231236"/>
              <a:gd name="connsiteY9" fmla="*/ 81833 h 224056"/>
              <a:gd name="connsiteX10" fmla="*/ 172118 w 231236"/>
              <a:gd name="connsiteY10" fmla="*/ 82811 h 224056"/>
              <a:gd name="connsiteX11" fmla="*/ 160002 w 231236"/>
              <a:gd name="connsiteY11" fmla="*/ 55148 h 224056"/>
              <a:gd name="connsiteX12" fmla="*/ 155314 w 231236"/>
              <a:gd name="connsiteY12" fmla="*/ 34791 h 224056"/>
              <a:gd name="connsiteX13" fmla="*/ 145445 w 231236"/>
              <a:gd name="connsiteY13" fmla="*/ 28213 h 224056"/>
              <a:gd name="connsiteX14" fmla="*/ 138867 w 231236"/>
              <a:gd name="connsiteY14" fmla="*/ 21634 h 224056"/>
              <a:gd name="connsiteX15" fmla="*/ 128280 w 231236"/>
              <a:gd name="connsiteY15" fmla="*/ 6578 h 224056"/>
              <a:gd name="connsiteX16" fmla="*/ 115123 w 231236"/>
              <a:gd name="connsiteY16" fmla="*/ 3289 h 224056"/>
              <a:gd name="connsiteX17" fmla="*/ 95388 w 231236"/>
              <a:gd name="connsiteY17" fmla="*/ 0 h 224056"/>
              <a:gd name="connsiteX18" fmla="*/ 23025 w 231236"/>
              <a:gd name="connsiteY18" fmla="*/ 3289 h 224056"/>
              <a:gd name="connsiteX19" fmla="*/ 13157 w 231236"/>
              <a:gd name="connsiteY19" fmla="*/ 6578 h 224056"/>
              <a:gd name="connsiteX20" fmla="*/ 3290 w 231236"/>
              <a:gd name="connsiteY20" fmla="*/ 16446 h 224056"/>
              <a:gd name="connsiteX21" fmla="*/ 0 w 231236"/>
              <a:gd name="connsiteY21" fmla="*/ 19735 h 224056"/>
              <a:gd name="connsiteX0" fmla="*/ 177618 w 215606"/>
              <a:gd name="connsiteY0" fmla="*/ 220377 h 224056"/>
              <a:gd name="connsiteX1" fmla="*/ 194064 w 215606"/>
              <a:gd name="connsiteY1" fmla="*/ 210509 h 224056"/>
              <a:gd name="connsiteX2" fmla="*/ 203931 w 215606"/>
              <a:gd name="connsiteY2" fmla="*/ 207220 h 224056"/>
              <a:gd name="connsiteX3" fmla="*/ 210510 w 215606"/>
              <a:gd name="connsiteY3" fmla="*/ 200641 h 224056"/>
              <a:gd name="connsiteX4" fmla="*/ 198807 w 215606"/>
              <a:gd name="connsiteY4" fmla="*/ 185522 h 224056"/>
              <a:gd name="connsiteX5" fmla="*/ 189624 w 215606"/>
              <a:gd name="connsiteY5" fmla="*/ 182887 h 224056"/>
              <a:gd name="connsiteX6" fmla="*/ 211787 w 215606"/>
              <a:gd name="connsiteY6" fmla="*/ 193429 h 224056"/>
              <a:gd name="connsiteX7" fmla="*/ 199757 w 215606"/>
              <a:gd name="connsiteY7" fmla="*/ 165342 h 224056"/>
              <a:gd name="connsiteX8" fmla="*/ 203302 w 215606"/>
              <a:gd name="connsiteY8" fmla="*/ 104512 h 224056"/>
              <a:gd name="connsiteX9" fmla="*/ 194020 w 215606"/>
              <a:gd name="connsiteY9" fmla="*/ 81833 h 224056"/>
              <a:gd name="connsiteX10" fmla="*/ 172118 w 215606"/>
              <a:gd name="connsiteY10" fmla="*/ 82811 h 224056"/>
              <a:gd name="connsiteX11" fmla="*/ 160002 w 215606"/>
              <a:gd name="connsiteY11" fmla="*/ 55148 h 224056"/>
              <a:gd name="connsiteX12" fmla="*/ 155314 w 215606"/>
              <a:gd name="connsiteY12" fmla="*/ 34791 h 224056"/>
              <a:gd name="connsiteX13" fmla="*/ 145445 w 215606"/>
              <a:gd name="connsiteY13" fmla="*/ 28213 h 224056"/>
              <a:gd name="connsiteX14" fmla="*/ 138867 w 215606"/>
              <a:gd name="connsiteY14" fmla="*/ 21634 h 224056"/>
              <a:gd name="connsiteX15" fmla="*/ 128280 w 215606"/>
              <a:gd name="connsiteY15" fmla="*/ 6578 h 224056"/>
              <a:gd name="connsiteX16" fmla="*/ 115123 w 215606"/>
              <a:gd name="connsiteY16" fmla="*/ 3289 h 224056"/>
              <a:gd name="connsiteX17" fmla="*/ 95388 w 215606"/>
              <a:gd name="connsiteY17" fmla="*/ 0 h 224056"/>
              <a:gd name="connsiteX18" fmla="*/ 23025 w 215606"/>
              <a:gd name="connsiteY18" fmla="*/ 3289 h 224056"/>
              <a:gd name="connsiteX19" fmla="*/ 13157 w 215606"/>
              <a:gd name="connsiteY19" fmla="*/ 6578 h 224056"/>
              <a:gd name="connsiteX20" fmla="*/ 3290 w 215606"/>
              <a:gd name="connsiteY20" fmla="*/ 16446 h 224056"/>
              <a:gd name="connsiteX21" fmla="*/ 0 w 215606"/>
              <a:gd name="connsiteY21" fmla="*/ 19735 h 224056"/>
              <a:gd name="connsiteX0" fmla="*/ 177618 w 215606"/>
              <a:gd name="connsiteY0" fmla="*/ 220377 h 224056"/>
              <a:gd name="connsiteX1" fmla="*/ 194064 w 215606"/>
              <a:gd name="connsiteY1" fmla="*/ 210509 h 224056"/>
              <a:gd name="connsiteX2" fmla="*/ 203931 w 215606"/>
              <a:gd name="connsiteY2" fmla="*/ 207220 h 224056"/>
              <a:gd name="connsiteX3" fmla="*/ 210510 w 215606"/>
              <a:gd name="connsiteY3" fmla="*/ 200641 h 224056"/>
              <a:gd name="connsiteX4" fmla="*/ 198807 w 215606"/>
              <a:gd name="connsiteY4" fmla="*/ 185522 h 224056"/>
              <a:gd name="connsiteX5" fmla="*/ 189624 w 215606"/>
              <a:gd name="connsiteY5" fmla="*/ 182887 h 224056"/>
              <a:gd name="connsiteX6" fmla="*/ 211787 w 215606"/>
              <a:gd name="connsiteY6" fmla="*/ 193429 h 224056"/>
              <a:gd name="connsiteX7" fmla="*/ 199757 w 215606"/>
              <a:gd name="connsiteY7" fmla="*/ 165342 h 224056"/>
              <a:gd name="connsiteX8" fmla="*/ 203302 w 215606"/>
              <a:gd name="connsiteY8" fmla="*/ 104512 h 224056"/>
              <a:gd name="connsiteX9" fmla="*/ 194020 w 215606"/>
              <a:gd name="connsiteY9" fmla="*/ 81833 h 224056"/>
              <a:gd name="connsiteX10" fmla="*/ 172118 w 215606"/>
              <a:gd name="connsiteY10" fmla="*/ 82811 h 224056"/>
              <a:gd name="connsiteX11" fmla="*/ 180401 w 215606"/>
              <a:gd name="connsiteY11" fmla="*/ 44833 h 224056"/>
              <a:gd name="connsiteX12" fmla="*/ 160002 w 215606"/>
              <a:gd name="connsiteY12" fmla="*/ 55148 h 224056"/>
              <a:gd name="connsiteX13" fmla="*/ 155314 w 215606"/>
              <a:gd name="connsiteY13" fmla="*/ 34791 h 224056"/>
              <a:gd name="connsiteX14" fmla="*/ 145445 w 215606"/>
              <a:gd name="connsiteY14" fmla="*/ 28213 h 224056"/>
              <a:gd name="connsiteX15" fmla="*/ 138867 w 215606"/>
              <a:gd name="connsiteY15" fmla="*/ 21634 h 224056"/>
              <a:gd name="connsiteX16" fmla="*/ 128280 w 215606"/>
              <a:gd name="connsiteY16" fmla="*/ 6578 h 224056"/>
              <a:gd name="connsiteX17" fmla="*/ 115123 w 215606"/>
              <a:gd name="connsiteY17" fmla="*/ 3289 h 224056"/>
              <a:gd name="connsiteX18" fmla="*/ 95388 w 215606"/>
              <a:gd name="connsiteY18" fmla="*/ 0 h 224056"/>
              <a:gd name="connsiteX19" fmla="*/ 23025 w 215606"/>
              <a:gd name="connsiteY19" fmla="*/ 3289 h 224056"/>
              <a:gd name="connsiteX20" fmla="*/ 13157 w 215606"/>
              <a:gd name="connsiteY20" fmla="*/ 6578 h 224056"/>
              <a:gd name="connsiteX21" fmla="*/ 3290 w 215606"/>
              <a:gd name="connsiteY21" fmla="*/ 16446 h 224056"/>
              <a:gd name="connsiteX22" fmla="*/ 0 w 215606"/>
              <a:gd name="connsiteY22" fmla="*/ 19735 h 224056"/>
              <a:gd name="connsiteX0" fmla="*/ 177618 w 215606"/>
              <a:gd name="connsiteY0" fmla="*/ 220377 h 224056"/>
              <a:gd name="connsiteX1" fmla="*/ 194064 w 215606"/>
              <a:gd name="connsiteY1" fmla="*/ 210509 h 224056"/>
              <a:gd name="connsiteX2" fmla="*/ 203931 w 215606"/>
              <a:gd name="connsiteY2" fmla="*/ 207220 h 224056"/>
              <a:gd name="connsiteX3" fmla="*/ 210510 w 215606"/>
              <a:gd name="connsiteY3" fmla="*/ 200641 h 224056"/>
              <a:gd name="connsiteX4" fmla="*/ 198807 w 215606"/>
              <a:gd name="connsiteY4" fmla="*/ 185522 h 224056"/>
              <a:gd name="connsiteX5" fmla="*/ 189624 w 215606"/>
              <a:gd name="connsiteY5" fmla="*/ 182887 h 224056"/>
              <a:gd name="connsiteX6" fmla="*/ 211787 w 215606"/>
              <a:gd name="connsiteY6" fmla="*/ 193429 h 224056"/>
              <a:gd name="connsiteX7" fmla="*/ 199757 w 215606"/>
              <a:gd name="connsiteY7" fmla="*/ 165342 h 224056"/>
              <a:gd name="connsiteX8" fmla="*/ 203302 w 215606"/>
              <a:gd name="connsiteY8" fmla="*/ 104512 h 224056"/>
              <a:gd name="connsiteX9" fmla="*/ 194020 w 215606"/>
              <a:gd name="connsiteY9" fmla="*/ 81833 h 224056"/>
              <a:gd name="connsiteX10" fmla="*/ 187261 w 215606"/>
              <a:gd name="connsiteY10" fmla="*/ 75552 h 224056"/>
              <a:gd name="connsiteX11" fmla="*/ 180401 w 215606"/>
              <a:gd name="connsiteY11" fmla="*/ 44833 h 224056"/>
              <a:gd name="connsiteX12" fmla="*/ 160002 w 215606"/>
              <a:gd name="connsiteY12" fmla="*/ 55148 h 224056"/>
              <a:gd name="connsiteX13" fmla="*/ 155314 w 215606"/>
              <a:gd name="connsiteY13" fmla="*/ 34791 h 224056"/>
              <a:gd name="connsiteX14" fmla="*/ 145445 w 215606"/>
              <a:gd name="connsiteY14" fmla="*/ 28213 h 224056"/>
              <a:gd name="connsiteX15" fmla="*/ 138867 w 215606"/>
              <a:gd name="connsiteY15" fmla="*/ 21634 h 224056"/>
              <a:gd name="connsiteX16" fmla="*/ 128280 w 215606"/>
              <a:gd name="connsiteY16" fmla="*/ 6578 h 224056"/>
              <a:gd name="connsiteX17" fmla="*/ 115123 w 215606"/>
              <a:gd name="connsiteY17" fmla="*/ 3289 h 224056"/>
              <a:gd name="connsiteX18" fmla="*/ 95388 w 215606"/>
              <a:gd name="connsiteY18" fmla="*/ 0 h 224056"/>
              <a:gd name="connsiteX19" fmla="*/ 23025 w 215606"/>
              <a:gd name="connsiteY19" fmla="*/ 3289 h 224056"/>
              <a:gd name="connsiteX20" fmla="*/ 13157 w 215606"/>
              <a:gd name="connsiteY20" fmla="*/ 6578 h 224056"/>
              <a:gd name="connsiteX21" fmla="*/ 3290 w 215606"/>
              <a:gd name="connsiteY21" fmla="*/ 16446 h 224056"/>
              <a:gd name="connsiteX22" fmla="*/ 0 w 215606"/>
              <a:gd name="connsiteY22" fmla="*/ 19735 h 22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5606" h="224056">
                <a:moveTo>
                  <a:pt x="177618" y="220377"/>
                </a:moveTo>
                <a:cubicBezTo>
                  <a:pt x="205575" y="211055"/>
                  <a:pt x="171484" y="224056"/>
                  <a:pt x="194064" y="210509"/>
                </a:cubicBezTo>
                <a:cubicBezTo>
                  <a:pt x="197037" y="208725"/>
                  <a:pt x="200642" y="208316"/>
                  <a:pt x="203931" y="207220"/>
                </a:cubicBezTo>
                <a:cubicBezTo>
                  <a:pt x="206124" y="205027"/>
                  <a:pt x="208127" y="202626"/>
                  <a:pt x="210510" y="200641"/>
                </a:cubicBezTo>
                <a:cubicBezTo>
                  <a:pt x="214721" y="197132"/>
                  <a:pt x="195766" y="190083"/>
                  <a:pt x="198807" y="185522"/>
                </a:cubicBezTo>
                <a:cubicBezTo>
                  <a:pt x="202653" y="179752"/>
                  <a:pt x="189624" y="182887"/>
                  <a:pt x="189624" y="182887"/>
                </a:cubicBezTo>
                <a:cubicBezTo>
                  <a:pt x="190615" y="179420"/>
                  <a:pt x="210098" y="196353"/>
                  <a:pt x="211787" y="193429"/>
                </a:cubicBezTo>
                <a:cubicBezTo>
                  <a:pt x="213476" y="190505"/>
                  <a:pt x="201171" y="180161"/>
                  <a:pt x="199757" y="165342"/>
                </a:cubicBezTo>
                <a:cubicBezTo>
                  <a:pt x="198343" y="150523"/>
                  <a:pt x="215606" y="106987"/>
                  <a:pt x="203302" y="104512"/>
                </a:cubicBezTo>
                <a:cubicBezTo>
                  <a:pt x="200598" y="100727"/>
                  <a:pt x="197309" y="85122"/>
                  <a:pt x="194020" y="81833"/>
                </a:cubicBezTo>
                <a:cubicBezTo>
                  <a:pt x="192924" y="78544"/>
                  <a:pt x="189276" y="78373"/>
                  <a:pt x="187261" y="75552"/>
                </a:cubicBezTo>
                <a:cubicBezTo>
                  <a:pt x="183651" y="75408"/>
                  <a:pt x="184944" y="48234"/>
                  <a:pt x="180401" y="44833"/>
                </a:cubicBezTo>
                <a:cubicBezTo>
                  <a:pt x="175858" y="41432"/>
                  <a:pt x="164183" y="56822"/>
                  <a:pt x="160002" y="55148"/>
                </a:cubicBezTo>
                <a:cubicBezTo>
                  <a:pt x="155821" y="53474"/>
                  <a:pt x="159734" y="43625"/>
                  <a:pt x="155314" y="34791"/>
                </a:cubicBezTo>
                <a:cubicBezTo>
                  <a:pt x="152025" y="32598"/>
                  <a:pt x="148240" y="31009"/>
                  <a:pt x="145445" y="28213"/>
                </a:cubicBezTo>
                <a:cubicBezTo>
                  <a:pt x="143252" y="26020"/>
                  <a:pt x="141526" y="23230"/>
                  <a:pt x="138867" y="21634"/>
                </a:cubicBezTo>
                <a:cubicBezTo>
                  <a:pt x="132467" y="17794"/>
                  <a:pt x="132595" y="7441"/>
                  <a:pt x="128280" y="6578"/>
                </a:cubicBezTo>
                <a:cubicBezTo>
                  <a:pt x="123847" y="5691"/>
                  <a:pt x="119556" y="4176"/>
                  <a:pt x="115123" y="3289"/>
                </a:cubicBezTo>
                <a:cubicBezTo>
                  <a:pt x="108583" y="1981"/>
                  <a:pt x="101966" y="1096"/>
                  <a:pt x="95388" y="0"/>
                </a:cubicBezTo>
                <a:cubicBezTo>
                  <a:pt x="71267" y="1096"/>
                  <a:pt x="47094" y="1364"/>
                  <a:pt x="23025" y="3289"/>
                </a:cubicBezTo>
                <a:cubicBezTo>
                  <a:pt x="19569" y="3565"/>
                  <a:pt x="16042" y="4655"/>
                  <a:pt x="13157" y="6578"/>
                </a:cubicBezTo>
                <a:cubicBezTo>
                  <a:pt x="9287" y="9158"/>
                  <a:pt x="6579" y="13157"/>
                  <a:pt x="3290" y="16446"/>
                </a:cubicBezTo>
                <a:lnTo>
                  <a:pt x="0" y="19735"/>
                </a:lnTo>
              </a:path>
            </a:pathLst>
          </a:custGeom>
          <a:noFill/>
          <a:ln w="57150">
            <a:solidFill>
              <a:schemeClr val="accent1">
                <a:lumMod val="20000"/>
                <a:lumOff val="80000"/>
              </a:schemeClr>
            </a:solidFill>
            <a:headEnd type="oval"/>
          </a:ln>
          <a:effectLst>
            <a:glow rad="101600">
              <a:schemeClr val="tx2">
                <a:lumMod val="20000"/>
                <a:lumOff val="80000"/>
                <a:alpha val="6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571500"/>
            <a:ext cx="9144000" cy="2071688"/>
          </a:xfrm>
          <a:prstGeom prst="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72500" y="0"/>
            <a:ext cx="588963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407" name="Title 1"/>
          <p:cNvSpPr>
            <a:spLocks noGrp="1"/>
          </p:cNvSpPr>
          <p:nvPr>
            <p:ph type="ctrTitle"/>
          </p:nvPr>
        </p:nvSpPr>
        <p:spPr bwMode="auto">
          <a:xfrm>
            <a:off x="285750" y="1412776"/>
            <a:ext cx="828675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altLang="en-US" sz="3600" b="1" dirty="0" smtClean="0">
                <a:solidFill>
                  <a:schemeClr val="bg1"/>
                </a:solidFill>
                <a:latin typeface="Berlin Sans FB Demi" pitchFamily="34" charset="0"/>
              </a:rPr>
              <a:t>RELAXED REVERSE NEAREST NEIGHBORS QUERIES</a:t>
            </a:r>
            <a:endParaRPr lang="en-US" altLang="en-US" sz="3600" dirty="0" smtClean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5414" name="Rectangle 33"/>
          <p:cNvSpPr>
            <a:spLocks noChangeArrowheads="1"/>
          </p:cNvSpPr>
          <p:nvPr/>
        </p:nvSpPr>
        <p:spPr bwMode="auto">
          <a:xfrm>
            <a:off x="323528" y="3501008"/>
            <a:ext cx="72151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dirty="0" err="1" smtClean="0">
                <a:solidFill>
                  <a:prstClr val="black"/>
                </a:solidFill>
                <a:latin typeface="Berlin Sans FB Demi" pitchFamily="34" charset="0"/>
                <a:cs typeface="Aharoni" pitchFamily="2" charset="-79"/>
              </a:rPr>
              <a:t>Arif</a:t>
            </a:r>
            <a:r>
              <a:rPr lang="en-AU" altLang="en-US" dirty="0">
                <a:solidFill>
                  <a:prstClr val="black"/>
                </a:solidFill>
                <a:latin typeface="Berlin Sans FB Demi" pitchFamily="34" charset="0"/>
                <a:cs typeface="Aharoni" pitchFamily="2" charset="-79"/>
              </a:rPr>
              <a:t> </a:t>
            </a:r>
            <a:r>
              <a:rPr lang="en-AU" altLang="en-US" dirty="0" err="1" smtClean="0">
                <a:solidFill>
                  <a:prstClr val="black"/>
                </a:solidFill>
                <a:latin typeface="Berlin Sans FB Demi" pitchFamily="34" charset="0"/>
                <a:cs typeface="Aharoni" pitchFamily="2" charset="-79"/>
              </a:rPr>
              <a:t>Hidayat</a:t>
            </a:r>
            <a:endParaRPr lang="en-AU" altLang="en-US" dirty="0" smtClean="0">
              <a:solidFill>
                <a:prstClr val="black"/>
              </a:solidFill>
              <a:latin typeface="Berlin Sans FB Demi" pitchFamily="34" charset="0"/>
              <a:cs typeface="Aharoni" pitchFamily="2" charset="-79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dirty="0" smtClean="0">
                <a:solidFill>
                  <a:prstClr val="black"/>
                </a:solidFill>
                <a:latin typeface="Berlin Sans FB Demi" pitchFamily="34" charset="0"/>
                <a:cs typeface="Aharoni" pitchFamily="2" charset="-79"/>
              </a:rPr>
              <a:t>Muhammad </a:t>
            </a:r>
            <a:r>
              <a:rPr lang="en-AU" altLang="en-US" dirty="0" err="1" smtClean="0">
                <a:solidFill>
                  <a:prstClr val="black"/>
                </a:solidFill>
                <a:latin typeface="Berlin Sans FB Demi" pitchFamily="34" charset="0"/>
                <a:cs typeface="Aharoni" pitchFamily="2" charset="-79"/>
              </a:rPr>
              <a:t>Aamir</a:t>
            </a:r>
            <a:r>
              <a:rPr lang="en-AU" altLang="en-US" dirty="0" smtClean="0">
                <a:solidFill>
                  <a:prstClr val="black"/>
                </a:solidFill>
                <a:latin typeface="Berlin Sans FB Demi" pitchFamily="34" charset="0"/>
                <a:cs typeface="Aharoni" pitchFamily="2" charset="-79"/>
              </a:rPr>
              <a:t> Cheema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dirty="0" smtClean="0">
                <a:solidFill>
                  <a:prstClr val="black"/>
                </a:solidFill>
                <a:latin typeface="Berlin Sans FB Demi" pitchFamily="34" charset="0"/>
                <a:cs typeface="Aharoni" pitchFamily="2" charset="-79"/>
              </a:rPr>
              <a:t>David </a:t>
            </a:r>
            <a:r>
              <a:rPr lang="en-AU" altLang="en-US" dirty="0" err="1" smtClean="0">
                <a:solidFill>
                  <a:prstClr val="black"/>
                </a:solidFill>
                <a:latin typeface="Berlin Sans FB Demi" pitchFamily="34" charset="0"/>
                <a:cs typeface="Aharoni" pitchFamily="2" charset="-79"/>
              </a:rPr>
              <a:t>Taniar</a:t>
            </a:r>
            <a:endParaRPr lang="en-US" altLang="en-US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pic>
        <p:nvPicPr>
          <p:cNvPr id="11" name="Picture 10" descr="Monash_IT_CMYK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9792" y="5678521"/>
            <a:ext cx="3393183" cy="5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87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23033"/>
            <a:ext cx="6937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844" y="142852"/>
            <a:ext cx="560441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MBR-based Pruning</a:t>
            </a:r>
            <a:endParaRPr lang="en-US" sz="4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537" y="2125305"/>
                <a:ext cx="439248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en-US" sz="20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Given a query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prstClr val="black"/>
                        </a:solidFill>
                        <a:latin typeface="Cambria Math"/>
                      </a:rPr>
                      <m:t>𝒒</m:t>
                    </m:r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Berlin Sans FB Demi" pitchFamily="34" charset="0"/>
                  </a:rPr>
                  <a:t>, a 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value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prstClr val="black"/>
                        </a:solidFill>
                        <a:latin typeface="Cambria Math"/>
                      </a:rPr>
                      <m:t> &gt; </m:t>
                    </m:r>
                    <m:r>
                      <a:rPr lang="en-US" sz="2000" b="1" i="1" dirty="0" smtClean="0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Berlin Sans FB Demi" pitchFamily="34" charset="0"/>
                  </a:rPr>
                  <a:t>, and a line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prstClr val="black"/>
                        </a:solidFill>
                        <a:latin typeface="Cambria Math"/>
                      </a:rPr>
                      <m:t>𝒂𝒃</m:t>
                    </m:r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Berlin Sans FB Demi" pitchFamily="34" charset="0"/>
                  </a:rPr>
                  <a:t> representing a side of an 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MBR,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2125305"/>
                <a:ext cx="4392487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528" t="-3614" r="-1389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300355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895" y="1551633"/>
            <a:ext cx="274320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64096" y="3372088"/>
                <a:ext cx="4355976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en-US" sz="2000" b="1" i="1" dirty="0">
                    <a:solidFill>
                      <a:prstClr val="black"/>
                    </a:solidFill>
                    <a:latin typeface="Berlin Sans FB Demi" pitchFamily="34" charset="0"/>
                  </a:rPr>
                  <a:t>a user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b="1" i="1" dirty="0">
                    <a:solidFill>
                      <a:prstClr val="black"/>
                    </a:solidFill>
                    <a:latin typeface="Berlin Sans FB Demi" pitchFamily="34" charset="0"/>
                  </a:rPr>
                  <a:t>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Berlin Sans FB Demi" pitchFamily="34" charset="0"/>
                  </a:rPr>
                  <a:t>cannot</a:t>
                </a:r>
                <a:r>
                  <a:rPr lang="en-US" sz="2000" b="1" i="1" dirty="0">
                    <a:solidFill>
                      <a:prstClr val="black"/>
                    </a:solidFill>
                    <a:latin typeface="Berlin Sans FB Demi" pitchFamily="34" charset="0"/>
                  </a:rPr>
                  <a:t> be the RRNN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𝒒</m:t>
                    </m:r>
                  </m:oMath>
                </a14:m>
                <a:r>
                  <a:rPr lang="en-US" sz="2000" b="1" i="1" dirty="0">
                    <a:solidFill>
                      <a:prstClr val="black"/>
                    </a:solidFill>
                    <a:latin typeface="Berlin Sans FB Demi" pitchFamily="34" charset="0"/>
                  </a:rPr>
                  <a:t> if it lies inside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Berlin Sans FB Demi" pitchFamily="34" charset="0"/>
                  </a:rPr>
                  <a:t>both</a:t>
                </a:r>
                <a:r>
                  <a:rPr lang="en-US" sz="2000" b="1" i="1" dirty="0">
                    <a:solidFill>
                      <a:prstClr val="black"/>
                    </a:solidFill>
                    <a:latin typeface="Berlin Sans FB Demi" pitchFamily="34" charset="0"/>
                  </a:rPr>
                  <a:t> of the pruning circles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𝑪𝒂</m:t>
                    </m:r>
                  </m:oMath>
                </a14:m>
                <a:r>
                  <a:rPr lang="en-US" sz="2000" b="1" i="1" dirty="0">
                    <a:solidFill>
                      <a:prstClr val="black"/>
                    </a:solidFill>
                    <a:latin typeface="Berlin Sans FB Demi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𝑪𝒃</m:t>
                    </m:r>
                  </m:oMath>
                </a14:m>
                <a:r>
                  <a:rPr lang="en-US" sz="2000" b="1" i="1" dirty="0">
                    <a:solidFill>
                      <a:prstClr val="black"/>
                    </a:solidFill>
                    <a:latin typeface="Berlin Sans FB Demi" pitchFamily="34" charset="0"/>
                  </a:rPr>
                  <a:t>, </a:t>
                </a:r>
                <a:endParaRPr lang="en-AU" sz="2000" b="1" i="1" dirty="0">
                  <a:solidFill>
                    <a:prstClr val="black"/>
                  </a:solidFill>
                  <a:latin typeface="Cambria Math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𝒊</m:t>
                    </m:r>
                    <m:r>
                      <a:rPr 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𝒆</m:t>
                    </m:r>
                    <m:r>
                      <a:rPr lang="en-AU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000" b="1" i="1" dirty="0">
                    <a:solidFill>
                      <a:prstClr val="black"/>
                    </a:solidFill>
                    <a:latin typeface="Berlin Sans FB Dem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b="1" i="1" dirty="0">
                    <a:solidFill>
                      <a:prstClr val="black"/>
                    </a:solidFill>
                    <a:latin typeface="Berlin Sans FB Demi" pitchFamily="34" charset="0"/>
                  </a:rPr>
                  <a:t> can be pruned if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b="1" i="1" dirty="0">
                    <a:solidFill>
                      <a:prstClr val="black"/>
                    </a:solidFill>
                    <a:latin typeface="Berlin Sans FB Demi" pitchFamily="34" charset="0"/>
                  </a:rPr>
                  <a:t> lies in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𝑪𝒂</m:t>
                    </m:r>
                    <m:r>
                      <a:rPr lang="en-AU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 dirty="0" err="1">
                        <a:solidFill>
                          <a:srgbClr val="FF0000"/>
                        </a:solidFill>
                        <a:latin typeface="Cambria Math"/>
                      </a:rPr>
                      <m:t>𝑪𝒃</m:t>
                    </m:r>
                  </m:oMath>
                </a14:m>
                <a:endParaRPr lang="en-AU" sz="2000" b="1" i="1" dirty="0">
                  <a:solidFill>
                    <a:srgbClr val="FF0000"/>
                  </a:solidFill>
                  <a:latin typeface="Berlin Sans FB Demi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96" y="3372088"/>
                <a:ext cx="4355976" cy="1785104"/>
              </a:xfrm>
              <a:prstGeom prst="rect">
                <a:avLst/>
              </a:prstGeom>
              <a:blipFill rotWithShape="1">
                <a:blip r:embed="rId7"/>
                <a:stretch>
                  <a:fillRect l="-1541" t="-1706" r="-14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8616"/>
            <a:ext cx="300355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548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0" y="0"/>
            <a:ext cx="9144000" cy="1285875"/>
          </a:xfrm>
          <a:custGeom>
            <a:avLst/>
            <a:gdLst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785818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2230793 w 5643602"/>
              <a:gd name="connsiteY3" fmla="*/ 706280 h 785818"/>
              <a:gd name="connsiteX4" fmla="*/ 0 w 5643602"/>
              <a:gd name="connsiteY4" fmla="*/ 785818 h 785818"/>
              <a:gd name="connsiteX5" fmla="*/ 0 w 5643602"/>
              <a:gd name="connsiteY5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3602" h="785818">
                <a:moveTo>
                  <a:pt x="0" y="0"/>
                </a:moveTo>
                <a:lnTo>
                  <a:pt x="5643602" y="0"/>
                </a:lnTo>
                <a:lnTo>
                  <a:pt x="5643602" y="571480"/>
                </a:lnTo>
                <a:lnTo>
                  <a:pt x="2230793" y="706280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42852"/>
            <a:ext cx="254589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Filtering</a:t>
            </a:r>
            <a:endParaRPr lang="en-US" sz="4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817" y="1556792"/>
            <a:ext cx="3768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z="2400" b="1" dirty="0">
                <a:solidFill>
                  <a:prstClr val="black"/>
                </a:solidFill>
                <a:latin typeface="Berlin Sans FB Demi" pitchFamily="34" charset="0"/>
              </a:rPr>
              <a:t>Prune users using defined pruning </a:t>
            </a:r>
            <a:r>
              <a:rPr lang="en-AU" altLang="en-US" sz="2400" b="1" dirty="0" smtClean="0">
                <a:solidFill>
                  <a:prstClr val="black"/>
                </a:solidFill>
                <a:latin typeface="Berlin Sans FB Demi" pitchFamily="34" charset="0"/>
              </a:rPr>
              <a:t>regions</a:t>
            </a:r>
            <a:endParaRPr lang="en-AU" altLang="en-US" sz="2400" b="1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7087" y="3429000"/>
            <a:ext cx="3774606" cy="171107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Straightforward approach: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Store pruning regions in a list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Check user against entries in the list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i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O(n)</a:t>
            </a:r>
            <a:endParaRPr lang="en-AU" i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04048" y="2924944"/>
            <a:ext cx="3816424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ts val="600"/>
              </a:spcAft>
              <a:tabLst>
                <a:tab pos="257175" algn="l"/>
              </a:tabLst>
            </a:pPr>
            <a:r>
              <a:rPr lang="en-AU" b="1" dirty="0" smtClean="0">
                <a:solidFill>
                  <a:schemeClr val="bg1"/>
                </a:solidFill>
                <a:latin typeface="Berlin Sans FB Demi" pitchFamily="34" charset="0"/>
              </a:rPr>
              <a:t>Our approach:</a:t>
            </a: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57175" algn="l"/>
              </a:tabLst>
            </a:pPr>
            <a:r>
              <a:rPr lang="en-AU" b="1" dirty="0" smtClean="0">
                <a:solidFill>
                  <a:schemeClr val="bg1"/>
                </a:solidFill>
                <a:latin typeface="Berlin Sans FB Demi" pitchFamily="34" charset="0"/>
              </a:rPr>
              <a:t>Define </a:t>
            </a:r>
            <a:r>
              <a:rPr lang="en-AU" b="1" dirty="0">
                <a:solidFill>
                  <a:srgbClr val="FFC000"/>
                </a:solidFill>
                <a:latin typeface="Berlin Sans FB Demi" pitchFamily="34" charset="0"/>
              </a:rPr>
              <a:t>interval</a:t>
            </a:r>
            <a:r>
              <a:rPr lang="en-AU" b="1" dirty="0">
                <a:solidFill>
                  <a:schemeClr val="bg1"/>
                </a:solidFill>
                <a:latin typeface="Berlin Sans FB Demi" pitchFamily="34" charset="0"/>
              </a:rPr>
              <a:t> for each pruning region </a:t>
            </a: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57175" algn="l"/>
              </a:tabLst>
            </a:pPr>
            <a:r>
              <a:rPr lang="en-AU" b="1" dirty="0" smtClean="0">
                <a:solidFill>
                  <a:schemeClr val="bg1"/>
                </a:solidFill>
                <a:latin typeface="Berlin Sans FB Demi" pitchFamily="34" charset="0"/>
              </a:rPr>
              <a:t>Build </a:t>
            </a:r>
            <a:r>
              <a:rPr lang="en-AU" b="1" dirty="0">
                <a:solidFill>
                  <a:srgbClr val="FFC000"/>
                </a:solidFill>
                <a:latin typeface="Berlin Sans FB Demi" pitchFamily="34" charset="0"/>
              </a:rPr>
              <a:t>interval tree </a:t>
            </a:r>
            <a:r>
              <a:rPr lang="en-AU" b="1" dirty="0">
                <a:solidFill>
                  <a:schemeClr val="bg1"/>
                </a:solidFill>
                <a:latin typeface="Berlin Sans FB Demi" pitchFamily="34" charset="0"/>
              </a:rPr>
              <a:t>for each partition</a:t>
            </a: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57175" algn="l"/>
              </a:tabLst>
            </a:pPr>
            <a:r>
              <a:rPr lang="en-AU" b="1" dirty="0">
                <a:solidFill>
                  <a:schemeClr val="bg1"/>
                </a:solidFill>
                <a:latin typeface="Berlin Sans FB Demi" pitchFamily="34" charset="0"/>
              </a:rPr>
              <a:t>Check users against </a:t>
            </a:r>
            <a:r>
              <a:rPr lang="en-AU" b="1" dirty="0">
                <a:solidFill>
                  <a:srgbClr val="FFC000"/>
                </a:solidFill>
                <a:latin typeface="Berlin Sans FB Demi" pitchFamily="34" charset="0"/>
              </a:rPr>
              <a:t>overlapped</a:t>
            </a:r>
            <a:r>
              <a:rPr lang="en-AU" b="1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AU" b="1" dirty="0" smtClean="0">
                <a:solidFill>
                  <a:schemeClr val="bg1"/>
                </a:solidFill>
                <a:latin typeface="Berlin Sans FB Demi" pitchFamily="34" charset="0"/>
              </a:rPr>
              <a:t>interval</a:t>
            </a: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57175" algn="l"/>
              </a:tabLst>
            </a:pPr>
            <a:r>
              <a:rPr lang="en-AU" b="1" i="1" dirty="0" smtClean="0">
                <a:solidFill>
                  <a:schemeClr val="bg1"/>
                </a:solidFill>
                <a:latin typeface="Berlin Sans FB Demi" pitchFamily="34" charset="0"/>
              </a:rPr>
              <a:t>O(log n + k)</a:t>
            </a:r>
            <a:endParaRPr lang="en-AU" b="1" i="1" dirty="0">
              <a:solidFill>
                <a:schemeClr val="bg1"/>
              </a:solidFill>
              <a:latin typeface="Berlin Sans FB Demi" pitchFamily="34" charset="0"/>
            </a:endParaRPr>
          </a:p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355976" y="4005064"/>
            <a:ext cx="432048" cy="542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Down Arrow 1"/>
          <p:cNvSpPr/>
          <p:nvPr/>
        </p:nvSpPr>
        <p:spPr>
          <a:xfrm>
            <a:off x="1806740" y="2493665"/>
            <a:ext cx="78103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Up Arrow 7"/>
          <p:cNvSpPr/>
          <p:nvPr/>
        </p:nvSpPr>
        <p:spPr>
          <a:xfrm>
            <a:off x="6588224" y="2348880"/>
            <a:ext cx="648072" cy="3931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5580112" y="1844824"/>
            <a:ext cx="2667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sz="2400" b="1" dirty="0" smtClean="0">
                <a:solidFill>
                  <a:prstClr val="black"/>
                </a:solidFill>
                <a:latin typeface="Berlin Sans FB Demi" pitchFamily="34" charset="0"/>
              </a:rPr>
              <a:t>RRNN Candidates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484060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  <p:bldP spid="2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0" y="0"/>
            <a:ext cx="9144000" cy="1285875"/>
          </a:xfrm>
          <a:custGeom>
            <a:avLst/>
            <a:gdLst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785818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2230793 w 5643602"/>
              <a:gd name="connsiteY3" fmla="*/ 706280 h 785818"/>
              <a:gd name="connsiteX4" fmla="*/ 0 w 5643602"/>
              <a:gd name="connsiteY4" fmla="*/ 785818 h 785818"/>
              <a:gd name="connsiteX5" fmla="*/ 0 w 5643602"/>
              <a:gd name="connsiteY5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3602" h="785818">
                <a:moveTo>
                  <a:pt x="0" y="0"/>
                </a:moveTo>
                <a:lnTo>
                  <a:pt x="5643602" y="0"/>
                </a:lnTo>
                <a:lnTo>
                  <a:pt x="5643602" y="571480"/>
                </a:lnTo>
                <a:lnTo>
                  <a:pt x="2230793" y="706280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42852"/>
            <a:ext cx="337945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Verification</a:t>
            </a:r>
            <a:endParaRPr lang="en-US" sz="4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95536" y="1628800"/>
                <a:ext cx="5544616" cy="2304256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600"/>
                  </a:spcAft>
                </a:pPr>
                <a:r>
                  <a:rPr lang="en-AU" sz="2400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Verify candidates:</a:t>
                </a: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AU" sz="2400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Circular </a:t>
                </a:r>
                <a:r>
                  <a:rPr lang="en-AU" sz="2400" dirty="0" err="1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boolean</a:t>
                </a:r>
                <a:r>
                  <a:rPr lang="en-AU" sz="2400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 </a:t>
                </a:r>
                <a:r>
                  <a:rPr lang="en-AU" sz="2400" dirty="0" smtClean="0">
                    <a:solidFill>
                      <a:srgbClr val="FF0000"/>
                    </a:solidFill>
                    <a:latin typeface="Berlin Sans FB Demi" panose="020E0802020502020306" pitchFamily="34" charset="0"/>
                  </a:rPr>
                  <a:t>range</a:t>
                </a:r>
                <a:r>
                  <a:rPr lang="en-AU" sz="2400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 query on facility R*-Tree</a:t>
                </a: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AU" sz="2400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A user candidate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AU" sz="2400" i="1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 </a:t>
                </a:r>
                <a:r>
                  <a:rPr lang="en-AU" sz="2400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is RRNN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AU" sz="2400" i="1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 </a:t>
                </a:r>
                <a:r>
                  <a:rPr lang="en-AU" sz="2400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if no facility </a:t>
                </a:r>
                <a14:m>
                  <m:oMath xmlns:m="http://schemas.openxmlformats.org/officeDocument/2006/math">
                    <m:r>
                      <a:rPr lang="en-AU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AU" sz="2400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&lt; 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𝑑𝑖𝑠𝑡</m:t>
                        </m:r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AU" sz="2400" i="1" dirty="0">
                  <a:solidFill>
                    <a:schemeClr val="tx1"/>
                  </a:solidFill>
                  <a:latin typeface="Berlin Sans FB Demi" panose="020E0802020502020306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28800"/>
                <a:ext cx="5544616" cy="2304256"/>
              </a:xfrm>
              <a:prstGeom prst="roundRect">
                <a:avLst/>
              </a:prstGeom>
              <a:blipFill rotWithShape="0">
                <a:blip r:embed="rId3"/>
                <a:stretch>
                  <a:fillRect t="-262" r="-657" b="-2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467544" y="4365104"/>
            <a:ext cx="3528392" cy="1803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ts val="600"/>
              </a:spcAft>
              <a:tabLst>
                <a:tab pos="257175" algn="l"/>
              </a:tabLst>
            </a:pPr>
            <a:r>
              <a:rPr lang="en-AU" sz="2400" b="1" dirty="0" smtClean="0">
                <a:solidFill>
                  <a:schemeClr val="bg1"/>
                </a:solidFill>
                <a:latin typeface="Berlin Sans FB Demi" pitchFamily="34" charset="0"/>
              </a:rPr>
              <a:t>More  techniques:</a:t>
            </a: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57175" algn="l"/>
              </a:tabLst>
            </a:pPr>
            <a:r>
              <a:rPr lang="en-AU" sz="2400" b="1" dirty="0" smtClean="0">
                <a:solidFill>
                  <a:schemeClr val="bg1"/>
                </a:solidFill>
                <a:latin typeface="Berlin Sans FB Demi" pitchFamily="34" charset="0"/>
              </a:rPr>
              <a:t>Computing interval </a:t>
            </a:r>
            <a:endParaRPr lang="en-AU" sz="2400" b="1" dirty="0">
              <a:solidFill>
                <a:schemeClr val="bg1"/>
              </a:solidFill>
              <a:latin typeface="Berlin Sans FB Demi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57175" algn="l"/>
              </a:tabLst>
            </a:pPr>
            <a:r>
              <a:rPr lang="en-AU" sz="2400" b="1" dirty="0" smtClean="0">
                <a:solidFill>
                  <a:schemeClr val="bg1"/>
                </a:solidFill>
                <a:latin typeface="Berlin Sans FB Demi" pitchFamily="34" charset="0"/>
              </a:rPr>
              <a:t>Trimming </a:t>
            </a:r>
            <a:endParaRPr lang="en-AU" sz="24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15" y="4368502"/>
            <a:ext cx="194850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8502"/>
            <a:ext cx="1954031" cy="180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55" y="2202140"/>
            <a:ext cx="1948501" cy="180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238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0" y="0"/>
            <a:ext cx="9144000" cy="1285875"/>
          </a:xfrm>
          <a:custGeom>
            <a:avLst/>
            <a:gdLst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785818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2230793 w 5643602"/>
              <a:gd name="connsiteY3" fmla="*/ 706280 h 785818"/>
              <a:gd name="connsiteX4" fmla="*/ 0 w 5643602"/>
              <a:gd name="connsiteY4" fmla="*/ 785818 h 785818"/>
              <a:gd name="connsiteX5" fmla="*/ 0 w 5643602"/>
              <a:gd name="connsiteY5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3602" h="785818">
                <a:moveTo>
                  <a:pt x="0" y="0"/>
                </a:moveTo>
                <a:lnTo>
                  <a:pt x="5643602" y="0"/>
                </a:lnTo>
                <a:lnTo>
                  <a:pt x="5643602" y="571480"/>
                </a:lnTo>
                <a:lnTo>
                  <a:pt x="2230793" y="706280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42852"/>
            <a:ext cx="525977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Experiment Design</a:t>
            </a:r>
            <a:endParaRPr lang="en-US" sz="4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7876" y="1964447"/>
            <a:ext cx="75925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altLang="en-US" sz="2400" b="1" dirty="0" smtClean="0">
                <a:solidFill>
                  <a:prstClr val="black"/>
                </a:solidFill>
                <a:latin typeface="Berlin Sans FB Demi" pitchFamily="34" charset="0"/>
              </a:rPr>
              <a:t>Implemented in C++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altLang="en-US" sz="2400" b="1" dirty="0" smtClean="0">
                <a:solidFill>
                  <a:prstClr val="black"/>
                </a:solidFill>
                <a:latin typeface="Berlin Sans FB Demi" pitchFamily="34" charset="0"/>
              </a:rPr>
              <a:t>Run on </a:t>
            </a:r>
            <a:r>
              <a:rPr lang="en-US" altLang="en-US" sz="2400" b="1" dirty="0" smtClean="0">
                <a:solidFill>
                  <a:prstClr val="black"/>
                </a:solidFill>
                <a:latin typeface="Berlin Sans FB Demi" pitchFamily="34" charset="0"/>
              </a:rPr>
              <a:t>Intel Core I5 </a:t>
            </a:r>
            <a:r>
              <a:rPr lang="en-US" altLang="en-US" sz="2400" b="1" dirty="0">
                <a:solidFill>
                  <a:prstClr val="black"/>
                </a:solidFill>
                <a:latin typeface="Berlin Sans FB Demi" pitchFamily="34" charset="0"/>
              </a:rPr>
              <a:t>2.3GHzx4 PC with 8GB memory running on </a:t>
            </a:r>
            <a:r>
              <a:rPr lang="en-US" altLang="en-US" sz="2400" b="1" dirty="0" err="1">
                <a:solidFill>
                  <a:prstClr val="black"/>
                </a:solidFill>
                <a:latin typeface="Berlin Sans FB Demi" pitchFamily="34" charset="0"/>
              </a:rPr>
              <a:t>Debian</a:t>
            </a:r>
            <a:r>
              <a:rPr lang="en-US" altLang="en-US" sz="2400" b="1" dirty="0">
                <a:solidFill>
                  <a:prstClr val="black"/>
                </a:solidFill>
                <a:latin typeface="Berlin Sans FB Demi" pitchFamily="34" charset="0"/>
              </a:rPr>
              <a:t> Linux</a:t>
            </a:r>
            <a:endParaRPr lang="en-AU" altLang="en-US" sz="2400" b="1" dirty="0" smtClean="0">
              <a:solidFill>
                <a:srgbClr val="FF0000"/>
              </a:solidFill>
              <a:latin typeface="Berlin Sans FB Demi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altLang="en-US" sz="2400" b="1" dirty="0" smtClean="0">
                <a:solidFill>
                  <a:prstClr val="black"/>
                </a:solidFill>
                <a:latin typeface="Berlin Sans FB Demi" pitchFamily="34" charset="0"/>
              </a:rPr>
              <a:t>Users and facilities are indexed with R*-Tree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altLang="en-US" sz="2400" b="1" dirty="0" smtClean="0">
                <a:solidFill>
                  <a:prstClr val="black"/>
                </a:solidFill>
                <a:latin typeface="Berlin Sans FB Demi" pitchFamily="34" charset="0"/>
              </a:rPr>
              <a:t>Each experiment runs 100 queries</a:t>
            </a:r>
            <a:endParaRPr lang="en-AU" altLang="en-US" sz="2400" b="1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611863"/>
              </p:ext>
            </p:extLst>
          </p:nvPr>
        </p:nvGraphicFramePr>
        <p:xfrm>
          <a:off x="931447" y="4653136"/>
          <a:ext cx="709693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822"/>
                <a:gridCol w="4433115"/>
              </a:tblGrid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Parameter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 smtClean="0"/>
                        <a:t>Values</a:t>
                      </a:r>
                      <a:endParaRPr lang="en-A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Data size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 smtClean="0"/>
                        <a:t>2K, 200K, </a:t>
                      </a:r>
                      <a:r>
                        <a:rPr lang="en-AU" b="1" dirty="0" smtClean="0">
                          <a:solidFill>
                            <a:srgbClr val="FF0000"/>
                          </a:solidFill>
                        </a:rPr>
                        <a:t>2M</a:t>
                      </a:r>
                      <a:r>
                        <a:rPr lang="en-AU" b="1" dirty="0" smtClean="0"/>
                        <a:t>, 20M</a:t>
                      </a:r>
                      <a:endParaRPr lang="en-A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x</a:t>
                      </a:r>
                      <a:r>
                        <a:rPr lang="en-AU" b="1" baseline="0" dirty="0" smtClean="0"/>
                        <a:t> factor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 smtClean="0"/>
                        <a:t>1.1, 1.3, </a:t>
                      </a:r>
                      <a:r>
                        <a:rPr lang="en-AU" b="1" dirty="0" smtClean="0">
                          <a:solidFill>
                            <a:srgbClr val="FF0000"/>
                          </a:solidFill>
                        </a:rPr>
                        <a:t>1.5</a:t>
                      </a:r>
                      <a:r>
                        <a:rPr lang="en-AU" b="1" dirty="0" smtClean="0"/>
                        <a:t>,</a:t>
                      </a:r>
                      <a:r>
                        <a:rPr lang="en-AU" b="1" baseline="0" dirty="0" smtClean="0"/>
                        <a:t> 2, 4</a:t>
                      </a:r>
                      <a:endParaRPr lang="en-A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Real data set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 smtClean="0"/>
                        <a:t>NA, LA, CA</a:t>
                      </a:r>
                      <a:endParaRPr lang="en-A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0682CB-83A7-43A5-A299-2201587DE404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85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0" y="0"/>
            <a:ext cx="9144000" cy="1285875"/>
          </a:xfrm>
          <a:custGeom>
            <a:avLst/>
            <a:gdLst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785818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2230793 w 5643602"/>
              <a:gd name="connsiteY3" fmla="*/ 706280 h 785818"/>
              <a:gd name="connsiteX4" fmla="*/ 0 w 5643602"/>
              <a:gd name="connsiteY4" fmla="*/ 785818 h 785818"/>
              <a:gd name="connsiteX5" fmla="*/ 0 w 5643602"/>
              <a:gd name="connsiteY5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3602" h="785818">
                <a:moveTo>
                  <a:pt x="0" y="0"/>
                </a:moveTo>
                <a:lnTo>
                  <a:pt x="5643602" y="0"/>
                </a:lnTo>
                <a:lnTo>
                  <a:pt x="5643602" y="571480"/>
                </a:lnTo>
                <a:lnTo>
                  <a:pt x="2230793" y="706280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42852"/>
            <a:ext cx="525977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Experiment Design</a:t>
            </a:r>
            <a:endParaRPr lang="en-US" sz="4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7876" y="1666543"/>
                <a:ext cx="5648300" cy="4671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altLang="en-US" sz="20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Synthetic and real data sets</a:t>
                </a:r>
              </a:p>
              <a:p>
                <a:pPr marL="342900" lvl="0" indent="-342900" algn="just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altLang="en-US" sz="20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175,812 </a:t>
                </a:r>
                <a:r>
                  <a:rPr lang="en-US" altLang="en-US" sz="2000" b="1" dirty="0">
                    <a:solidFill>
                      <a:prstClr val="black"/>
                    </a:solidFill>
                    <a:latin typeface="Berlin Sans FB Demi" pitchFamily="34" charset="0"/>
                  </a:rPr>
                  <a:t>points from North America </a:t>
                </a:r>
                <a:r>
                  <a:rPr lang="en-US" altLang="en-US" sz="20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(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NA</a:t>
                </a:r>
                <a:r>
                  <a:rPr lang="en-US" altLang="en-US" sz="20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), 2.6 m points </a:t>
                </a:r>
                <a:r>
                  <a:rPr lang="en-US" altLang="en-US" sz="2000" b="1" dirty="0">
                    <a:solidFill>
                      <a:prstClr val="black"/>
                    </a:solidFill>
                    <a:latin typeface="Berlin Sans FB Demi" pitchFamily="34" charset="0"/>
                  </a:rPr>
                  <a:t>from Los Angeles (</a:t>
                </a:r>
                <a:r>
                  <a:rPr lang="en-US" altLang="en-US" sz="2000" b="1" dirty="0">
                    <a:solidFill>
                      <a:srgbClr val="FF0000"/>
                    </a:solidFill>
                    <a:latin typeface="Berlin Sans FB Demi" pitchFamily="34" charset="0"/>
                  </a:rPr>
                  <a:t>LA</a:t>
                </a:r>
                <a:r>
                  <a:rPr lang="en-US" altLang="en-US" sz="2000" b="1" dirty="0">
                    <a:solidFill>
                      <a:prstClr val="black"/>
                    </a:solidFill>
                    <a:latin typeface="Berlin Sans FB Demi" pitchFamily="34" charset="0"/>
                  </a:rPr>
                  <a:t>) and 25.6 </a:t>
                </a:r>
                <a:r>
                  <a:rPr lang="en-US" altLang="en-US" sz="20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m points from California </a:t>
                </a:r>
                <a:r>
                  <a:rPr lang="en-US" altLang="en-US" sz="2000" b="1" dirty="0">
                    <a:solidFill>
                      <a:prstClr val="black"/>
                    </a:solidFill>
                    <a:latin typeface="Berlin Sans FB Demi" pitchFamily="34" charset="0"/>
                  </a:rPr>
                  <a:t>(</a:t>
                </a:r>
                <a:r>
                  <a:rPr lang="en-US" altLang="en-US" sz="2000" b="1" dirty="0">
                    <a:solidFill>
                      <a:srgbClr val="FF0000"/>
                    </a:solidFill>
                    <a:latin typeface="Berlin Sans FB Demi" pitchFamily="34" charset="0"/>
                  </a:rPr>
                  <a:t>CA</a:t>
                </a:r>
                <a:r>
                  <a:rPr lang="en-US" altLang="en-US" sz="2000" b="1" dirty="0">
                    <a:solidFill>
                      <a:prstClr val="black"/>
                    </a:solidFill>
                    <a:latin typeface="Berlin Sans FB Demi" pitchFamily="34" charset="0"/>
                  </a:rPr>
                  <a:t>)</a:t>
                </a:r>
                <a:endParaRPr lang="en-AU" altLang="en-US" sz="2000" b="1" dirty="0">
                  <a:solidFill>
                    <a:prstClr val="black"/>
                  </a:solidFill>
                  <a:latin typeface="Berlin Sans FB Demi" pitchFamily="34" charset="0"/>
                </a:endParaRPr>
              </a:p>
              <a:p>
                <a:pPr marL="342900" lvl="0" indent="-342900" algn="just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AU" altLang="en-US" sz="20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Data set: divided into 2 almost equal user and facility size</a:t>
                </a:r>
              </a:p>
              <a:p>
                <a:pPr marL="342900" lvl="0" indent="-342900" algn="just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AU" altLang="en-US" sz="20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Improved range query</a:t>
                </a:r>
              </a:p>
              <a:p>
                <a:pPr marL="704850" lvl="0" indent="-342900" algn="just" fontAlgn="base">
                  <a:spcBef>
                    <a:spcPct val="0"/>
                  </a:spcBef>
                  <a:spcAft>
                    <a:spcPts val="1200"/>
                  </a:spcAft>
                  <a:buFont typeface="Berlin Sans FB Demi" panose="020E0802020502020306" pitchFamily="34" charset="0"/>
                  <a:buChar char="–"/>
                </a:pPr>
                <a:r>
                  <a:rPr lang="en-AU" altLang="en-US" sz="20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For user and facility R*-Tree entry,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AU" alt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AU" alt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𝒖</m:t>
                        </m:r>
                      </m:sub>
                    </m:sSub>
                    <m:r>
                      <a:rPr lang="en-AU" alt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 &amp; </m:t>
                    </m:r>
                    <m:sSub>
                      <m:sSubPr>
                        <m:ctrlP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  <m:r>
                      <a:rPr lang="en-AU" alt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AU" altLang="en-US" sz="20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𝒖</m:t>
                        </m:r>
                      </m:sub>
                    </m:sSub>
                    <m:r>
                      <a:rPr lang="en-AU" alt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AU" altLang="en-US" sz="20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is </a:t>
                </a:r>
                <a:r>
                  <a:rPr lang="en-AU" altLang="en-US" sz="2000" b="1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immediately pruned </a:t>
                </a:r>
                <a:r>
                  <a:rPr lang="en-AU" altLang="en-US" sz="20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𝒎𝒊𝒏𝒅𝒊𝒔𝒕</m:t>
                        </m:r>
                        <m:r>
                          <a:rPr lang="en-AU" alt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𝒖</m:t>
                        </m:r>
                      </m:sub>
                    </m:sSub>
                    <m:r>
                      <a:rPr lang="en-AU" alt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AU" alt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AU" alt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𝒒</m:t>
                    </m:r>
                    <m:r>
                      <a:rPr lang="en-AU" alt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)&gt;</m:t>
                    </m:r>
                    <m:r>
                      <a:rPr lang="en-AU" alt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AU" alt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AU" alt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𝒎𝒂𝒙𝒅𝒊𝒔𝒕</m:t>
                    </m:r>
                    <m:r>
                      <a:rPr lang="en-AU" alt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𝒖</m:t>
                        </m:r>
                      </m:sub>
                    </m:sSub>
                    <m:r>
                      <a:rPr lang="en-AU" alt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 &amp; </m:t>
                    </m:r>
                    <m:sSub>
                      <m:sSubPr>
                        <m:ctrlP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  <m:r>
                      <a:rPr lang="en-AU" alt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AU" altLang="en-US" sz="2000" b="1" dirty="0" smtClean="0">
                  <a:solidFill>
                    <a:prstClr val="black"/>
                  </a:solidFill>
                  <a:latin typeface="Berlin Sans FB Demi" pitchFamily="34" charset="0"/>
                </a:endParaRPr>
              </a:p>
              <a:p>
                <a:pPr marL="704850" indent="-342900" algn="just" fontAlgn="base">
                  <a:spcBef>
                    <a:spcPct val="0"/>
                  </a:spcBef>
                  <a:spcAft>
                    <a:spcPts val="1200"/>
                  </a:spcAft>
                  <a:buFont typeface="Berlin Sans FB Demi" panose="020E0802020502020306" pitchFamily="34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AU" altLang="en-US" sz="20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 is </a:t>
                </a:r>
                <a:r>
                  <a:rPr lang="en-AU" altLang="en-US" sz="2000" b="1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not opened</a:t>
                </a:r>
                <a:r>
                  <a:rPr lang="en-AU" altLang="en-US" sz="20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𝒎𝒊𝒏𝒅𝒊𝒔𝒕</m:t>
                        </m:r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𝒖</m:t>
                        </m:r>
                      </m:sub>
                    </m:sSub>
                    <m:r>
                      <a:rPr lang="en-AU" alt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AU" alt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𝒒</m:t>
                    </m:r>
                    <m:r>
                      <a:rPr lang="en-AU" alt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)&lt;</m:t>
                    </m:r>
                    <m:r>
                      <a:rPr lang="en-AU" alt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AU" alt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AU" alt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𝒎</m:t>
                    </m:r>
                    <m:r>
                      <a:rPr lang="en-AU" alt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𝒊𝒏</m:t>
                    </m:r>
                    <m:r>
                      <a:rPr lang="en-AU" alt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𝒅𝒊𝒔𝒕</m:t>
                    </m:r>
                    <m:r>
                      <a:rPr lang="en-AU" alt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𝒖</m:t>
                        </m:r>
                      </m:sub>
                    </m:sSub>
                    <m:r>
                      <a:rPr lang="en-AU" alt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 &amp; </m:t>
                    </m:r>
                    <m:sSub>
                      <m:sSubPr>
                        <m:ctrlP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  <m:r>
                      <a:rPr lang="en-AU" alt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AU" altLang="en-US" sz="2000" b="1" dirty="0">
                  <a:solidFill>
                    <a:prstClr val="black"/>
                  </a:solidFill>
                  <a:latin typeface="Berlin Sans FB Demi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76" y="1666543"/>
                <a:ext cx="5648300" cy="4671535"/>
              </a:xfrm>
              <a:prstGeom prst="rect">
                <a:avLst/>
              </a:prstGeom>
              <a:blipFill rotWithShape="1">
                <a:blip r:embed="rId3"/>
                <a:stretch>
                  <a:fillRect l="-863" t="-652" r="-10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52736"/>
            <a:ext cx="162118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96952"/>
            <a:ext cx="1621186" cy="182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04" y="4941168"/>
            <a:ext cx="1598713" cy="18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0682CB-83A7-43A5-A299-2201587DE404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13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0" y="0"/>
            <a:ext cx="9144000" cy="1285875"/>
          </a:xfrm>
          <a:custGeom>
            <a:avLst/>
            <a:gdLst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785818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2230793 w 5643602"/>
              <a:gd name="connsiteY3" fmla="*/ 706280 h 785818"/>
              <a:gd name="connsiteX4" fmla="*/ 0 w 5643602"/>
              <a:gd name="connsiteY4" fmla="*/ 785818 h 785818"/>
              <a:gd name="connsiteX5" fmla="*/ 0 w 5643602"/>
              <a:gd name="connsiteY5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3602" h="785818">
                <a:moveTo>
                  <a:pt x="0" y="0"/>
                </a:moveTo>
                <a:lnTo>
                  <a:pt x="5643602" y="0"/>
                </a:lnTo>
                <a:lnTo>
                  <a:pt x="5643602" y="571480"/>
                </a:lnTo>
                <a:lnTo>
                  <a:pt x="2230793" y="706280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42852"/>
            <a:ext cx="533351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Experiment Results</a:t>
            </a:r>
            <a:endParaRPr lang="en-US" sz="4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85565"/>
            <a:ext cx="3960440" cy="276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185565"/>
            <a:ext cx="3936119" cy="276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1080" y="1519044"/>
            <a:ext cx="79208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altLang="en-US" sz="2200" b="1" dirty="0" smtClean="0">
                <a:solidFill>
                  <a:prstClr val="black"/>
                </a:solidFill>
                <a:latin typeface="Berlin Sans FB Demi" pitchFamily="34" charset="0"/>
              </a:rPr>
              <a:t>No </a:t>
            </a:r>
            <a:r>
              <a:rPr lang="en-AU" altLang="en-US" sz="2200" b="1" dirty="0" smtClean="0">
                <a:solidFill>
                  <a:srgbClr val="FF0000"/>
                </a:solidFill>
                <a:latin typeface="Berlin Sans FB Demi" pitchFamily="34" charset="0"/>
              </a:rPr>
              <a:t>previous</a:t>
            </a:r>
            <a:r>
              <a:rPr lang="en-AU" altLang="en-US" sz="2200" b="1" dirty="0" smtClean="0">
                <a:solidFill>
                  <a:prstClr val="black"/>
                </a:solidFill>
                <a:latin typeface="Berlin Sans FB Demi" pitchFamily="34" charset="0"/>
              </a:rPr>
              <a:t> method for RRNN problem</a:t>
            </a:r>
            <a:endParaRPr lang="en-AU" altLang="en-US" sz="2200" b="1" dirty="0">
              <a:solidFill>
                <a:srgbClr val="FF0000"/>
              </a:solidFill>
              <a:latin typeface="Berlin Sans FB Demi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altLang="en-US" sz="2200" b="1" dirty="0" smtClean="0">
                <a:solidFill>
                  <a:prstClr val="black"/>
                </a:solidFill>
                <a:latin typeface="Berlin Sans FB Demi" pitchFamily="34" charset="0"/>
              </a:rPr>
              <a:t>We compare with naïve range query and </a:t>
            </a:r>
            <a:r>
              <a:rPr lang="en-AU" altLang="en-US" sz="2200" b="1" dirty="0" smtClean="0">
                <a:solidFill>
                  <a:srgbClr val="FF0000"/>
                </a:solidFill>
                <a:latin typeface="Berlin Sans FB Demi" pitchFamily="34" charset="0"/>
              </a:rPr>
              <a:t>improved</a:t>
            </a:r>
            <a:r>
              <a:rPr lang="en-AU" altLang="en-US" sz="2200" b="1" dirty="0" smtClean="0">
                <a:solidFill>
                  <a:prstClr val="black"/>
                </a:solidFill>
                <a:latin typeface="Berlin Sans FB Demi" pitchFamily="34" charset="0"/>
              </a:rPr>
              <a:t> algorithms</a:t>
            </a:r>
          </a:p>
        </p:txBody>
      </p:sp>
    </p:spTree>
    <p:extLst>
      <p:ext uri="{BB962C8B-B14F-4D97-AF65-F5344CB8AC3E}">
        <p14:creationId xmlns:p14="http://schemas.microsoft.com/office/powerpoint/2010/main" val="2576185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0" y="0"/>
            <a:ext cx="9144000" cy="1285875"/>
          </a:xfrm>
          <a:custGeom>
            <a:avLst/>
            <a:gdLst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785818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2230793 w 5643602"/>
              <a:gd name="connsiteY3" fmla="*/ 706280 h 785818"/>
              <a:gd name="connsiteX4" fmla="*/ 0 w 5643602"/>
              <a:gd name="connsiteY4" fmla="*/ 785818 h 785818"/>
              <a:gd name="connsiteX5" fmla="*/ 0 w 5643602"/>
              <a:gd name="connsiteY5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3602" h="785818">
                <a:moveTo>
                  <a:pt x="0" y="0"/>
                </a:moveTo>
                <a:lnTo>
                  <a:pt x="5643602" y="0"/>
                </a:lnTo>
                <a:lnTo>
                  <a:pt x="5643602" y="571480"/>
                </a:lnTo>
                <a:lnTo>
                  <a:pt x="2230793" y="706280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42852"/>
            <a:ext cx="533351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Experiment Results</a:t>
            </a:r>
            <a:endParaRPr lang="en-US" sz="4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72816"/>
            <a:ext cx="4091236" cy="286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74" y="1772816"/>
            <a:ext cx="4081798" cy="286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3568" y="502537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z="2000" b="1" dirty="0" smtClean="0">
                <a:solidFill>
                  <a:prstClr val="black"/>
                </a:solidFill>
                <a:latin typeface="Berlin Sans FB Demi" pitchFamily="34" charset="0"/>
              </a:rPr>
              <a:t>Our algorithm is several orders of magnitude </a:t>
            </a:r>
            <a:r>
              <a:rPr lang="en-AU" altLang="en-US" sz="2000" b="1" dirty="0" smtClean="0">
                <a:solidFill>
                  <a:srgbClr val="FF0000"/>
                </a:solidFill>
                <a:latin typeface="Berlin Sans FB Demi" pitchFamily="34" charset="0"/>
              </a:rPr>
              <a:t>better</a:t>
            </a:r>
            <a:r>
              <a:rPr lang="en-AU" altLang="en-US" sz="2000" b="1" dirty="0" smtClean="0">
                <a:solidFill>
                  <a:prstClr val="black"/>
                </a:solidFill>
                <a:latin typeface="Berlin Sans FB Demi" pitchFamily="34" charset="0"/>
              </a:rPr>
              <a:t> than improved algorithm</a:t>
            </a:r>
            <a:endParaRPr lang="en-AU" altLang="en-US" sz="2000" b="1" dirty="0">
              <a:solidFill>
                <a:prstClr val="black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65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0" y="0"/>
            <a:ext cx="9144000" cy="1285875"/>
          </a:xfrm>
          <a:custGeom>
            <a:avLst/>
            <a:gdLst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785818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2230793 w 5643602"/>
              <a:gd name="connsiteY3" fmla="*/ 706280 h 785818"/>
              <a:gd name="connsiteX4" fmla="*/ 0 w 5643602"/>
              <a:gd name="connsiteY4" fmla="*/ 785818 h 785818"/>
              <a:gd name="connsiteX5" fmla="*/ 0 w 5643602"/>
              <a:gd name="connsiteY5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3602" h="785818">
                <a:moveTo>
                  <a:pt x="0" y="0"/>
                </a:moveTo>
                <a:lnTo>
                  <a:pt x="5643602" y="0"/>
                </a:lnTo>
                <a:lnTo>
                  <a:pt x="5643602" y="571480"/>
                </a:lnTo>
                <a:lnTo>
                  <a:pt x="2230793" y="706280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42852"/>
            <a:ext cx="302999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Conclusion</a:t>
            </a:r>
            <a:endParaRPr lang="en-US" sz="4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8072" y="1652607"/>
                <a:ext cx="7452320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  <a:tabLst>
                    <a:tab pos="257175" algn="l"/>
                  </a:tabLst>
                </a:pPr>
                <a:r>
                  <a:rPr lang="en-US" sz="2400" b="1" dirty="0">
                    <a:solidFill>
                      <a:prstClr val="black"/>
                    </a:solidFill>
                    <a:latin typeface="Berlin Sans FB Demi" pitchFamily="34" charset="0"/>
                  </a:rPr>
                  <a:t>An RRNN query </a:t>
                </a:r>
                <a:r>
                  <a:rPr lang="en-US" sz="2400" b="1" dirty="0">
                    <a:solidFill>
                      <a:srgbClr val="FF0000"/>
                    </a:solidFill>
                    <a:latin typeface="Berlin Sans FB Demi" pitchFamily="34" charset="0"/>
                  </a:rPr>
                  <a:t>relaxes</a:t>
                </a:r>
                <a:r>
                  <a:rPr lang="en-US" sz="2400" b="1" dirty="0">
                    <a:solidFill>
                      <a:prstClr val="black"/>
                    </a:solidFill>
                    <a:latin typeface="Berlin Sans FB Demi" pitchFamily="34" charset="0"/>
                  </a:rPr>
                  <a:t> the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definition </a:t>
                </a:r>
                <a:r>
                  <a:rPr lang="en-US" sz="2400" b="1" dirty="0">
                    <a:solidFill>
                      <a:prstClr val="black"/>
                    </a:solidFill>
                    <a:latin typeface="Berlin Sans FB Demi" pitchFamily="34" charset="0"/>
                  </a:rPr>
                  <a:t>of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influence using </a:t>
                </a:r>
                <a:r>
                  <a:rPr lang="en-US" sz="2400" b="1" dirty="0">
                    <a:solidFill>
                      <a:prstClr val="black"/>
                    </a:solidFill>
                    <a:latin typeface="Berlin Sans FB Demi" pitchFamily="34" charset="0"/>
                  </a:rPr>
                  <a:t>the </a:t>
                </a:r>
                <a:r>
                  <a:rPr lang="en-US" sz="2400" b="1" dirty="0">
                    <a:solidFill>
                      <a:srgbClr val="FF0000"/>
                    </a:solidFill>
                    <a:latin typeface="Berlin Sans FB Demi" pitchFamily="34" charset="0"/>
                  </a:rPr>
                  <a:t>relative</a:t>
                </a:r>
                <a:r>
                  <a:rPr lang="en-US" sz="2400" b="1" dirty="0">
                    <a:solidFill>
                      <a:prstClr val="black"/>
                    </a:solidFill>
                    <a:latin typeface="Berlin Sans FB Demi" pitchFamily="34" charset="0"/>
                  </a:rPr>
                  <a:t> distances between the users and the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facilities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  <a:tabLst>
                    <a:tab pos="257175" algn="l"/>
                  </a:tabLst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Our algorithm based on proposed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effective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 pruning technique is several magnitude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better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 than the competitors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  <a:tabLst>
                    <a:tab pos="257175" algn="l"/>
                  </a:tabLst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Future works:</a:t>
                </a:r>
              </a:p>
              <a:p>
                <a:pPr marL="342900" indent="12700" fontAlgn="base">
                  <a:spcBef>
                    <a:spcPct val="0"/>
                  </a:spcBef>
                  <a:spcAft>
                    <a:spcPts val="1200"/>
                  </a:spcAft>
                  <a:buFont typeface="Berlin Sans FB Demi" panose="020E0802020502020306" pitchFamily="34" charset="0"/>
                  <a:buChar char="—"/>
                  <a:tabLst>
                    <a:tab pos="257175" algn="l"/>
                  </a:tabLst>
                </a:pPr>
                <a:r>
                  <a:rPr lang="en-US" sz="2400" b="1" dirty="0">
                    <a:solidFill>
                      <a:prstClr val="black"/>
                    </a:solidFill>
                    <a:latin typeface="Berlin Sans FB Demi" pitchFamily="34" charset="0"/>
                  </a:rPr>
                  <a:t>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Continuous RRNN</a:t>
                </a:r>
              </a:p>
              <a:p>
                <a:pPr marL="342900" indent="12700" fontAlgn="base">
                  <a:spcBef>
                    <a:spcPct val="0"/>
                  </a:spcBef>
                  <a:spcAft>
                    <a:spcPts val="1200"/>
                  </a:spcAft>
                  <a:buFont typeface="Berlin Sans FB Demi" panose="020E0802020502020306" pitchFamily="34" charset="0"/>
                  <a:buChar char="—"/>
                  <a:tabLst>
                    <a:tab pos="257175" algn="l"/>
                  </a:tabLst>
                </a:pPr>
                <a:r>
                  <a:rPr lang="en-US" sz="2400" b="1" dirty="0">
                    <a:solidFill>
                      <a:prstClr val="black"/>
                    </a:solidFill>
                    <a:latin typeface="Berlin Sans FB Demi" pitchFamily="34" charset="0"/>
                  </a:rPr>
                  <a:t>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Relaxed Reverse Top-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prstClr val="black"/>
                        </a:solidFill>
                        <a:latin typeface="Cambria Math"/>
                      </a:rPr>
                      <m:t>𝒌</m:t>
                    </m:r>
                  </m:oMath>
                </a14:m>
                <a:endParaRPr lang="en-US" sz="2400" b="1" dirty="0" smtClean="0">
                  <a:solidFill>
                    <a:prstClr val="black"/>
                  </a:solidFill>
                  <a:latin typeface="Berlin Sans FB Demi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72" y="1652607"/>
                <a:ext cx="7452320" cy="4031873"/>
              </a:xfrm>
              <a:prstGeom prst="rect">
                <a:avLst/>
              </a:prstGeom>
              <a:blipFill rotWithShape="1">
                <a:blip r:embed="rId3"/>
                <a:stretch>
                  <a:fillRect l="-1063" t="-1210" b="-257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619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211287"/>
            <a:ext cx="222689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Berlin Sans FB" pitchFamily="34" charset="0"/>
              </a:rPr>
              <a:t>Outline</a:t>
            </a:r>
            <a:endParaRPr lang="en-US" sz="4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Berlin Sans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772816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altLang="en-US" sz="3200" b="1" dirty="0" smtClean="0">
                <a:latin typeface="Berlin Sans FB Demi" pitchFamily="34" charset="0"/>
              </a:rPr>
              <a:t>Motivation</a:t>
            </a:r>
            <a:endParaRPr lang="en-AU" altLang="en-US" sz="3200" b="1" dirty="0">
              <a:latin typeface="Berlin Sans FB Demi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altLang="en-US" sz="3200" b="1" dirty="0" smtClean="0">
                <a:latin typeface="Berlin Sans FB Demi" pitchFamily="34" charset="0"/>
              </a:rPr>
              <a:t>Problem Definition</a:t>
            </a:r>
            <a:endParaRPr lang="en-AU" altLang="en-US" sz="3200" b="1" baseline="-25000" dirty="0">
              <a:latin typeface="Berlin Sans FB Demi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altLang="en-US" sz="3200" b="1" dirty="0" smtClean="0">
                <a:latin typeface="Berlin Sans FB Demi" pitchFamily="34" charset="0"/>
              </a:rPr>
              <a:t>Technique</a:t>
            </a:r>
          </a:p>
          <a:p>
            <a:pPr marL="342900" lvl="0" indent="-34290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altLang="en-US" sz="3200" b="1" dirty="0" smtClean="0">
                <a:latin typeface="Berlin Sans FB Demi" pitchFamily="34" charset="0"/>
              </a:rPr>
              <a:t>Experiment</a:t>
            </a:r>
          </a:p>
          <a:p>
            <a:pPr marL="342900" lvl="0" indent="-34290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altLang="en-US" sz="3200" b="1" dirty="0" smtClean="0">
                <a:latin typeface="Berlin Sans FB Demi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8546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11287"/>
            <a:ext cx="359746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Berlin Sans FB" pitchFamily="34" charset="0"/>
              </a:rPr>
              <a:t>R</a:t>
            </a:r>
            <a:r>
              <a:rPr lang="en-US" sz="4400" b="1" i="1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Berlin Sans FB" pitchFamily="34" charset="0"/>
              </a:rPr>
              <a:t>k</a:t>
            </a:r>
            <a:r>
              <a:rPr lang="en-US" sz="4400" b="1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Berlin Sans FB" pitchFamily="34" charset="0"/>
              </a:rPr>
              <a:t>NN</a:t>
            </a:r>
            <a:r>
              <a:rPr lang="en-US" sz="4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Berlin Sans FB" pitchFamily="34" charset="0"/>
              </a:rPr>
              <a:t> Query</a:t>
            </a:r>
            <a:endParaRPr lang="en-US" sz="4400" b="1" i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Berlin Sans FB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11959" y="5661248"/>
                <a:ext cx="4608513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AU" altLang="en-US" sz="2000" b="1" dirty="0" smtClean="0">
                    <a:latin typeface="Berlin Sans FB Demi" pitchFamily="34" charset="0"/>
                  </a:rPr>
                  <a:t>R2NN of </a:t>
                </a:r>
                <a14:m>
                  <m:oMath xmlns:m="http://schemas.openxmlformats.org/officeDocument/2006/math">
                    <m:r>
                      <a:rPr lang="en-AU" altLang="en-US" sz="2000" b="1" i="1" dirty="0">
                        <a:latin typeface="Cambria Math"/>
                      </a:rPr>
                      <m:t>𝒒</m:t>
                    </m:r>
                  </m:oMath>
                </a14:m>
                <a:r>
                  <a:rPr lang="en-AU" altLang="en-US" sz="20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AU" alt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endParaRPr lang="en-AU" altLang="en-US" sz="2000" b="1" baseline="-25000" dirty="0">
                  <a:solidFill>
                    <a:prstClr val="black"/>
                  </a:solidFill>
                  <a:latin typeface="Berlin Sans FB Demi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59" y="5661248"/>
                <a:ext cx="4608513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190" t="-7692" b="-2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79512" y="1916832"/>
                <a:ext cx="3744416" cy="34996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altLang="en-US" sz="2000" dirty="0">
                    <a:latin typeface="Berlin Sans FB Demi" panose="020E0802020502020306" pitchFamily="34" charset="0"/>
                  </a:rPr>
                  <a:t>Nearest Neighbor Query (NN)</a:t>
                </a:r>
              </a:p>
              <a:p>
                <a:pPr marL="800100" lvl="1" indent="-342900">
                  <a:buFont typeface="Berlin Sans FB Demi" panose="020E0802020502020306" pitchFamily="34" charset="0"/>
                  <a:buChar char="–"/>
                </a:pPr>
                <a:r>
                  <a:rPr lang="en-US" altLang="en-US" sz="2000" dirty="0">
                    <a:latin typeface="Berlin Sans FB Demi" panose="020E0802020502020306" pitchFamily="34" charset="0"/>
                  </a:rPr>
                  <a:t>Find the object  closest to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/>
                      </a:rPr>
                      <m:t>𝑞</m:t>
                    </m:r>
                  </m:oMath>
                </a14:m>
                <a:r>
                  <a:rPr lang="en-US" altLang="en-US" sz="2000" dirty="0">
                    <a:latin typeface="Berlin Sans FB Demi" panose="020E0802020502020306" pitchFamily="34" charset="0"/>
                  </a:rPr>
                  <a:t>  </a:t>
                </a:r>
              </a:p>
              <a:p>
                <a:pPr lvl="1"/>
                <a:endParaRPr lang="en-US" altLang="en-US" sz="2000" dirty="0">
                  <a:latin typeface="Berlin Sans FB Demi" panose="020E0802020502020306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altLang="en-US" sz="2000" dirty="0">
                    <a:latin typeface="Berlin Sans FB Demi" panose="020E0802020502020306" pitchFamily="34" charset="0"/>
                  </a:rPr>
                  <a:t>Reverse Nearest Neighbor Query (RNN)</a:t>
                </a:r>
              </a:p>
              <a:p>
                <a:pPr marL="800100" lvl="1" indent="-342900">
                  <a:buFont typeface="Berlin Sans FB Demi" panose="020E0802020502020306" pitchFamily="34" charset="0"/>
                  <a:buChar char="–"/>
                </a:pPr>
                <a:r>
                  <a:rPr lang="en-US" altLang="en-US" sz="2000" dirty="0">
                    <a:latin typeface="Berlin Sans FB Demi" panose="020E0802020502020306" pitchFamily="34" charset="0"/>
                  </a:rPr>
                  <a:t>Find </a:t>
                </a:r>
                <a:r>
                  <a:rPr lang="en-US" altLang="en-US" sz="2000" dirty="0" smtClean="0">
                    <a:latin typeface="Berlin Sans FB Demi" panose="020E0802020502020306" pitchFamily="34" charset="0"/>
                  </a:rPr>
                  <a:t>object </a:t>
                </a:r>
                <a:r>
                  <a:rPr lang="en-US" altLang="en-US" sz="2000" dirty="0">
                    <a:latin typeface="Berlin Sans FB Demi" panose="020E0802020502020306" pitchFamily="34" charset="0"/>
                  </a:rPr>
                  <a:t>which consider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/>
                      </a:rPr>
                      <m:t>𝑞</m:t>
                    </m:r>
                  </m:oMath>
                </a14:m>
                <a:r>
                  <a:rPr lang="en-US" altLang="en-US" sz="2000" dirty="0">
                    <a:latin typeface="Berlin Sans FB Demi" panose="020E0802020502020306" pitchFamily="34" charset="0"/>
                  </a:rPr>
                  <a:t> as </a:t>
                </a:r>
                <a:r>
                  <a:rPr lang="en-US" altLang="en-US" sz="2000" dirty="0" smtClean="0">
                    <a:latin typeface="Berlin Sans FB Demi" panose="020E0802020502020306" pitchFamily="34" charset="0"/>
                  </a:rPr>
                  <a:t>its NN</a:t>
                </a:r>
                <a:endParaRPr lang="en-US" altLang="en-US" sz="2000" dirty="0">
                  <a:latin typeface="Berlin Sans FB Demi" panose="020E0802020502020306" pitchFamily="34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916832"/>
                <a:ext cx="3744416" cy="349964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83614"/>
            <a:ext cx="2975595" cy="254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05844" y="4150821"/>
                <a:ext cx="461462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AU" altLang="en-US" sz="2000" b="1" dirty="0">
                    <a:solidFill>
                      <a:prstClr val="black"/>
                    </a:solidFill>
                    <a:latin typeface="Berlin Sans FB Demi" pitchFamily="34" charset="0"/>
                  </a:rPr>
                  <a:t>2 </a:t>
                </a:r>
                <a:r>
                  <a:rPr lang="en-AU" altLang="en-US" sz="2000" b="1" dirty="0">
                    <a:solidFill>
                      <a:srgbClr val="FF0000"/>
                    </a:solidFill>
                    <a:latin typeface="Berlin Sans FB Demi" pitchFamily="34" charset="0"/>
                  </a:rPr>
                  <a:t>Nearest</a:t>
                </a:r>
                <a:r>
                  <a:rPr lang="en-AU" altLang="en-US" sz="2000" b="1" dirty="0">
                    <a:solidFill>
                      <a:prstClr val="black"/>
                    </a:solidFill>
                    <a:latin typeface="Berlin Sans FB Demi" pitchFamily="34" charset="0"/>
                  </a:rPr>
                  <a:t> </a:t>
                </a:r>
                <a:r>
                  <a:rPr lang="en-AU" altLang="en-US" sz="2000" b="1" dirty="0" err="1">
                    <a:solidFill>
                      <a:prstClr val="black"/>
                    </a:solidFill>
                    <a:latin typeface="Berlin Sans FB Demi" pitchFamily="34" charset="0"/>
                  </a:rPr>
                  <a:t>Neighbors</a:t>
                </a:r>
                <a:r>
                  <a:rPr lang="en-AU" altLang="en-US" sz="2000" b="1" dirty="0">
                    <a:solidFill>
                      <a:prstClr val="black"/>
                    </a:solidFill>
                    <a:latin typeface="Berlin Sans FB Demi" pitchFamily="34" charset="0"/>
                  </a:rPr>
                  <a:t> (2NN) of </a:t>
                </a:r>
                <a14:m>
                  <m:oMath xmlns:m="http://schemas.openxmlformats.org/officeDocument/2006/math">
                    <m:r>
                      <a:rPr lang="en-AU" alt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𝒒</m:t>
                    </m:r>
                  </m:oMath>
                </a14:m>
                <a:r>
                  <a:rPr lang="en-AU" altLang="en-US" sz="2000" b="1" dirty="0">
                    <a:solidFill>
                      <a:prstClr val="black"/>
                    </a:solidFill>
                    <a:latin typeface="Berlin Sans FB Demi" pitchFamily="34" charset="0"/>
                  </a:rPr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AU" alt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AU" altLang="en-US" sz="2000" b="1" dirty="0">
                    <a:solidFill>
                      <a:prstClr val="black"/>
                    </a:solidFill>
                    <a:latin typeface="Berlin Sans FB Demi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AU" altLang="en-US" sz="2000" b="1" dirty="0">
                  <a:solidFill>
                    <a:prstClr val="black"/>
                  </a:solidFill>
                  <a:latin typeface="Berlin Sans FB Demi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844" y="4150821"/>
                <a:ext cx="4614627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1189" t="-4310" r="-661" b="-146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11960" y="4881354"/>
                <a:ext cx="475252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AU" altLang="en-US" sz="2000" b="1" dirty="0">
                    <a:latin typeface="Berlin Sans FB Demi" pitchFamily="34" charset="0"/>
                  </a:rPr>
                  <a:t>However,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AU" alt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AU" altLang="en-US" sz="2000" b="1" dirty="0">
                    <a:latin typeface="Berlin Sans FB Demi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AU" alt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AU" alt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AU" altLang="en-US" sz="2000" b="1" dirty="0">
                    <a:latin typeface="Berlin Sans FB Demi" pitchFamily="34" charset="0"/>
                  </a:rPr>
                  <a:t>are not </a:t>
                </a:r>
                <a:r>
                  <a:rPr lang="en-AU" altLang="en-US" sz="2000" b="1" dirty="0">
                    <a:solidFill>
                      <a:srgbClr val="FF0000"/>
                    </a:solidFill>
                    <a:latin typeface="Berlin Sans FB Demi" pitchFamily="34" charset="0"/>
                  </a:rPr>
                  <a:t>Reverse</a:t>
                </a:r>
                <a:r>
                  <a:rPr lang="en-AU" altLang="en-US" sz="2000" b="1" dirty="0">
                    <a:latin typeface="Berlin Sans FB Demi" pitchFamily="34" charset="0"/>
                  </a:rPr>
                  <a:t> 2 Nearest </a:t>
                </a:r>
                <a:r>
                  <a:rPr lang="en-AU" altLang="en-US" sz="2000" b="1" dirty="0" err="1">
                    <a:latin typeface="Berlin Sans FB Demi" pitchFamily="34" charset="0"/>
                  </a:rPr>
                  <a:t>Neighbors</a:t>
                </a:r>
                <a:r>
                  <a:rPr lang="en-AU" altLang="en-US" sz="2000" b="1" dirty="0">
                    <a:latin typeface="Berlin Sans FB Demi" pitchFamily="34" charset="0"/>
                  </a:rPr>
                  <a:t> (R2NN) of </a:t>
                </a:r>
                <a14:m>
                  <m:oMath xmlns:m="http://schemas.openxmlformats.org/officeDocument/2006/math">
                    <m:r>
                      <a:rPr lang="en-AU" altLang="en-US" sz="2000" b="1" i="1" dirty="0">
                        <a:latin typeface="Cambria Math"/>
                      </a:rPr>
                      <m:t>𝒒</m:t>
                    </m:r>
                  </m:oMath>
                </a14:m>
                <a:r>
                  <a:rPr lang="en-AU" altLang="en-US" sz="2000" b="1" dirty="0">
                    <a:latin typeface="Berlin Sans FB Demi" pitchFamily="34" charset="0"/>
                  </a:rPr>
                  <a:t> </a:t>
                </a:r>
                <a:endParaRPr lang="en-AU" altLang="en-US" sz="2000" b="1" baseline="-25000" dirty="0">
                  <a:solidFill>
                    <a:prstClr val="black"/>
                  </a:solidFill>
                  <a:latin typeface="Berlin Sans FB Demi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881354"/>
                <a:ext cx="4752528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1154" t="-4310" b="-146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72" y="2608805"/>
            <a:ext cx="502920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15" y="2599280"/>
            <a:ext cx="523875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11" y="1410284"/>
            <a:ext cx="481965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0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11287"/>
            <a:ext cx="314060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Berlin Sans FB" pitchFamily="34" charset="0"/>
              </a:rPr>
              <a:t>Motivation</a:t>
            </a:r>
            <a:endParaRPr lang="en-US" sz="4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Berlin Sans FB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3568" y="3147933"/>
                <a:ext cx="7344816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AU" altLang="en-US" sz="2200" b="1" dirty="0" smtClean="0">
                    <a:latin typeface="Berlin Sans FB Demi" pitchFamily="34" charset="0"/>
                  </a:rPr>
                  <a:t>In R2NN query, </a:t>
                </a:r>
                <a14:m>
                  <m:oMath xmlns:m="http://schemas.openxmlformats.org/officeDocument/2006/math">
                    <m:r>
                      <a:rPr lang="en-AU" altLang="en-US" sz="2200" b="1" i="1" dirty="0" smtClean="0">
                        <a:latin typeface="Cambria Math"/>
                      </a:rPr>
                      <m:t>𝑼</m:t>
                    </m:r>
                    <m:r>
                      <a:rPr lang="en-AU" altLang="en-US" sz="2200" b="1" i="1" baseline="-25000" dirty="0">
                        <a:latin typeface="Cambria Math"/>
                      </a:rPr>
                      <m:t>𝟐</m:t>
                    </m:r>
                  </m:oMath>
                </a14:m>
                <a:r>
                  <a:rPr lang="en-AU" altLang="en-US" sz="2200" b="1" baseline="-25000" dirty="0">
                    <a:latin typeface="Berlin Sans FB Demi" pitchFamily="34" charset="0"/>
                  </a:rPr>
                  <a:t> </a:t>
                </a:r>
                <a:r>
                  <a:rPr lang="en-AU" altLang="en-US" sz="2200" b="1" dirty="0" smtClean="0">
                    <a:latin typeface="Berlin Sans FB Demi" pitchFamily="34" charset="0"/>
                  </a:rPr>
                  <a:t>is influenced by </a:t>
                </a:r>
                <a14:m>
                  <m:oMath xmlns:m="http://schemas.openxmlformats.org/officeDocument/2006/math">
                    <m:r>
                      <a:rPr lang="en-AU" altLang="en-US" sz="2200" b="1" i="1" dirty="0" smtClean="0">
                        <a:latin typeface="Cambria Math"/>
                      </a:rPr>
                      <m:t>𝒇</m:t>
                    </m:r>
                    <m:r>
                      <a:rPr lang="en-AU" altLang="en-US" sz="2200" b="1" i="1" baseline="-25000" dirty="0">
                        <a:latin typeface="Cambria Math"/>
                      </a:rPr>
                      <m:t>𝟏</m:t>
                    </m:r>
                  </m:oMath>
                </a14:m>
                <a:r>
                  <a:rPr lang="en-AU" altLang="en-US" sz="2200" b="1" dirty="0" smtClean="0">
                    <a:latin typeface="Berlin Sans FB Demi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AU" altLang="en-US" sz="2200" b="1" i="1" dirty="0" smtClean="0">
                        <a:latin typeface="Cambria Math"/>
                      </a:rPr>
                      <m:t>𝒇</m:t>
                    </m:r>
                    <m:r>
                      <a:rPr lang="en-AU" altLang="en-US" sz="2200" b="1" i="1" baseline="-25000" dirty="0" smtClean="0">
                        <a:latin typeface="Cambria Math"/>
                      </a:rPr>
                      <m:t>𝟐</m:t>
                    </m:r>
                  </m:oMath>
                </a14:m>
                <a:endParaRPr lang="en-AU" altLang="en-US" sz="2200" b="1" dirty="0">
                  <a:latin typeface="Berlin Sans FB Demi" pitchFamily="34" charset="0"/>
                </a:endParaRPr>
              </a:p>
              <a:p>
                <a:pPr marL="342900" lvl="0" indent="-342900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AU" altLang="en-US" sz="2200" b="1" dirty="0" smtClean="0">
                    <a:latin typeface="Berlin Sans FB Demi" pitchFamily="34" charset="0"/>
                  </a:rPr>
                  <a:t>However, it is believed that </a:t>
                </a:r>
                <a14:m>
                  <m:oMath xmlns:m="http://schemas.openxmlformats.org/officeDocument/2006/math">
                    <m:r>
                      <a:rPr lang="en-AU" altLang="en-US" sz="2200" b="1" i="1" dirty="0" smtClean="0">
                        <a:latin typeface="Cambria Math"/>
                      </a:rPr>
                      <m:t>𝑼</m:t>
                    </m:r>
                    <m:r>
                      <a:rPr lang="en-AU" altLang="en-US" sz="2200" b="1" i="1" baseline="-25000" dirty="0">
                        <a:latin typeface="Cambria Math"/>
                      </a:rPr>
                      <m:t>𝟐</m:t>
                    </m:r>
                  </m:oMath>
                </a14:m>
                <a:r>
                  <a:rPr lang="en-AU" altLang="en-US" sz="2200" b="1" dirty="0" smtClean="0">
                    <a:latin typeface="Berlin Sans FB Demi" pitchFamily="34" charset="0"/>
                  </a:rPr>
                  <a:t> is </a:t>
                </a:r>
                <a:r>
                  <a:rPr lang="en-AU" altLang="en-US" sz="2200" b="1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also</a:t>
                </a:r>
                <a:r>
                  <a:rPr lang="en-AU" altLang="en-US" sz="2200" b="1" dirty="0" smtClean="0">
                    <a:latin typeface="Berlin Sans FB Demi" pitchFamily="34" charset="0"/>
                  </a:rPr>
                  <a:t> influenced by </a:t>
                </a:r>
                <a14:m>
                  <m:oMath xmlns:m="http://schemas.openxmlformats.org/officeDocument/2006/math">
                    <m:r>
                      <a:rPr lang="en-AU" altLang="en-US" sz="2200" b="1" i="1" dirty="0" smtClean="0">
                        <a:latin typeface="Cambria Math"/>
                      </a:rPr>
                      <m:t>𝒇</m:t>
                    </m:r>
                    <m:r>
                      <a:rPr lang="en-AU" altLang="en-US" sz="2200" b="1" i="1" baseline="-25000" dirty="0" smtClean="0">
                        <a:latin typeface="Cambria Math"/>
                      </a:rPr>
                      <m:t>𝟑</m:t>
                    </m:r>
                  </m:oMath>
                </a14:m>
                <a:endParaRPr lang="en-AU" altLang="en-US" sz="2200" b="1" baseline="-25000" dirty="0">
                  <a:latin typeface="Berlin Sans FB Demi" pitchFamily="34" charset="0"/>
                </a:endParaRPr>
              </a:p>
              <a:p>
                <a:pPr marL="342900" lvl="0" indent="-342900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AU" altLang="en-US" sz="2200" b="1" dirty="0" smtClean="0">
                    <a:latin typeface="Berlin Sans FB Demi" pitchFamily="34" charset="0"/>
                  </a:rPr>
                  <a:t>Normally, user will not mind to travel </a:t>
                </a:r>
                <a:r>
                  <a:rPr lang="en-AU" altLang="en-US" sz="2200" b="1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slightly</a:t>
                </a:r>
                <a:r>
                  <a:rPr lang="en-AU" altLang="en-US" sz="2200" b="1" dirty="0" smtClean="0">
                    <a:latin typeface="Berlin Sans FB Demi" pitchFamily="34" charset="0"/>
                  </a:rPr>
                  <a:t> farther to the next closest facility</a:t>
                </a:r>
              </a:p>
              <a:p>
                <a:pPr marL="342900" lvl="0" indent="-342900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AU" altLang="en-US" sz="2200" b="1" dirty="0" smtClean="0">
                    <a:latin typeface="Berlin Sans FB Demi" pitchFamily="34" charset="0"/>
                  </a:rPr>
                  <a:t>In this case, </a:t>
                </a:r>
                <a:r>
                  <a:rPr lang="en-AU" altLang="en-US" sz="2200" b="1" dirty="0" err="1" smtClean="0">
                    <a:latin typeface="Berlin Sans FB Demi" pitchFamily="34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AU" altLang="en-US" sz="2200" b="1" i="1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AU" altLang="en-US" sz="2200" b="1" dirty="0" smtClean="0">
                    <a:latin typeface="Berlin Sans FB Demi" pitchFamily="34" charset="0"/>
                  </a:rPr>
                  <a:t>NN may </a:t>
                </a:r>
                <a:r>
                  <a:rPr lang="en-AU" altLang="en-US" sz="2200" b="1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miss</a:t>
                </a:r>
                <a:r>
                  <a:rPr lang="en-AU" altLang="en-US" sz="2200" b="1" dirty="0" smtClean="0">
                    <a:latin typeface="Berlin Sans FB Demi" pitchFamily="34" charset="0"/>
                  </a:rPr>
                  <a:t> influenced objects or retrieve </a:t>
                </a:r>
                <a:r>
                  <a:rPr lang="en-AU" altLang="en-US" sz="2200" b="1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non-influenced</a:t>
                </a:r>
                <a:r>
                  <a:rPr lang="en-AU" altLang="en-US" sz="2200" b="1" dirty="0" smtClean="0">
                    <a:latin typeface="Berlin Sans FB Demi" pitchFamily="34" charset="0"/>
                  </a:rPr>
                  <a:t> ones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147933"/>
                <a:ext cx="7344816" cy="2585323"/>
              </a:xfrm>
              <a:prstGeom prst="rect">
                <a:avLst/>
              </a:prstGeom>
              <a:blipFill rotWithShape="1">
                <a:blip r:embed="rId2"/>
                <a:stretch>
                  <a:fillRect l="-830" t="-1415" b="-377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49657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5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88640"/>
            <a:ext cx="364074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Berlin Sans FB" pitchFamily="34" charset="0"/>
              </a:rPr>
              <a:t>Contribution</a:t>
            </a:r>
            <a:endParaRPr lang="en-US" sz="4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Berlin Sans FB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5536" y="2060848"/>
                <a:ext cx="6696744" cy="2369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47700" lvl="0" indent="-285750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AU" altLang="en-US" sz="32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Complement </a:t>
                </a:r>
                <a:r>
                  <a:rPr lang="en-AU" altLang="en-US" sz="3200" b="1" dirty="0">
                    <a:solidFill>
                      <a:prstClr val="black"/>
                    </a:solidFill>
                    <a:latin typeface="Berlin Sans FB Demi" pitchFamily="34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AU" altLang="en-US" sz="3200" b="1" i="1" dirty="0">
                        <a:latin typeface="Cambria Math"/>
                      </a:rPr>
                      <m:t>𝒌</m:t>
                    </m:r>
                  </m:oMath>
                </a14:m>
                <a:r>
                  <a:rPr lang="en-AU" altLang="en-US" sz="3200" b="1" dirty="0">
                    <a:solidFill>
                      <a:prstClr val="black"/>
                    </a:solidFill>
                    <a:latin typeface="Berlin Sans FB Demi" pitchFamily="34" charset="0"/>
                  </a:rPr>
                  <a:t>NN query with relative </a:t>
                </a:r>
                <a:r>
                  <a:rPr lang="en-AU" altLang="en-US" sz="32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distance</a:t>
                </a:r>
                <a:endParaRPr lang="en-AU" altLang="en-US" sz="3200" b="1" dirty="0">
                  <a:latin typeface="Berlin Sans FB Demi" pitchFamily="34" charset="0"/>
                </a:endParaRPr>
              </a:p>
              <a:p>
                <a:pPr marL="647700" lvl="0" indent="-285750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altLang="en-US" sz="3200" b="1" dirty="0">
                    <a:latin typeface="Berlin Sans FB Demi" pitchFamily="34" charset="0"/>
                  </a:rPr>
                  <a:t>New pruning </a:t>
                </a:r>
                <a:r>
                  <a:rPr lang="en-US" altLang="en-US" sz="3200" b="1" dirty="0" smtClean="0">
                    <a:latin typeface="Berlin Sans FB Demi" pitchFamily="34" charset="0"/>
                  </a:rPr>
                  <a:t>techniques</a:t>
                </a:r>
                <a:endParaRPr lang="en-US" altLang="en-US" sz="3200" b="1" dirty="0">
                  <a:latin typeface="Berlin Sans FB Demi" pitchFamily="34" charset="0"/>
                </a:endParaRPr>
              </a:p>
              <a:p>
                <a:pPr marL="647700" lvl="0" indent="-285750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altLang="en-US" sz="3200" b="1" dirty="0">
                    <a:latin typeface="Berlin Sans FB Demi" pitchFamily="34" charset="0"/>
                  </a:rPr>
                  <a:t>Extensive experimental study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60848"/>
                <a:ext cx="6696744" cy="2369880"/>
              </a:xfrm>
              <a:prstGeom prst="rect">
                <a:avLst/>
              </a:prstGeom>
              <a:blipFill rotWithShape="1">
                <a:blip r:embed="rId2"/>
                <a:stretch>
                  <a:fillRect t="-3342" b="-74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2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0" y="0"/>
            <a:ext cx="9144000" cy="1285875"/>
          </a:xfrm>
          <a:custGeom>
            <a:avLst/>
            <a:gdLst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785818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2230793 w 5643602"/>
              <a:gd name="connsiteY3" fmla="*/ 706280 h 785818"/>
              <a:gd name="connsiteX4" fmla="*/ 0 w 5643602"/>
              <a:gd name="connsiteY4" fmla="*/ 785818 h 785818"/>
              <a:gd name="connsiteX5" fmla="*/ 0 w 5643602"/>
              <a:gd name="connsiteY5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3602" h="785818">
                <a:moveTo>
                  <a:pt x="0" y="0"/>
                </a:moveTo>
                <a:lnTo>
                  <a:pt x="5643602" y="0"/>
                </a:lnTo>
                <a:lnTo>
                  <a:pt x="5643602" y="571480"/>
                </a:lnTo>
                <a:lnTo>
                  <a:pt x="2230793" y="706280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42852"/>
            <a:ext cx="596349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RRNN-Problem Definition</a:t>
            </a:r>
            <a:endParaRPr lang="en-US" sz="3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3568" y="1628800"/>
                <a:ext cx="7128792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Berlin Sans FB Demi" panose="020E0802020502020306" pitchFamily="34" charset="0"/>
                  </a:rPr>
                  <a:t>Given a set of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Berlin Sans FB Demi" panose="020E0802020502020306" pitchFamily="34" charset="0"/>
                  </a:rPr>
                  <a:t>users</a:t>
                </a:r>
                <a:r>
                  <a:rPr lang="en-US" sz="2400" dirty="0" smtClean="0">
                    <a:latin typeface="Berlin Sans FB Demi" panose="020E08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400" dirty="0" smtClean="0">
                    <a:latin typeface="Berlin Sans FB Demi" panose="020E0802020502020306" pitchFamily="34" charset="0"/>
                  </a:rPr>
                  <a:t>, a set of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Berlin Sans FB Demi" panose="020E0802020502020306" pitchFamily="34" charset="0"/>
                  </a:rPr>
                  <a:t>facilities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 smtClean="0">
                    <a:latin typeface="Berlin Sans FB Demi" panose="020E0802020502020306" pitchFamily="34" charset="0"/>
                  </a:rPr>
                  <a:t>, a query facility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 smtClean="0">
                    <a:latin typeface="Berlin Sans FB Demi" panose="020E0802020502020306" pitchFamily="34" charset="0"/>
                  </a:rPr>
                  <a:t> and a value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&gt;1, </m:t>
                    </m:r>
                  </m:oMath>
                </a14:m>
                <a:endParaRPr lang="en-US" sz="2400" dirty="0" smtClean="0">
                  <a:latin typeface="Berlin Sans FB Demi" panose="020E0802020502020306" pitchFamily="34" charset="0"/>
                </a:endParaRPr>
              </a:p>
              <a:p>
                <a:endParaRPr lang="en-US" sz="2400" dirty="0">
                  <a:latin typeface="Berlin Sans FB Demi" panose="020E0802020502020306" pitchFamily="34" charset="0"/>
                </a:endParaRPr>
              </a:p>
              <a:p>
                <a:r>
                  <a:rPr lang="en-US" sz="2400" dirty="0">
                    <a:latin typeface="Berlin Sans FB Demi" panose="020E0802020502020306" pitchFamily="34" charset="0"/>
                  </a:rPr>
                  <a:t>a</a:t>
                </a:r>
                <a:r>
                  <a:rPr lang="en-US" sz="2400" dirty="0" smtClean="0">
                    <a:latin typeface="Berlin Sans FB Demi" panose="020E0802020502020306" pitchFamily="34" charset="0"/>
                  </a:rPr>
                  <a:t>n RRNN query returns every user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/>
                      </a:rPr>
                      <m:t>𝑢</m:t>
                    </m:r>
                    <m:r>
                      <a:rPr lang="en-AU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AU" sz="2400" b="0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r>
                  <a:rPr lang="en-US" sz="2400" dirty="0" smtClean="0">
                    <a:latin typeface="Berlin Sans FB Demi" panose="020E0802020502020306" pitchFamily="34" charset="0"/>
                  </a:rPr>
                  <a:t> for which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AU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AU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AU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AU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𝑁𝑁𝑑𝑖𝑠𝑡</m:t>
                    </m:r>
                    <m:r>
                      <a:rPr lang="en-AU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AU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𝑢</m:t>
                    </m:r>
                    <m:r>
                      <a:rPr lang="en-AU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Berlin Sans FB Demi" panose="020E0802020502020306" pitchFamily="34" charset="0"/>
                  </a:rPr>
                  <a:t> </a:t>
                </a:r>
                <a:r>
                  <a:rPr lang="en-US" sz="2400" dirty="0" smtClean="0">
                    <a:latin typeface="Berlin Sans FB Demi" panose="020E0802020502020306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 dirty="0" err="1" smtClean="0">
                        <a:latin typeface="Cambria Math"/>
                      </a:rPr>
                      <m:t>𝑁𝑁𝐷𝑖𝑠𝑡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𝑢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Berlin Sans FB Demi" panose="020E0802020502020306" pitchFamily="34" charset="0"/>
                  </a:rPr>
                  <a:t> denotes the distance between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400" dirty="0" smtClean="0">
                    <a:latin typeface="Berlin Sans FB Demi" panose="020E0802020502020306" pitchFamily="34" charset="0"/>
                  </a:rPr>
                  <a:t> and its nearest facility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𝐹</m:t>
                    </m:r>
                  </m:oMath>
                </a14:m>
                <a:endParaRPr lang="en-AU" sz="2400" dirty="0">
                  <a:latin typeface="Berlin Sans FB Demi" panose="020E0802020502020306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628800"/>
                <a:ext cx="7128792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282" t="-2111" r="-2137" b="-501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830216" y="2798795"/>
            <a:ext cx="4126160" cy="41241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2801733" y="1768168"/>
            <a:ext cx="6188434" cy="6185380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96705"/>
            <a:ext cx="4965700" cy="13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031210" y="4653136"/>
            <a:ext cx="1800200" cy="8945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31210" y="3861048"/>
            <a:ext cx="2789262" cy="792088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1534053">
            <a:off x="6404090" y="5019950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1 km</a:t>
            </a:r>
            <a:endParaRPr lang="en-AU" dirty="0"/>
          </a:p>
        </p:txBody>
      </p:sp>
      <p:sp>
        <p:nvSpPr>
          <p:cNvPr id="26" name="Rectangle 25"/>
          <p:cNvSpPr/>
          <p:nvPr/>
        </p:nvSpPr>
        <p:spPr>
          <a:xfrm rot="20709443">
            <a:off x="6883888" y="4299148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1.5 km</a:t>
            </a:r>
            <a:endParaRPr lang="en-A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18481" y="5143759"/>
                <a:ext cx="9739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dirty="0" smtClean="0">
                          <a:latin typeface="Cambria Math"/>
                        </a:rPr>
                        <m:t>𝑥</m:t>
                      </m:r>
                      <m:r>
                        <a:rPr lang="en-AU" b="0" i="1" dirty="0" smtClean="0">
                          <a:latin typeface="Cambria Math"/>
                        </a:rPr>
                        <m:t>=1.5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481" y="5143759"/>
                <a:ext cx="9739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829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25" grpId="0"/>
      <p:bldP spid="2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76" y="4276402"/>
            <a:ext cx="2265363" cy="22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56" y="4123010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reeform 16"/>
          <p:cNvSpPr/>
          <p:nvPr/>
        </p:nvSpPr>
        <p:spPr>
          <a:xfrm>
            <a:off x="0" y="0"/>
            <a:ext cx="9144000" cy="1285875"/>
          </a:xfrm>
          <a:custGeom>
            <a:avLst/>
            <a:gdLst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785818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2230793 w 5643602"/>
              <a:gd name="connsiteY3" fmla="*/ 706280 h 785818"/>
              <a:gd name="connsiteX4" fmla="*/ 0 w 5643602"/>
              <a:gd name="connsiteY4" fmla="*/ 785818 h 785818"/>
              <a:gd name="connsiteX5" fmla="*/ 0 w 5643602"/>
              <a:gd name="connsiteY5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3602" h="785818">
                <a:moveTo>
                  <a:pt x="0" y="0"/>
                </a:moveTo>
                <a:lnTo>
                  <a:pt x="5643602" y="0"/>
                </a:lnTo>
                <a:lnTo>
                  <a:pt x="5643602" y="571480"/>
                </a:lnTo>
                <a:lnTo>
                  <a:pt x="2230793" y="706280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42852"/>
            <a:ext cx="426911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RRNN-Pruning</a:t>
            </a:r>
            <a:endParaRPr lang="en-US" sz="4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984191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257175" algn="l"/>
              </a:tabLst>
            </a:pPr>
            <a:r>
              <a:rPr lang="en-AU" sz="2400" b="1" dirty="0">
                <a:solidFill>
                  <a:prstClr val="black"/>
                </a:solidFill>
                <a:latin typeface="Berlin Sans FB Demi" pitchFamily="34" charset="0"/>
              </a:rPr>
              <a:t>Compute regions on which users </a:t>
            </a:r>
            <a:r>
              <a:rPr lang="en-AU" sz="2400" b="1" dirty="0">
                <a:solidFill>
                  <a:srgbClr val="FF0000"/>
                </a:solidFill>
                <a:latin typeface="Berlin Sans FB Demi" pitchFamily="34" charset="0"/>
              </a:rPr>
              <a:t>cannot</a:t>
            </a:r>
            <a:r>
              <a:rPr lang="en-AU" sz="2400" b="1" dirty="0">
                <a:solidFill>
                  <a:prstClr val="black"/>
                </a:solidFill>
                <a:latin typeface="Berlin Sans FB Demi" pitchFamily="34" charset="0"/>
              </a:rPr>
              <a:t> be RRNN of </a:t>
            </a:r>
            <a:r>
              <a:rPr lang="en-AU" sz="2400" b="1" dirty="0" smtClean="0">
                <a:solidFill>
                  <a:prstClr val="black"/>
                </a:solidFill>
                <a:latin typeface="Berlin Sans FB Demi" pitchFamily="34" charset="0"/>
              </a:rPr>
              <a:t>q</a:t>
            </a:r>
            <a:endParaRPr lang="en-AU" sz="2400" b="1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1944216" cy="179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300355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4407495"/>
            <a:ext cx="2925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altLang="en-US" sz="2400" b="1" dirty="0">
                <a:latin typeface="Berlin Sans FB Demi" pitchFamily="34" charset="0"/>
              </a:rPr>
              <a:t>New pruning </a:t>
            </a:r>
            <a:r>
              <a:rPr lang="en-AU" altLang="en-US" sz="2400" b="1" dirty="0">
                <a:solidFill>
                  <a:srgbClr val="FF0000"/>
                </a:solidFill>
                <a:latin typeface="Berlin Sans FB Demi" pitchFamily="34" charset="0"/>
              </a:rPr>
              <a:t>rule</a:t>
            </a:r>
            <a:endParaRPr lang="en-AU" altLang="en-US" sz="2400" b="1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29249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altLang="en-US" sz="2400" b="1" dirty="0">
                <a:solidFill>
                  <a:prstClr val="black"/>
                </a:solidFill>
                <a:latin typeface="Berlin Sans FB Demi" pitchFamily="34" charset="0"/>
              </a:rPr>
              <a:t>Six-regions and half-space pruning </a:t>
            </a:r>
            <a:r>
              <a:rPr lang="en-AU" altLang="en-US" sz="2400" b="1" dirty="0">
                <a:solidFill>
                  <a:srgbClr val="FF0000"/>
                </a:solidFill>
                <a:latin typeface="Berlin Sans FB Demi" pitchFamily="34" charset="0"/>
              </a:rPr>
              <a:t>not applicable</a:t>
            </a:r>
            <a:r>
              <a:rPr lang="en-AU" altLang="en-US" sz="2400" b="1" dirty="0">
                <a:solidFill>
                  <a:prstClr val="black"/>
                </a:solidFill>
                <a:latin typeface="Berlin Sans FB Demi" pitchFamily="34" charset="0"/>
              </a:rPr>
              <a:t> in RRNN problem</a:t>
            </a:r>
          </a:p>
        </p:txBody>
      </p:sp>
    </p:spTree>
    <p:extLst>
      <p:ext uri="{BB962C8B-B14F-4D97-AF65-F5344CB8AC3E}">
        <p14:creationId xmlns:p14="http://schemas.microsoft.com/office/powerpoint/2010/main" val="131574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48" y="3860329"/>
            <a:ext cx="1512887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reeform 16"/>
          <p:cNvSpPr/>
          <p:nvPr/>
        </p:nvSpPr>
        <p:spPr>
          <a:xfrm>
            <a:off x="0" y="0"/>
            <a:ext cx="9144000" cy="1285875"/>
          </a:xfrm>
          <a:custGeom>
            <a:avLst/>
            <a:gdLst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785818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2230793 w 5643602"/>
              <a:gd name="connsiteY3" fmla="*/ 706280 h 785818"/>
              <a:gd name="connsiteX4" fmla="*/ 0 w 5643602"/>
              <a:gd name="connsiteY4" fmla="*/ 785818 h 785818"/>
              <a:gd name="connsiteX5" fmla="*/ 0 w 5643602"/>
              <a:gd name="connsiteY5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3602" h="785818">
                <a:moveTo>
                  <a:pt x="0" y="0"/>
                </a:moveTo>
                <a:lnTo>
                  <a:pt x="5643602" y="0"/>
                </a:lnTo>
                <a:lnTo>
                  <a:pt x="5643602" y="571480"/>
                </a:lnTo>
                <a:lnTo>
                  <a:pt x="2230793" y="706280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42852"/>
            <a:ext cx="580639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Point-based Pruning</a:t>
            </a:r>
            <a:endParaRPr lang="en-US" sz="4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9553" y="4758431"/>
                <a:ext cx="3936968" cy="54277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342900" lvl="0" indent="-342900" algn="just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AU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𝒓</m:t>
                    </m:r>
                    <m:r>
                      <a:rPr lang="en-AU" alt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AU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AU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AU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𝒅𝒊𝒔𝒕</m:t>
                        </m:r>
                        <m:r>
                          <a:rPr lang="en-AU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AU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en-AU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AU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AU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AU" alt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alt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AU" alt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AU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AU" alt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AU" altLang="en-US" sz="2000" b="1" dirty="0" smtClean="0">
                  <a:solidFill>
                    <a:schemeClr val="tx1"/>
                  </a:solidFill>
                  <a:latin typeface="Berlin Sans FB Demi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4758431"/>
                <a:ext cx="3936968" cy="542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5750" y="1471067"/>
                <a:ext cx="794949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en-US" altLang="en-US" sz="24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Given </a:t>
                </a:r>
                <a:r>
                  <a:rPr lang="en-US" altLang="en-US" sz="2400" b="1" dirty="0">
                    <a:solidFill>
                      <a:prstClr val="black"/>
                    </a:solidFill>
                    <a:latin typeface="Berlin Sans FB Demi" pitchFamily="34" charset="0"/>
                  </a:rPr>
                  <a:t>a query </a:t>
                </a:r>
                <a14:m>
                  <m:oMath xmlns:m="http://schemas.openxmlformats.org/officeDocument/2006/math">
                    <m:r>
                      <a:rPr lang="en-AU" alt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</m:oMath>
                </a14:m>
                <a:r>
                  <a:rPr lang="en-US" altLang="en-US" sz="2400" b="1" dirty="0">
                    <a:solidFill>
                      <a:prstClr val="black"/>
                    </a:solidFill>
                    <a:latin typeface="Berlin Sans FB Demi" pitchFamily="34" charset="0"/>
                  </a:rPr>
                  <a:t>, </a:t>
                </a:r>
                <a:r>
                  <a:rPr lang="en-US" altLang="en-US" sz="24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a value of </a:t>
                </a:r>
                <a14:m>
                  <m:oMath xmlns:m="http://schemas.openxmlformats.org/officeDocument/2006/math">
                    <m:r>
                      <a:rPr lang="en-AU" alt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AU" alt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AU" alt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AU" altLang="en-US" sz="2400" b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prstClr val="black"/>
                    </a:solidFill>
                    <a:latin typeface="Berlin Sans FB Demi" pitchFamily="34" charset="0"/>
                  </a:rPr>
                  <a:t>and a point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altLang="en-US" sz="24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, the </a:t>
                </a:r>
                <a:r>
                  <a:rPr lang="en-US" altLang="en-US" sz="2400" b="1" dirty="0">
                    <a:solidFill>
                      <a:prstClr val="black"/>
                    </a:solidFill>
                    <a:latin typeface="Berlin Sans FB Demi" pitchFamily="34" charset="0"/>
                  </a:rPr>
                  <a:t>pruning circle </a:t>
                </a:r>
                <a:r>
                  <a:rPr lang="en-US" altLang="en-US" sz="2400" b="1" i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of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𝒑</m:t>
                    </m:r>
                    <m:r>
                      <a:rPr lang="en-AU" alt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𝑪𝒑</m:t>
                    </m:r>
                    <m:r>
                      <a:rPr lang="en-AU" alt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400" b="1" i="1" dirty="0">
                    <a:solidFill>
                      <a:srgbClr val="FF0000"/>
                    </a:solidFill>
                    <a:latin typeface="Berlin Sans FB Demi" pitchFamily="34" charset="0"/>
                  </a:rPr>
                  <a:t> </a:t>
                </a:r>
                <a:r>
                  <a:rPr lang="en-US" altLang="en-US" sz="2400" b="1" dirty="0">
                    <a:solidFill>
                      <a:prstClr val="black"/>
                    </a:solidFill>
                    <a:latin typeface="Berlin Sans FB Demi" pitchFamily="34" charset="0"/>
                  </a:rPr>
                  <a:t>is a circle centered at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US" altLang="en-US" sz="2400" b="1" i="1" dirty="0">
                    <a:solidFill>
                      <a:prstClr val="black"/>
                    </a:solidFill>
                    <a:latin typeface="Berlin Sans FB Demi" pitchFamily="34" charset="0"/>
                  </a:rPr>
                  <a:t> </a:t>
                </a:r>
                <a:r>
                  <a:rPr lang="en-US" altLang="en-US" sz="2400" b="1" dirty="0">
                    <a:solidFill>
                      <a:prstClr val="black"/>
                    </a:solidFill>
                    <a:latin typeface="Berlin Sans FB Demi" pitchFamily="34" charset="0"/>
                  </a:rPr>
                  <a:t>with radius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𝒓</m:t>
                    </m:r>
                  </m:oMath>
                </a14:m>
                <a:r>
                  <a:rPr lang="en-US" altLang="en-US" sz="2400" b="1" i="1" dirty="0">
                    <a:solidFill>
                      <a:prstClr val="black"/>
                    </a:solidFill>
                    <a:latin typeface="Berlin Sans FB Demi" pitchFamily="34" charset="0"/>
                  </a:rPr>
                  <a:t> </a:t>
                </a:r>
                <a:r>
                  <a:rPr lang="en-US" altLang="en-US" sz="24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where</a:t>
                </a:r>
                <a:endParaRPr lang="en-US" altLang="en-US" sz="2400" b="1" i="1" dirty="0">
                  <a:solidFill>
                    <a:prstClr val="black"/>
                  </a:solidFill>
                  <a:latin typeface="Berlin Sans FB Demi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471067"/>
                <a:ext cx="7949492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227" t="-4061" r="-1150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56285"/>
            <a:ext cx="3003550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9553" y="2739777"/>
                <a:ext cx="372094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US" altLang="en-US" sz="2000" b="1" dirty="0">
                    <a:solidFill>
                      <a:prstClr val="black"/>
                    </a:solidFill>
                    <a:latin typeface="Berlin Sans FB Demi" pitchFamily="34" charset="0"/>
                  </a:rPr>
                  <a:t> is on the line passing through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𝒒</m:t>
                    </m:r>
                    <m:r>
                      <a:rPr lang="en-US" alt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000" b="1" dirty="0">
                    <a:solidFill>
                      <a:prstClr val="black"/>
                    </a:solidFill>
                    <a:latin typeface="Berlin Sans FB Dem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AU" altLang="en-US" sz="2000" b="1" i="1" dirty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2739777"/>
                <a:ext cx="3720943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1475" t="-4274" r="-1639" b="-136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96" y="4384154"/>
            <a:ext cx="16287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9553" y="3566726"/>
                <a:ext cx="31089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 algn="just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𝒅𝒊𝒔𝒕</m:t>
                    </m:r>
                    <m:r>
                      <a:rPr lang="en-US" alt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𝒒</m:t>
                    </m:r>
                    <m:r>
                      <a:rPr lang="en-AU" alt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alt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𝒄</m:t>
                    </m:r>
                    <m:r>
                      <a:rPr lang="en-US" alt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)&gt;</m:t>
                    </m:r>
                    <m:r>
                      <a:rPr lang="en-US" altLang="en-US" sz="2000" b="1" i="1" dirty="0" err="1">
                        <a:solidFill>
                          <a:prstClr val="black"/>
                        </a:solidFill>
                        <a:latin typeface="Cambria Math"/>
                      </a:rPr>
                      <m:t>𝒅𝒊𝒔𝒕</m:t>
                    </m:r>
                    <m:r>
                      <a:rPr lang="en-US" alt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𝒑</m:t>
                    </m:r>
                    <m:r>
                      <a:rPr lang="en-AU" alt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alt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𝒄</m:t>
                    </m:r>
                    <m:r>
                      <a:rPr lang="en-US" altLang="en-US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000" b="1" dirty="0">
                    <a:solidFill>
                      <a:prstClr val="black"/>
                    </a:solidFill>
                    <a:latin typeface="Berlin Sans FB Demi" pitchFamily="34" charset="0"/>
                  </a:rPr>
                  <a:t> </a:t>
                </a:r>
                <a:endParaRPr lang="en-AU" altLang="en-US" sz="2000" b="1" i="1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3566726"/>
                <a:ext cx="3108928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1765" t="-1515" b="-227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9553" y="4033792"/>
                <a:ext cx="2983830" cy="582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 algn="just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AU" altLang="en-US" sz="2000" b="1" i="1">
                        <a:latin typeface="Cambria Math"/>
                      </a:rPr>
                      <m:t>𝒅𝒊𝒔𝒕</m:t>
                    </m:r>
                    <m:d>
                      <m:dPr>
                        <m:ctrlPr>
                          <a:rPr lang="en-AU" alt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altLang="en-US" sz="2000" b="1" i="1">
                            <a:latin typeface="Cambria Math"/>
                          </a:rPr>
                          <m:t>𝒒</m:t>
                        </m:r>
                        <m:r>
                          <a:rPr lang="en-AU" altLang="en-US" sz="2000" b="1" i="1">
                            <a:latin typeface="Cambria Math"/>
                          </a:rPr>
                          <m:t>,</m:t>
                        </m:r>
                        <m:r>
                          <a:rPr lang="en-AU" altLang="en-US" sz="2000" b="1" i="1"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en-AU" altLang="en-US" sz="2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AU" alt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alt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altLang="en-US" sz="20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AU" altLang="en-US" sz="2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AU" altLang="en-US" sz="2000" b="1" i="1">
                            <a:latin typeface="Cambria Math"/>
                          </a:rPr>
                          <m:t>.</m:t>
                        </m:r>
                        <m:r>
                          <a:rPr lang="en-AU" altLang="en-US" sz="2000" b="1" i="1">
                            <a:latin typeface="Cambria Math"/>
                          </a:rPr>
                          <m:t>𝒅𝒊𝒔𝒕</m:t>
                        </m:r>
                        <m:r>
                          <a:rPr lang="en-AU" altLang="en-US" sz="2000" b="1" i="1">
                            <a:latin typeface="Cambria Math"/>
                          </a:rPr>
                          <m:t>(</m:t>
                        </m:r>
                        <m:r>
                          <a:rPr lang="en-AU" altLang="en-US" sz="2000" b="1" i="1">
                            <a:latin typeface="Cambria Math"/>
                          </a:rPr>
                          <m:t>𝒒</m:t>
                        </m:r>
                        <m:r>
                          <a:rPr lang="en-AU" altLang="en-US" sz="2000" b="1" i="1">
                            <a:latin typeface="Cambria Math"/>
                          </a:rPr>
                          <m:t>,</m:t>
                        </m:r>
                        <m:r>
                          <a:rPr lang="en-AU" altLang="en-US" sz="2000" b="1" i="1">
                            <a:latin typeface="Cambria Math"/>
                          </a:rPr>
                          <m:t>𝒑</m:t>
                        </m:r>
                        <m:r>
                          <a:rPr lang="en-AU" altLang="en-US" sz="2000" b="1" i="1"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AU" alt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altLang="en-US" sz="20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AU" altLang="en-US" sz="2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AU" altLang="en-US" sz="2000" b="1" i="1">
                            <a:latin typeface="Cambria Math"/>
                          </a:rPr>
                          <m:t>−</m:t>
                        </m:r>
                        <m:r>
                          <a:rPr lang="en-AU" altLang="en-US" sz="20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AU" altLang="en-US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4033792"/>
                <a:ext cx="2983830" cy="5829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72" y="3558952"/>
            <a:ext cx="2238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15112" y="5333146"/>
            <a:ext cx="3072912" cy="400110"/>
            <a:chOff x="1663890" y="5314096"/>
            <a:chExt cx="3072912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1691680" y="5314096"/>
                  <a:ext cx="304512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fontAlgn="base">
                    <a:spcBef>
                      <a:spcPct val="0"/>
                    </a:spcBef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en-AU" altLang="en-US" sz="2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</m:t>
                      </m:r>
                      <m:r>
                        <a:rPr lang="en-AU" altLang="en-US" sz="2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𝒒𝒄𝒖</m:t>
                      </m:r>
                    </m:oMath>
                  </a14:m>
                  <a:r>
                    <a:rPr lang="en-US" altLang="en-US" sz="2000" b="1" dirty="0" smtClean="0">
                      <a:solidFill>
                        <a:prstClr val="black"/>
                      </a:solidFill>
                      <a:latin typeface="Berlin Sans FB Demi" pitchFamily="34" charset="0"/>
                    </a:rPr>
                    <a:t> and     </a:t>
                  </a:r>
                  <a14:m>
                    <m:oMath xmlns:m="http://schemas.openxmlformats.org/officeDocument/2006/math">
                      <m:r>
                        <a:rPr lang="en-AU" alt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𝒑𝒄𝒖</m:t>
                      </m:r>
                    </m:oMath>
                  </a14:m>
                  <a:r>
                    <a:rPr lang="en-US" altLang="en-US" sz="2000" b="1" dirty="0">
                      <a:solidFill>
                        <a:prstClr val="black"/>
                      </a:solidFill>
                      <a:latin typeface="Berlin Sans FB Demi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5314096"/>
                  <a:ext cx="3045122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7692" b="-2769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049" y="5446809"/>
              <a:ext cx="207517" cy="179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890" y="5485436"/>
              <a:ext cx="207517" cy="179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539553" y="5395957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prstClr val="black"/>
                </a:solidFill>
                <a:latin typeface="Berlin Sans FB Demi" pitchFamily="34" charset="0"/>
              </a:rPr>
              <a:t>Proof: 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96" y="3938860"/>
            <a:ext cx="1773237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22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0" y="0"/>
            <a:ext cx="9144000" cy="1285875"/>
          </a:xfrm>
          <a:custGeom>
            <a:avLst/>
            <a:gdLst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785818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0 w 5643602"/>
              <a:gd name="connsiteY3" fmla="*/ 785818 h 785818"/>
              <a:gd name="connsiteX4" fmla="*/ 0 w 5643602"/>
              <a:gd name="connsiteY4" fmla="*/ 0 h 785818"/>
              <a:gd name="connsiteX0" fmla="*/ 0 w 5643602"/>
              <a:gd name="connsiteY0" fmla="*/ 0 h 785818"/>
              <a:gd name="connsiteX1" fmla="*/ 5643602 w 5643602"/>
              <a:gd name="connsiteY1" fmla="*/ 0 h 785818"/>
              <a:gd name="connsiteX2" fmla="*/ 5643602 w 5643602"/>
              <a:gd name="connsiteY2" fmla="*/ 571480 h 785818"/>
              <a:gd name="connsiteX3" fmla="*/ 2230793 w 5643602"/>
              <a:gd name="connsiteY3" fmla="*/ 706280 h 785818"/>
              <a:gd name="connsiteX4" fmla="*/ 0 w 5643602"/>
              <a:gd name="connsiteY4" fmla="*/ 785818 h 785818"/>
              <a:gd name="connsiteX5" fmla="*/ 0 w 5643602"/>
              <a:gd name="connsiteY5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3602" h="785818">
                <a:moveTo>
                  <a:pt x="0" y="0"/>
                </a:moveTo>
                <a:lnTo>
                  <a:pt x="5643602" y="0"/>
                </a:lnTo>
                <a:lnTo>
                  <a:pt x="5643602" y="571480"/>
                </a:lnTo>
                <a:lnTo>
                  <a:pt x="2230793" y="706280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42852"/>
            <a:ext cx="580639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Point-based Pruning</a:t>
            </a:r>
            <a:endParaRPr lang="en-US" sz="4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749" y="2060848"/>
            <a:ext cx="2512667" cy="236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95536" y="2021939"/>
            <a:ext cx="4934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altLang="en-US" sz="2400" b="1" dirty="0" smtClean="0">
                <a:solidFill>
                  <a:prstClr val="black"/>
                </a:solidFill>
                <a:latin typeface="Berlin Sans FB Demi" pitchFamily="34" charset="0"/>
              </a:rPr>
              <a:t>The pruning rule is </a:t>
            </a:r>
            <a:r>
              <a:rPr lang="en-AU" altLang="en-US" sz="2400" b="1" dirty="0" smtClean="0">
                <a:solidFill>
                  <a:srgbClr val="FF0000"/>
                </a:solidFill>
                <a:latin typeface="Berlin Sans FB Demi" pitchFamily="34" charset="0"/>
              </a:rPr>
              <a:t>tight </a:t>
            </a:r>
            <a:r>
              <a:rPr lang="en-AU" altLang="en-US" sz="2400" b="1" dirty="0" smtClean="0">
                <a:latin typeface="Berlin Sans FB Demi" pitchFamily="34" charset="0"/>
              </a:rPr>
              <a:t>(proof is in the paper)</a:t>
            </a:r>
            <a:r>
              <a:rPr lang="en-AU" altLang="en-US" sz="2400" b="1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endParaRPr lang="en-US" altLang="en-US" sz="2400" b="1" i="1" dirty="0">
              <a:latin typeface="Berlin Sans FB Dem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95536" y="3140968"/>
                <a:ext cx="4934322" cy="2279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 fontAlgn="base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altLang="en-US" sz="24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Given </a:t>
                </a:r>
                <a:r>
                  <a:rPr lang="en-US" altLang="en-US" sz="2400" b="1" dirty="0">
                    <a:solidFill>
                      <a:prstClr val="black"/>
                    </a:solidFill>
                    <a:latin typeface="Berlin Sans FB Demi" pitchFamily="34" charset="0"/>
                  </a:rPr>
                  <a:t>a </a:t>
                </a:r>
                <a:r>
                  <a:rPr lang="en-US" altLang="en-US" sz="24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query point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</m:oMath>
                </a14:m>
                <a:r>
                  <a:rPr lang="en-US" altLang="en-US" sz="2400" b="1" dirty="0">
                    <a:solidFill>
                      <a:prstClr val="black"/>
                    </a:solidFill>
                    <a:latin typeface="Berlin Sans FB Demi" pitchFamily="34" charset="0"/>
                  </a:rPr>
                  <a:t>, a user </a:t>
                </a:r>
                <a14:m>
                  <m:oMath xmlns:m="http://schemas.openxmlformats.org/officeDocument/2006/math">
                    <m:r>
                      <a:rPr lang="en-AU" alt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𝒖</m:t>
                    </m:r>
                    <m:r>
                      <a:rPr lang="en-AU" alt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′ </m:t>
                    </m:r>
                  </m:oMath>
                </a14:m>
                <a:r>
                  <a:rPr lang="en-US" altLang="en-US" sz="2400" b="1" dirty="0">
                    <a:solidFill>
                      <a:prstClr val="black"/>
                    </a:solidFill>
                    <a:latin typeface="Berlin Sans FB Demi" pitchFamily="34" charset="0"/>
                  </a:rPr>
                  <a:t>(outside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AU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altLang="en-US" sz="24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) and its nearest facility </a:t>
                </a:r>
                <a14:m>
                  <m:oMath xmlns:m="http://schemas.openxmlformats.org/officeDocument/2006/math">
                    <m:r>
                      <a:rPr lang="en-AU" alt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altLang="en-US" sz="24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 </a:t>
                </a:r>
                <a:endParaRPr lang="en-US" altLang="en-US" sz="2400" b="1" i="1" dirty="0" smtClean="0">
                  <a:solidFill>
                    <a:prstClr val="black"/>
                  </a:solidFill>
                  <a:latin typeface="Berlin Sans FB Demi" pitchFamily="34" charset="0"/>
                </a:endParaRPr>
              </a:p>
              <a:p>
                <a:pPr marL="447675" lvl="0" indent="180975" algn="just" fontAlgn="base">
                  <a:spcBef>
                    <a:spcPct val="0"/>
                  </a:spcBef>
                  <a:spcAft>
                    <a:spcPts val="1200"/>
                  </a:spcAft>
                  <a:buFont typeface="Berlin Sans FB Demi" panose="020E0802020502020306" pitchFamily="34" charset="0"/>
                  <a:buChar char="–"/>
                </a:pPr>
                <a:r>
                  <a:rPr lang="en-US" altLang="en-US" sz="2400" b="1" i="1" dirty="0">
                    <a:solidFill>
                      <a:prstClr val="black"/>
                    </a:solidFill>
                    <a:latin typeface="Berlin Sans FB Dem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altLang="en-US" sz="2400" b="1" i="1" smtClean="0">
                        <a:solidFill>
                          <a:prstClr val="black"/>
                        </a:solidFill>
                        <a:latin typeface="Cambria Math"/>
                      </a:rPr>
                      <m:t>𝒅𝒊𝒔𝒕</m:t>
                    </m:r>
                    <m:d>
                      <m:dPr>
                        <m:ctrlPr>
                          <a:rPr lang="en-AU" alt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altLang="en-US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altLang="en-US" sz="2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  <m:sup>
                            <m:r>
                              <a:rPr lang="en-AU" altLang="en-US" sz="2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AU" altLang="en-US" sz="2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AU" altLang="en-US" sz="2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𝒒</m:t>
                        </m:r>
                      </m:e>
                    </m:d>
                    <m:r>
                      <a:rPr lang="en-AU" alt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AU" altLang="en-US" sz="2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AU" altLang="en-US" sz="2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AU" altLang="en-US" sz="2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𝒅𝒊𝒔𝒕</m:t>
                    </m:r>
                    <m:d>
                      <m:dPr>
                        <m:ctrlPr>
                          <a:rPr lang="en-AU" alt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altLang="en-US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AU" altLang="en-US" sz="2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𝒖</m:t>
                            </m:r>
                          </m:e>
                          <m:sup>
                            <m:r>
                              <a:rPr lang="en-AU" altLang="en-US" sz="2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AU" alt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AU" alt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</m:d>
                  </m:oMath>
                </a14:m>
                <a:endParaRPr lang="en-AU" altLang="en-US" sz="2400" b="1" i="1" dirty="0" smtClean="0">
                  <a:solidFill>
                    <a:prstClr val="black"/>
                  </a:solidFill>
                  <a:latin typeface="Berlin Sans FB Demi" pitchFamily="34" charset="0"/>
                  <a:ea typeface="Cambria Math"/>
                </a:endParaRPr>
              </a:p>
              <a:p>
                <a:pPr marL="447675" lvl="0" algn="just" fontAlgn="base">
                  <a:spcBef>
                    <a:spcPct val="0"/>
                  </a:spcBef>
                  <a:spcAft>
                    <a:spcPts val="1200"/>
                  </a:spcAft>
                  <a:buFont typeface="Berlin Sans FB Demi" panose="020E0802020502020306" pitchFamily="34" charset="0"/>
                  <a:buChar char="–"/>
                </a:pPr>
                <a:r>
                  <a:rPr lang="en-US" altLang="en-US" sz="2400" b="1" i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alt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𝒖</m:t>
                        </m:r>
                      </m:e>
                      <m:sup>
                        <m:r>
                          <a:rPr lang="en-AU" alt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en-US" sz="2400" b="1" i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 </a:t>
                </a:r>
                <a:r>
                  <a:rPr lang="en-US" altLang="en-US" sz="2400" b="1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cannot</a:t>
                </a:r>
                <a:r>
                  <a:rPr lang="en-US" altLang="en-US" sz="2400" b="1" dirty="0" smtClean="0">
                    <a:solidFill>
                      <a:prstClr val="black"/>
                    </a:solidFill>
                    <a:latin typeface="Berlin Sans FB Demi" pitchFamily="34" charset="0"/>
                  </a:rPr>
                  <a:t> be pruned by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prstClr val="black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altLang="en-US" sz="2400" b="1" i="1" dirty="0">
                  <a:solidFill>
                    <a:prstClr val="black"/>
                  </a:solidFill>
                  <a:latin typeface="Berlin Sans FB Demi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140968"/>
                <a:ext cx="4934322" cy="2279855"/>
              </a:xfrm>
              <a:prstGeom prst="rect">
                <a:avLst/>
              </a:prstGeom>
              <a:blipFill rotWithShape="1">
                <a:blip r:embed="rId4"/>
                <a:stretch>
                  <a:fillRect l="-1731" t="-2139" r="-1854" b="-50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564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52243</TotalTime>
  <Words>664</Words>
  <Application>Microsoft Office PowerPoint</Application>
  <PresentationFormat>On-screen Show (4:3)</PresentationFormat>
  <Paragraphs>121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Aharoni</vt:lpstr>
      <vt:lpstr>Arial</vt:lpstr>
      <vt:lpstr>Berlin Sans FB</vt:lpstr>
      <vt:lpstr>Berlin Sans FB Demi</vt:lpstr>
      <vt:lpstr>Calibri</vt:lpstr>
      <vt:lpstr>Cambria Math</vt:lpstr>
      <vt:lpstr>Cordia New</vt:lpstr>
      <vt:lpstr>Wingdings</vt:lpstr>
      <vt:lpstr>1_Office Theme</vt:lpstr>
      <vt:lpstr>RELAXED REVERSE NEAREST NEIGHBORS QUERIES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Monash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 Detection in Location-based Data Set</dc:title>
  <dc:creator>Arif Hidayat</dc:creator>
  <cp:lastModifiedBy>JWJEN</cp:lastModifiedBy>
  <cp:revision>191</cp:revision>
  <cp:lastPrinted>2015-08-18T07:44:30Z</cp:lastPrinted>
  <dcterms:created xsi:type="dcterms:W3CDTF">2015-04-20T01:24:43Z</dcterms:created>
  <dcterms:modified xsi:type="dcterms:W3CDTF">2015-08-25T23:47:57Z</dcterms:modified>
</cp:coreProperties>
</file>